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7"/>
  </p:notesMasterIdLst>
  <p:sldIdLst>
    <p:sldId id="256" r:id="rId2"/>
    <p:sldId id="257" r:id="rId3"/>
    <p:sldId id="258"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265" r:id="rId116"/>
  </p:sldIdLst>
  <p:sldSz cx="18288000" cy="10287000"/>
  <p:notesSz cx="6858000" cy="9144000"/>
  <p:embeddedFontLst>
    <p:embeddedFont>
      <p:font typeface="Rasputin Bold" panose="020B0604020202020204" charset="0"/>
      <p:regular r:id="rId118"/>
      <p:bold r:id="rId119"/>
    </p:embeddedFont>
    <p:embeddedFont>
      <p:font typeface="MS PGothic" panose="020B0600070205080204" pitchFamily="34" charset="-128"/>
      <p:regular r:id="rId120"/>
    </p:embeddedFont>
    <p:embeddedFont>
      <p:font typeface="Trebuchet MS" panose="020B0603020202020204" pitchFamily="34" charset="0"/>
      <p:regular r:id="rId121"/>
      <p:bold r:id="rId122"/>
      <p:italic r:id="rId123"/>
      <p:boldItalic r:id="rId124"/>
    </p:embeddedFont>
    <p:embeddedFont>
      <p:font typeface="MS PGothic" panose="020B0600070205080204" pitchFamily="34" charset="-128"/>
      <p:regular r:id="rId120"/>
    </p:embeddedFont>
    <p:embeddedFont>
      <p:font typeface="Codec Pro" panose="020B0604020202020204" charset="0"/>
      <p:regular r:id="rId125"/>
    </p:embeddedFont>
    <p:embeddedFont>
      <p:font typeface="Cambria Math" panose="02040503050406030204" pitchFamily="18" charset="0"/>
      <p:regular r:id="rId126"/>
    </p:embeddedFont>
    <p:embeddedFont>
      <p:font typeface="Calibri" panose="020F0502020204030204" pitchFamily="34" charset="0"/>
      <p:regular r:id="rId127"/>
      <p:bold r:id="rId128"/>
      <p:italic r:id="rId129"/>
      <p:boldItalic r:id="rId130"/>
    </p:embeddedFont>
    <p:embeddedFont>
      <p:font typeface="SimSun" panose="02010600030101010101" pitchFamily="2" charset="-122"/>
      <p:regular r:id="rId1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A"/>
    <a:srgbClr val="CEC7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68" autoAdjust="0"/>
    <p:restoredTop sz="94645" autoAdjust="0"/>
  </p:normalViewPr>
  <p:slideViewPr>
    <p:cSldViewPr>
      <p:cViewPr varScale="1">
        <p:scale>
          <a:sx n="46" d="100"/>
          <a:sy n="46" d="100"/>
        </p:scale>
        <p:origin x="984"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1.fntdata"/><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3.fntdata"/><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045426-E925-FB40-9BF4-EDCDD2D16A4E}" type="doc">
      <dgm:prSet loTypeId="urn:microsoft.com/office/officeart/2008/layout/LinedList" loCatId="" qsTypeId="urn:microsoft.com/office/officeart/2005/8/quickstyle/simple2" qsCatId="simple" csTypeId="urn:microsoft.com/office/officeart/2005/8/colors/colorful4" csCatId="colorful" phldr="1"/>
      <dgm:spPr/>
      <dgm:t>
        <a:bodyPr/>
        <a:lstStyle/>
        <a:p>
          <a:endParaRPr lang="en-US"/>
        </a:p>
      </dgm:t>
    </dgm:pt>
    <dgm:pt modelId="{7A589AF2-4C13-2542-B621-83F87890AE06}">
      <dgm:prSet phldrT="[Text]" custT="1"/>
      <dgm:spPr/>
      <dgm:t>
        <a:bodyPr/>
        <a:lstStyle/>
        <a:p>
          <a:pPr algn="ctr"/>
          <a:r>
            <a:rPr lang="en-US" sz="1800" b="1" dirty="0">
              <a:latin typeface="Times New Roman" panose="02020603050405020304" pitchFamily="18" charset="0"/>
              <a:cs typeface="Times New Roman" panose="02020603050405020304" pitchFamily="18" charset="0"/>
            </a:rPr>
            <a:t>Q-Learning:</a:t>
          </a:r>
        </a:p>
      </dgm:t>
    </dgm:pt>
    <dgm:pt modelId="{048A6983-AD22-C746-B48A-E80258E3E589}" type="parTrans" cxnId="{C43C4B34-BDBE-6A43-8A54-3133CFEC9F1E}">
      <dgm:prSet/>
      <dgm:spPr/>
      <dgm:t>
        <a:bodyPr/>
        <a:lstStyle/>
        <a:p>
          <a:endParaRPr lang="en-US" sz="1600">
            <a:latin typeface="Times New Roman" panose="02020603050405020304" pitchFamily="18" charset="0"/>
            <a:cs typeface="Times New Roman" panose="02020603050405020304" pitchFamily="18" charset="0"/>
          </a:endParaRPr>
        </a:p>
      </dgm:t>
    </dgm:pt>
    <dgm:pt modelId="{AC722D23-BF80-624E-BF49-9595B820A5A7}" type="sibTrans" cxnId="{C43C4B34-BDBE-6A43-8A54-3133CFEC9F1E}">
      <dgm:prSet/>
      <dgm:spPr/>
      <dgm:t>
        <a:bodyPr/>
        <a:lstStyle/>
        <a:p>
          <a:endParaRPr lang="en-US" sz="1600">
            <a:latin typeface="Times New Roman" panose="02020603050405020304" pitchFamily="18" charset="0"/>
            <a:cs typeface="Times New Roman" panose="02020603050405020304" pitchFamily="18" charset="0"/>
          </a:endParaRPr>
        </a:p>
      </dgm:t>
    </dgm:pt>
    <mc:AlternateContent xmlns:mc="http://schemas.openxmlformats.org/markup-compatibility/2006" xmlns:a14="http://schemas.microsoft.com/office/drawing/2010/main">
      <mc:Choice Requires="a14">
        <dgm:pt modelId="{150FB201-960F-BA4A-B19F-024CE1BA565F}">
          <dgm:prSet phldrT="[Text]" custT="1"/>
          <dgm:spPr/>
          <dgm:t>
            <a:bodyPr/>
            <a:lstStyle/>
            <a:p>
              <a:pPr algn="l">
                <a:buFont typeface="Arial" panose="020B0604020202020204" pitchFamily="34" charset="0"/>
                <a:buChar char="•"/>
              </a:pPr>
              <a:r>
                <a:rPr lang="en-US" sz="1600" b="0" i="0" dirty="0">
                  <a:latin typeface="Times New Roman" panose="02020603050405020304" pitchFamily="18" charset="0"/>
                  <a:cs typeface="Times New Roman" panose="02020603050405020304" pitchFamily="18" charset="0"/>
                </a:rPr>
                <a:t>Q-learning is a popular model-free Reinforcement Learning algorithm based on the Bellman equation </a:t>
              </a:r>
              <a14:m>
                <m:oMath xmlns:m="http://schemas.openxmlformats.org/officeDocument/2006/math">
                  <m:r>
                    <a:rPr lang="en-US" sz="1600" b="0" i="1" smtClean="0">
                      <a:latin typeface="Cambria Math" panose="02040503050406030204" pitchFamily="18" charset="0"/>
                      <a:cs typeface="Times New Roman" panose="02020603050405020304" pitchFamily="18" charset="0"/>
                    </a:rPr>
                    <m:t>𝑉</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𝑠</m:t>
                      </m:r>
                    </m:e>
                  </m:d>
                  <m:r>
                    <a:rPr lang="en-US" sz="1600" b="0" i="1" smtClean="0">
                      <a:latin typeface="Cambria Math" panose="02040503050406030204" pitchFamily="18" charset="0"/>
                      <a:cs typeface="Times New Roman" panose="02020603050405020304" pitchFamily="18" charset="0"/>
                    </a:rPr>
                    <m:t>= </m:t>
                  </m:r>
                  <m:func>
                    <m:funcPr>
                      <m:ctrlPr>
                        <a:rPr lang="en-US" sz="1600" b="0" i="1" smtClean="0">
                          <a:latin typeface="Cambria Math" panose="02040503050406030204" pitchFamily="18" charset="0"/>
                          <a:cs typeface="Times New Roman" panose="02020603050405020304" pitchFamily="18" charset="0"/>
                        </a:rPr>
                      </m:ctrlPr>
                    </m:funcPr>
                    <m:fName>
                      <m:limLow>
                        <m:limLowPr>
                          <m:ctrlPr>
                            <a:rPr lang="en-US" sz="1600" b="0" i="1" smtClean="0">
                              <a:latin typeface="Cambria Math" panose="02040503050406030204" pitchFamily="18" charset="0"/>
                              <a:cs typeface="Times New Roman" panose="02020603050405020304" pitchFamily="18" charset="0"/>
                            </a:rPr>
                          </m:ctrlPr>
                        </m:limLowPr>
                        <m:e>
                          <m:r>
                            <m:rPr>
                              <m:sty m:val="p"/>
                            </m:rPr>
                            <a:rPr lang="en-US" sz="1600" b="0" i="0" smtClean="0">
                              <a:latin typeface="Cambria Math" panose="02040503050406030204" pitchFamily="18" charset="0"/>
                              <a:cs typeface="Times New Roman" panose="02020603050405020304" pitchFamily="18" charset="0"/>
                            </a:rPr>
                            <m:t>max</m:t>
                          </m:r>
                        </m:e>
                        <m:lim>
                          <m:r>
                            <a:rPr lang="en-US" sz="1600" b="0" i="1" smtClean="0">
                              <a:latin typeface="Cambria Math" panose="02040503050406030204" pitchFamily="18" charset="0"/>
                              <a:cs typeface="Times New Roman" panose="02020603050405020304" pitchFamily="18" charset="0"/>
                            </a:rPr>
                            <m:t>𝑎</m:t>
                          </m:r>
                        </m:lim>
                      </m:limLow>
                    </m:fName>
                    <m:e>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𝑅</m:t>
                      </m:r>
                      <m:d>
                        <m:dPr>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𝑠</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𝑎</m:t>
                          </m:r>
                        </m:e>
                      </m:d>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𝛾</m:t>
                      </m:r>
                      <m:r>
                        <a:rPr lang="en-US" sz="1600" b="0" i="1" smtClean="0">
                          <a:latin typeface="Cambria Math" panose="02040503050406030204" pitchFamily="18" charset="0"/>
                          <a:cs typeface="Times New Roman" panose="02020603050405020304" pitchFamily="18" charset="0"/>
                        </a:rPr>
                        <m:t>𝑉</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𝑠</m:t>
                      </m:r>
                      <m:r>
                        <a:rPr lang="en-US" sz="1600" b="0" i="1" smtClean="0">
                          <a:latin typeface="Cambria Math" panose="02040503050406030204" pitchFamily="18" charset="0"/>
                          <a:cs typeface="Times New Roman" panose="02020603050405020304" pitchFamily="18" charset="0"/>
                        </a:rPr>
                        <m:t>′))</m:t>
                      </m:r>
                    </m:e>
                  </m:func>
                </m:oMath>
              </a14:m>
              <a:r>
                <a:rPr lang="en-US" sz="1600" dirty="0">
                  <a:latin typeface="Times New Roman" panose="02020603050405020304" pitchFamily="18" charset="0"/>
                  <a:cs typeface="Times New Roman" panose="02020603050405020304" pitchFamily="18" charset="0"/>
                </a:rPr>
                <a:t>.</a:t>
              </a:r>
            </a:p>
          </dgm:t>
        </dgm:pt>
      </mc:Choice>
      <mc:Fallback xmlns="">
        <dgm:pt modelId="{150FB201-960F-BA4A-B19F-024CE1BA565F}">
          <dgm:prSet phldrT="[Text]" custT="1"/>
          <dgm:spPr/>
          <dgm:t>
            <a:bodyPr/>
            <a:lstStyle/>
            <a:p>
              <a:pPr algn="l">
                <a:buFont typeface="Arial" panose="020B0604020202020204" pitchFamily="34" charset="0"/>
                <a:buChar char="•"/>
              </a:pPr>
              <a:r>
                <a:rPr lang="en-US" sz="1600" b="0" i="0" dirty="0">
                  <a:latin typeface="Times New Roman" panose="02020603050405020304" pitchFamily="18" charset="0"/>
                  <a:cs typeface="Times New Roman" panose="02020603050405020304" pitchFamily="18" charset="0"/>
                </a:rPr>
                <a:t>Q-learning is a popular model-free Reinforcement Learning algorithm based on the Bellman equation </a:t>
              </a:r>
              <a:r>
                <a:rPr lang="en-US" sz="1600" b="0" i="0">
                  <a:latin typeface="Cambria Math" panose="02040503050406030204" pitchFamily="18" charset="0"/>
                  <a:cs typeface="Times New Roman" panose="02020603050405020304" pitchFamily="18" charset="0"/>
                </a:rPr>
                <a:t>𝑉(𝑠)=   max_𝑎⁡〖(𝑅(𝑠, 𝑎)+𝛾𝑉(𝑠′))〗</a:t>
              </a:r>
              <a:r>
                <a:rPr lang="en-US" sz="1600" dirty="0">
                  <a:latin typeface="Times New Roman" panose="02020603050405020304" pitchFamily="18" charset="0"/>
                  <a:cs typeface="Times New Roman" panose="02020603050405020304" pitchFamily="18" charset="0"/>
                </a:rPr>
                <a:t>.</a:t>
              </a:r>
            </a:p>
          </dgm:t>
        </dgm:pt>
      </mc:Fallback>
    </mc:AlternateContent>
    <dgm:pt modelId="{609B6BD1-3E55-C349-8AA7-A980D4A2146D}" type="parTrans" cxnId="{9D9448AE-15A0-E24B-8200-2A9BD055E96D}">
      <dgm:prSet/>
      <dgm:spPr/>
      <dgm:t>
        <a:bodyPr/>
        <a:lstStyle/>
        <a:p>
          <a:endParaRPr lang="en-US" sz="1600">
            <a:latin typeface="Times New Roman" panose="02020603050405020304" pitchFamily="18" charset="0"/>
            <a:cs typeface="Times New Roman" panose="02020603050405020304" pitchFamily="18" charset="0"/>
          </a:endParaRPr>
        </a:p>
      </dgm:t>
    </dgm:pt>
    <dgm:pt modelId="{57710A22-1B1C-414A-BBC6-A826F59B65A0}" type="sibTrans" cxnId="{9D9448AE-15A0-E24B-8200-2A9BD055E96D}">
      <dgm:prSet/>
      <dgm:spPr/>
      <dgm:t>
        <a:bodyPr/>
        <a:lstStyle/>
        <a:p>
          <a:endParaRPr lang="en-US" sz="1600">
            <a:latin typeface="Times New Roman" panose="02020603050405020304" pitchFamily="18" charset="0"/>
            <a:cs typeface="Times New Roman" panose="02020603050405020304" pitchFamily="18" charset="0"/>
          </a:endParaRPr>
        </a:p>
      </dgm:t>
    </dgm:pt>
    <dgm:pt modelId="{F3688D19-AE8F-5248-99A3-2D236FA44B5C}">
      <dgm:prSet phldrT="[Text]" custT="1"/>
      <dgm:spPr/>
      <dgm:t>
        <a:bodyPr/>
        <a:lstStyle/>
        <a:p>
          <a:pPr algn="just">
            <a:buFont typeface="Arial" panose="020B0604020202020204" pitchFamily="34" charset="0"/>
            <a:buChar char="•"/>
          </a:pPr>
          <a:r>
            <a:rPr lang="en-US" sz="1600" b="0" i="0" dirty="0">
              <a:latin typeface="Times New Roman" panose="02020603050405020304" pitchFamily="18" charset="0"/>
              <a:cs typeface="Times New Roman" panose="02020603050405020304" pitchFamily="18" charset="0"/>
            </a:rPr>
            <a:t>The main objective of Q-learning is to learn the policy which can inform the agent that what actions should be taken for maximizing the reward under what circumstances.</a:t>
          </a:r>
          <a:endParaRPr lang="en-US" sz="1600" b="0" dirty="0">
            <a:latin typeface="Times New Roman" panose="02020603050405020304" pitchFamily="18" charset="0"/>
            <a:cs typeface="Times New Roman" panose="02020603050405020304" pitchFamily="18" charset="0"/>
          </a:endParaRPr>
        </a:p>
      </dgm:t>
    </dgm:pt>
    <dgm:pt modelId="{6B2633B9-AFFC-AD48-8D8B-877CF7D28265}" type="parTrans" cxnId="{35B273A9-C2D2-554E-805D-F616DD082BA2}">
      <dgm:prSet/>
      <dgm:spPr/>
      <dgm:t>
        <a:bodyPr/>
        <a:lstStyle/>
        <a:p>
          <a:endParaRPr lang="en-US" sz="1600">
            <a:latin typeface="Times New Roman" panose="02020603050405020304" pitchFamily="18" charset="0"/>
            <a:cs typeface="Times New Roman" panose="02020603050405020304" pitchFamily="18" charset="0"/>
          </a:endParaRPr>
        </a:p>
      </dgm:t>
    </dgm:pt>
    <dgm:pt modelId="{5EB2CF1F-A3D2-2241-BA3D-F4FCAF1BE581}" type="sibTrans" cxnId="{35B273A9-C2D2-554E-805D-F616DD082BA2}">
      <dgm:prSet/>
      <dgm:spPr/>
      <dgm:t>
        <a:bodyPr/>
        <a:lstStyle/>
        <a:p>
          <a:endParaRPr lang="en-US" sz="1600">
            <a:latin typeface="Times New Roman" panose="02020603050405020304" pitchFamily="18" charset="0"/>
            <a:cs typeface="Times New Roman" panose="02020603050405020304" pitchFamily="18" charset="0"/>
          </a:endParaRPr>
        </a:p>
      </dgm:t>
    </dgm:pt>
    <dgm:pt modelId="{6C7B0220-ABD7-7D47-86F1-4C6C60F94A89}">
      <dgm:prSet phldrT="[Text]" custT="1"/>
      <dgm:spPr/>
      <dgm:t>
        <a:bodyPr/>
        <a:lstStyle/>
        <a:p>
          <a:pPr algn="just">
            <a:buFont typeface="Arial" panose="020B0604020202020204" pitchFamily="34" charset="0"/>
            <a:buChar char="•"/>
          </a:pPr>
          <a:r>
            <a:rPr lang="en-US" sz="1600" b="0" i="0" dirty="0">
              <a:latin typeface="Times New Roman" panose="02020603050405020304" pitchFamily="18" charset="0"/>
              <a:cs typeface="Times New Roman" panose="02020603050405020304" pitchFamily="18" charset="0"/>
            </a:rPr>
            <a:t>It is an </a:t>
          </a:r>
          <a:r>
            <a:rPr lang="en-US" sz="1600" b="1" i="0" dirty="0">
              <a:latin typeface="Times New Roman" panose="02020603050405020304" pitchFamily="18" charset="0"/>
              <a:cs typeface="Times New Roman" panose="02020603050405020304" pitchFamily="18" charset="0"/>
            </a:rPr>
            <a:t>off-policy RL</a:t>
          </a:r>
          <a:r>
            <a:rPr lang="en-US" sz="1600" b="0" i="0" dirty="0">
              <a:latin typeface="Times New Roman" panose="02020603050405020304" pitchFamily="18" charset="0"/>
              <a:cs typeface="Times New Roman" panose="02020603050405020304" pitchFamily="18" charset="0"/>
            </a:rPr>
            <a:t> that attempts to find the best action to take at a current state.</a:t>
          </a:r>
          <a:endParaRPr lang="en-US" sz="1600" dirty="0">
            <a:latin typeface="Times New Roman" panose="02020603050405020304" pitchFamily="18" charset="0"/>
            <a:cs typeface="Times New Roman" panose="02020603050405020304" pitchFamily="18" charset="0"/>
          </a:endParaRPr>
        </a:p>
      </dgm:t>
    </dgm:pt>
    <dgm:pt modelId="{227010E3-F874-3D41-99CE-A090194B8875}" type="parTrans" cxnId="{EDB28F56-11EE-9C4D-85C1-12EF43B5674E}">
      <dgm:prSet/>
      <dgm:spPr/>
      <dgm:t>
        <a:bodyPr/>
        <a:lstStyle/>
        <a:p>
          <a:endParaRPr lang="en-US" sz="1600">
            <a:latin typeface="Times New Roman" panose="02020603050405020304" pitchFamily="18" charset="0"/>
            <a:cs typeface="Times New Roman" panose="02020603050405020304" pitchFamily="18" charset="0"/>
          </a:endParaRPr>
        </a:p>
      </dgm:t>
    </dgm:pt>
    <dgm:pt modelId="{D574C3A0-21F6-2F43-9EAD-09B302000D97}" type="sibTrans" cxnId="{EDB28F56-11EE-9C4D-85C1-12EF43B5674E}">
      <dgm:prSet/>
      <dgm:spPr/>
      <dgm:t>
        <a:bodyPr/>
        <a:lstStyle/>
        <a:p>
          <a:endParaRPr lang="en-US" sz="1600">
            <a:latin typeface="Times New Roman" panose="02020603050405020304" pitchFamily="18" charset="0"/>
            <a:cs typeface="Times New Roman" panose="02020603050405020304" pitchFamily="18" charset="0"/>
          </a:endParaRPr>
        </a:p>
      </dgm:t>
    </dgm:pt>
    <dgm:pt modelId="{B953B327-9E1C-A847-90AE-8A63800EDCE9}" type="pres">
      <dgm:prSet presAssocID="{C8045426-E925-FB40-9BF4-EDCDD2D16A4E}" presName="vert0" presStyleCnt="0">
        <dgm:presLayoutVars>
          <dgm:dir/>
          <dgm:animOne val="branch"/>
          <dgm:animLvl val="lvl"/>
        </dgm:presLayoutVars>
      </dgm:prSet>
      <dgm:spPr/>
      <dgm:t>
        <a:bodyPr/>
        <a:lstStyle/>
        <a:p>
          <a:endParaRPr lang="en-US"/>
        </a:p>
      </dgm:t>
    </dgm:pt>
    <dgm:pt modelId="{316E9D3D-E780-4F4D-9166-9649C082A43F}" type="pres">
      <dgm:prSet presAssocID="{7A589AF2-4C13-2542-B621-83F87890AE06}" presName="thickLine" presStyleLbl="alignNode1" presStyleIdx="0" presStyleCnt="1"/>
      <dgm:spPr/>
    </dgm:pt>
    <dgm:pt modelId="{53149205-78B8-B640-B1B2-BEA5AA7D634C}" type="pres">
      <dgm:prSet presAssocID="{7A589AF2-4C13-2542-B621-83F87890AE06}" presName="horz1" presStyleCnt="0"/>
      <dgm:spPr/>
    </dgm:pt>
    <dgm:pt modelId="{A50975E9-A6B5-E349-BEAF-74085E60F27C}" type="pres">
      <dgm:prSet presAssocID="{7A589AF2-4C13-2542-B621-83F87890AE06}" presName="tx1" presStyleLbl="revTx" presStyleIdx="0" presStyleCnt="4" custScaleX="137500"/>
      <dgm:spPr/>
      <dgm:t>
        <a:bodyPr/>
        <a:lstStyle/>
        <a:p>
          <a:endParaRPr lang="en-US"/>
        </a:p>
      </dgm:t>
    </dgm:pt>
    <dgm:pt modelId="{80AC208D-7668-F84F-B622-E1EE6104AF6C}" type="pres">
      <dgm:prSet presAssocID="{7A589AF2-4C13-2542-B621-83F87890AE06}" presName="vert1" presStyleCnt="0"/>
      <dgm:spPr/>
    </dgm:pt>
    <dgm:pt modelId="{9A7859D9-6371-7445-BE97-F2CDF7084F8A}" type="pres">
      <dgm:prSet presAssocID="{150FB201-960F-BA4A-B19F-024CE1BA565F}" presName="vertSpace2a" presStyleCnt="0"/>
      <dgm:spPr/>
    </dgm:pt>
    <dgm:pt modelId="{C05874BD-0FB9-C746-94F8-D420A8634728}" type="pres">
      <dgm:prSet presAssocID="{150FB201-960F-BA4A-B19F-024CE1BA565F}" presName="horz2" presStyleCnt="0"/>
      <dgm:spPr/>
    </dgm:pt>
    <dgm:pt modelId="{87BBEEE8-3B0A-FC41-BA02-D543E4FD0D32}" type="pres">
      <dgm:prSet presAssocID="{150FB201-960F-BA4A-B19F-024CE1BA565F}" presName="horzSpace2" presStyleCnt="0"/>
      <dgm:spPr/>
    </dgm:pt>
    <dgm:pt modelId="{04B3F262-36B2-5B4C-B820-562CC9014C42}" type="pres">
      <dgm:prSet presAssocID="{150FB201-960F-BA4A-B19F-024CE1BA565F}" presName="tx2" presStyleLbl="revTx" presStyleIdx="1" presStyleCnt="4"/>
      <dgm:spPr/>
      <dgm:t>
        <a:bodyPr/>
        <a:lstStyle/>
        <a:p>
          <a:endParaRPr lang="en-US"/>
        </a:p>
      </dgm:t>
    </dgm:pt>
    <dgm:pt modelId="{2C3F86BB-8DBB-AB48-9FD2-17005C6E53E5}" type="pres">
      <dgm:prSet presAssocID="{150FB201-960F-BA4A-B19F-024CE1BA565F}" presName="vert2" presStyleCnt="0"/>
      <dgm:spPr/>
    </dgm:pt>
    <dgm:pt modelId="{D3B74020-E51B-2A45-BE03-137C05880CB4}" type="pres">
      <dgm:prSet presAssocID="{150FB201-960F-BA4A-B19F-024CE1BA565F}" presName="thinLine2b" presStyleLbl="callout" presStyleIdx="0" presStyleCnt="3" custLinFactY="-219893" custLinFactNeighborX="919" custLinFactNeighborY="-300000"/>
      <dgm:spPr/>
    </dgm:pt>
    <dgm:pt modelId="{DBBF7C61-57F1-F744-B1B0-0325166C9850}" type="pres">
      <dgm:prSet presAssocID="{150FB201-960F-BA4A-B19F-024CE1BA565F}" presName="vertSpace2b" presStyleCnt="0"/>
      <dgm:spPr/>
    </dgm:pt>
    <dgm:pt modelId="{7941C94E-1E77-7540-A53A-FEC05F6A96CB}" type="pres">
      <dgm:prSet presAssocID="{F3688D19-AE8F-5248-99A3-2D236FA44B5C}" presName="horz2" presStyleCnt="0"/>
      <dgm:spPr/>
    </dgm:pt>
    <dgm:pt modelId="{60132C0F-AF82-0541-AA43-1067A0FEC5C3}" type="pres">
      <dgm:prSet presAssocID="{F3688D19-AE8F-5248-99A3-2D236FA44B5C}" presName="horzSpace2" presStyleCnt="0"/>
      <dgm:spPr/>
    </dgm:pt>
    <dgm:pt modelId="{8F1B1F02-B996-A842-BE07-0D3A7E8C161A}" type="pres">
      <dgm:prSet presAssocID="{F3688D19-AE8F-5248-99A3-2D236FA44B5C}" presName="tx2" presStyleLbl="revTx" presStyleIdx="2" presStyleCnt="4" custLinFactNeighborX="-1289" custLinFactNeighborY="-9888"/>
      <dgm:spPr/>
      <dgm:t>
        <a:bodyPr/>
        <a:lstStyle/>
        <a:p>
          <a:endParaRPr lang="en-US"/>
        </a:p>
      </dgm:t>
    </dgm:pt>
    <dgm:pt modelId="{67E4E643-1FAB-6846-AB19-F422FD8ED09B}" type="pres">
      <dgm:prSet presAssocID="{F3688D19-AE8F-5248-99A3-2D236FA44B5C}" presName="vert2" presStyleCnt="0"/>
      <dgm:spPr/>
    </dgm:pt>
    <dgm:pt modelId="{1A2F5B2B-DFAC-BB4A-953F-FCC9DD98BAC5}" type="pres">
      <dgm:prSet presAssocID="{F3688D19-AE8F-5248-99A3-2D236FA44B5C}" presName="thinLine2b" presStyleLbl="callout" presStyleIdx="1" presStyleCnt="3"/>
      <dgm:spPr/>
    </dgm:pt>
    <dgm:pt modelId="{3344A02C-7946-1A4C-8CC5-372F83363070}" type="pres">
      <dgm:prSet presAssocID="{F3688D19-AE8F-5248-99A3-2D236FA44B5C}" presName="vertSpace2b" presStyleCnt="0"/>
      <dgm:spPr/>
    </dgm:pt>
    <dgm:pt modelId="{426148BC-5A93-AC45-82A6-E600F9FE2C95}" type="pres">
      <dgm:prSet presAssocID="{6C7B0220-ABD7-7D47-86F1-4C6C60F94A89}" presName="horz2" presStyleCnt="0"/>
      <dgm:spPr/>
    </dgm:pt>
    <dgm:pt modelId="{37D3F3BB-DB9E-BF4B-828F-0605E56B5BC5}" type="pres">
      <dgm:prSet presAssocID="{6C7B0220-ABD7-7D47-86F1-4C6C60F94A89}" presName="horzSpace2" presStyleCnt="0"/>
      <dgm:spPr/>
    </dgm:pt>
    <dgm:pt modelId="{C4958EF9-6408-DF4D-99E1-9F0C5B2EEA6A}" type="pres">
      <dgm:prSet presAssocID="{6C7B0220-ABD7-7D47-86F1-4C6C60F94A89}" presName="tx2" presStyleLbl="revTx" presStyleIdx="3" presStyleCnt="4" custScaleY="66000"/>
      <dgm:spPr/>
      <dgm:t>
        <a:bodyPr/>
        <a:lstStyle/>
        <a:p>
          <a:endParaRPr lang="en-US"/>
        </a:p>
      </dgm:t>
    </dgm:pt>
    <dgm:pt modelId="{87E74088-506B-DD4B-8847-1B41843C1128}" type="pres">
      <dgm:prSet presAssocID="{6C7B0220-ABD7-7D47-86F1-4C6C60F94A89}" presName="vert2" presStyleCnt="0"/>
      <dgm:spPr/>
    </dgm:pt>
    <dgm:pt modelId="{73453C41-C91D-0442-935E-CBC04AF44E15}" type="pres">
      <dgm:prSet presAssocID="{6C7B0220-ABD7-7D47-86F1-4C6C60F94A89}" presName="thinLine2b" presStyleLbl="callout" presStyleIdx="2" presStyleCnt="3"/>
      <dgm:spPr/>
    </dgm:pt>
    <dgm:pt modelId="{92537DC7-DC8F-D547-B2FB-F6FA45E18EC0}" type="pres">
      <dgm:prSet presAssocID="{6C7B0220-ABD7-7D47-86F1-4C6C60F94A89}" presName="vertSpace2b" presStyleCnt="0"/>
      <dgm:spPr/>
    </dgm:pt>
  </dgm:ptLst>
  <dgm:cxnLst>
    <dgm:cxn modelId="{C43C4B34-BDBE-6A43-8A54-3133CFEC9F1E}" srcId="{C8045426-E925-FB40-9BF4-EDCDD2D16A4E}" destId="{7A589AF2-4C13-2542-B621-83F87890AE06}" srcOrd="0" destOrd="0" parTransId="{048A6983-AD22-C746-B48A-E80258E3E589}" sibTransId="{AC722D23-BF80-624E-BF49-9595B820A5A7}"/>
    <dgm:cxn modelId="{E2871A5C-CA84-49A9-9465-93725A6F1B9E}" type="presOf" srcId="{7A589AF2-4C13-2542-B621-83F87890AE06}" destId="{A50975E9-A6B5-E349-BEAF-74085E60F27C}" srcOrd="0" destOrd="0" presId="urn:microsoft.com/office/officeart/2008/layout/LinedList"/>
    <dgm:cxn modelId="{90BEFF5A-6CBD-42C6-BFF1-550F3341D846}" type="presOf" srcId="{C8045426-E925-FB40-9BF4-EDCDD2D16A4E}" destId="{B953B327-9E1C-A847-90AE-8A63800EDCE9}" srcOrd="0" destOrd="0" presId="urn:microsoft.com/office/officeart/2008/layout/LinedList"/>
    <dgm:cxn modelId="{5FD146EE-0B21-4989-86F7-89B8E0B19B7A}" type="presOf" srcId="{6C7B0220-ABD7-7D47-86F1-4C6C60F94A89}" destId="{C4958EF9-6408-DF4D-99E1-9F0C5B2EEA6A}" srcOrd="0" destOrd="0" presId="urn:microsoft.com/office/officeart/2008/layout/LinedList"/>
    <dgm:cxn modelId="{CD27DAF5-BDBE-415D-BE8C-CABD7402A65C}" type="presOf" srcId="{F3688D19-AE8F-5248-99A3-2D236FA44B5C}" destId="{8F1B1F02-B996-A842-BE07-0D3A7E8C161A}" srcOrd="0" destOrd="0" presId="urn:microsoft.com/office/officeart/2008/layout/LinedList"/>
    <dgm:cxn modelId="{EDB28F56-11EE-9C4D-85C1-12EF43B5674E}" srcId="{7A589AF2-4C13-2542-B621-83F87890AE06}" destId="{6C7B0220-ABD7-7D47-86F1-4C6C60F94A89}" srcOrd="2" destOrd="0" parTransId="{227010E3-F874-3D41-99CE-A090194B8875}" sibTransId="{D574C3A0-21F6-2F43-9EAD-09B302000D97}"/>
    <dgm:cxn modelId="{35B273A9-C2D2-554E-805D-F616DD082BA2}" srcId="{7A589AF2-4C13-2542-B621-83F87890AE06}" destId="{F3688D19-AE8F-5248-99A3-2D236FA44B5C}" srcOrd="1" destOrd="0" parTransId="{6B2633B9-AFFC-AD48-8D8B-877CF7D28265}" sibTransId="{5EB2CF1F-A3D2-2241-BA3D-F4FCAF1BE581}"/>
    <dgm:cxn modelId="{9D9448AE-15A0-E24B-8200-2A9BD055E96D}" srcId="{7A589AF2-4C13-2542-B621-83F87890AE06}" destId="{150FB201-960F-BA4A-B19F-024CE1BA565F}" srcOrd="0" destOrd="0" parTransId="{609B6BD1-3E55-C349-8AA7-A980D4A2146D}" sibTransId="{57710A22-1B1C-414A-BBC6-A826F59B65A0}"/>
    <dgm:cxn modelId="{5EEA1737-A079-4ED9-9D1A-112DD6C6E3D1}" type="presOf" srcId="{150FB201-960F-BA4A-B19F-024CE1BA565F}" destId="{04B3F262-36B2-5B4C-B820-562CC9014C42}" srcOrd="0" destOrd="0" presId="urn:microsoft.com/office/officeart/2008/layout/LinedList"/>
    <dgm:cxn modelId="{6DFB0CA0-4307-4E72-A1A0-E207F683CE7C}" type="presParOf" srcId="{B953B327-9E1C-A847-90AE-8A63800EDCE9}" destId="{316E9D3D-E780-4F4D-9166-9649C082A43F}" srcOrd="0" destOrd="0" presId="urn:microsoft.com/office/officeart/2008/layout/LinedList"/>
    <dgm:cxn modelId="{980FCDCB-4076-4DC7-A52B-13ABF136AB48}" type="presParOf" srcId="{B953B327-9E1C-A847-90AE-8A63800EDCE9}" destId="{53149205-78B8-B640-B1B2-BEA5AA7D634C}" srcOrd="1" destOrd="0" presId="urn:microsoft.com/office/officeart/2008/layout/LinedList"/>
    <dgm:cxn modelId="{E58219FE-A4D5-413A-B570-CC9EF4110C0E}" type="presParOf" srcId="{53149205-78B8-B640-B1B2-BEA5AA7D634C}" destId="{A50975E9-A6B5-E349-BEAF-74085E60F27C}" srcOrd="0" destOrd="0" presId="urn:microsoft.com/office/officeart/2008/layout/LinedList"/>
    <dgm:cxn modelId="{7443C9A7-0EDB-4A9E-B3BF-9A7DCDF34827}" type="presParOf" srcId="{53149205-78B8-B640-B1B2-BEA5AA7D634C}" destId="{80AC208D-7668-F84F-B622-E1EE6104AF6C}" srcOrd="1" destOrd="0" presId="urn:microsoft.com/office/officeart/2008/layout/LinedList"/>
    <dgm:cxn modelId="{614AE117-8C39-4906-A530-649510F5305F}" type="presParOf" srcId="{80AC208D-7668-F84F-B622-E1EE6104AF6C}" destId="{9A7859D9-6371-7445-BE97-F2CDF7084F8A}" srcOrd="0" destOrd="0" presId="urn:microsoft.com/office/officeart/2008/layout/LinedList"/>
    <dgm:cxn modelId="{EA6D14A0-C9E8-4AF0-B764-AE2AE2153324}" type="presParOf" srcId="{80AC208D-7668-F84F-B622-E1EE6104AF6C}" destId="{C05874BD-0FB9-C746-94F8-D420A8634728}" srcOrd="1" destOrd="0" presId="urn:microsoft.com/office/officeart/2008/layout/LinedList"/>
    <dgm:cxn modelId="{6F691A9D-132C-432D-91C5-0F8F8E00935C}" type="presParOf" srcId="{C05874BD-0FB9-C746-94F8-D420A8634728}" destId="{87BBEEE8-3B0A-FC41-BA02-D543E4FD0D32}" srcOrd="0" destOrd="0" presId="urn:microsoft.com/office/officeart/2008/layout/LinedList"/>
    <dgm:cxn modelId="{6B2B31C7-729D-49A3-B93B-56614D7948B4}" type="presParOf" srcId="{C05874BD-0FB9-C746-94F8-D420A8634728}" destId="{04B3F262-36B2-5B4C-B820-562CC9014C42}" srcOrd="1" destOrd="0" presId="urn:microsoft.com/office/officeart/2008/layout/LinedList"/>
    <dgm:cxn modelId="{99CEC0DB-4D8A-4FC7-B6CA-6EF1DC5D3495}" type="presParOf" srcId="{C05874BD-0FB9-C746-94F8-D420A8634728}" destId="{2C3F86BB-8DBB-AB48-9FD2-17005C6E53E5}" srcOrd="2" destOrd="0" presId="urn:microsoft.com/office/officeart/2008/layout/LinedList"/>
    <dgm:cxn modelId="{BCE16E40-A619-4032-A2E9-CE4C28EA1B90}" type="presParOf" srcId="{80AC208D-7668-F84F-B622-E1EE6104AF6C}" destId="{D3B74020-E51B-2A45-BE03-137C05880CB4}" srcOrd="2" destOrd="0" presId="urn:microsoft.com/office/officeart/2008/layout/LinedList"/>
    <dgm:cxn modelId="{872856BB-4CD5-4183-95B6-99036312B7BF}" type="presParOf" srcId="{80AC208D-7668-F84F-B622-E1EE6104AF6C}" destId="{DBBF7C61-57F1-F744-B1B0-0325166C9850}" srcOrd="3" destOrd="0" presId="urn:microsoft.com/office/officeart/2008/layout/LinedList"/>
    <dgm:cxn modelId="{D2E777E6-971B-442E-9044-AD32BD6E7E05}" type="presParOf" srcId="{80AC208D-7668-F84F-B622-E1EE6104AF6C}" destId="{7941C94E-1E77-7540-A53A-FEC05F6A96CB}" srcOrd="4" destOrd="0" presId="urn:microsoft.com/office/officeart/2008/layout/LinedList"/>
    <dgm:cxn modelId="{D2B1A90E-E38D-494E-971E-8A566F891AB8}" type="presParOf" srcId="{7941C94E-1E77-7540-A53A-FEC05F6A96CB}" destId="{60132C0F-AF82-0541-AA43-1067A0FEC5C3}" srcOrd="0" destOrd="0" presId="urn:microsoft.com/office/officeart/2008/layout/LinedList"/>
    <dgm:cxn modelId="{80703F4B-E984-460E-9A21-000C66641536}" type="presParOf" srcId="{7941C94E-1E77-7540-A53A-FEC05F6A96CB}" destId="{8F1B1F02-B996-A842-BE07-0D3A7E8C161A}" srcOrd="1" destOrd="0" presId="urn:microsoft.com/office/officeart/2008/layout/LinedList"/>
    <dgm:cxn modelId="{F18DF30E-EBFD-4221-841D-CF27EFC79025}" type="presParOf" srcId="{7941C94E-1E77-7540-A53A-FEC05F6A96CB}" destId="{67E4E643-1FAB-6846-AB19-F422FD8ED09B}" srcOrd="2" destOrd="0" presId="urn:microsoft.com/office/officeart/2008/layout/LinedList"/>
    <dgm:cxn modelId="{7E446148-4F3F-4DA8-A4BD-B23CA0E0E7C3}" type="presParOf" srcId="{80AC208D-7668-F84F-B622-E1EE6104AF6C}" destId="{1A2F5B2B-DFAC-BB4A-953F-FCC9DD98BAC5}" srcOrd="5" destOrd="0" presId="urn:microsoft.com/office/officeart/2008/layout/LinedList"/>
    <dgm:cxn modelId="{76AC655F-C462-4458-9671-800D477BC5E9}" type="presParOf" srcId="{80AC208D-7668-F84F-B622-E1EE6104AF6C}" destId="{3344A02C-7946-1A4C-8CC5-372F83363070}" srcOrd="6" destOrd="0" presId="urn:microsoft.com/office/officeart/2008/layout/LinedList"/>
    <dgm:cxn modelId="{91F30474-A28D-4A57-B0BB-F49D44BE00B4}" type="presParOf" srcId="{80AC208D-7668-F84F-B622-E1EE6104AF6C}" destId="{426148BC-5A93-AC45-82A6-E600F9FE2C95}" srcOrd="7" destOrd="0" presId="urn:microsoft.com/office/officeart/2008/layout/LinedList"/>
    <dgm:cxn modelId="{DE7C388A-8AEB-4912-912B-B711D743EE84}" type="presParOf" srcId="{426148BC-5A93-AC45-82A6-E600F9FE2C95}" destId="{37D3F3BB-DB9E-BF4B-828F-0605E56B5BC5}" srcOrd="0" destOrd="0" presId="urn:microsoft.com/office/officeart/2008/layout/LinedList"/>
    <dgm:cxn modelId="{1108AF83-AC31-4EF5-AFE7-9B3CD0810D64}" type="presParOf" srcId="{426148BC-5A93-AC45-82A6-E600F9FE2C95}" destId="{C4958EF9-6408-DF4D-99E1-9F0C5B2EEA6A}" srcOrd="1" destOrd="0" presId="urn:microsoft.com/office/officeart/2008/layout/LinedList"/>
    <dgm:cxn modelId="{4D7C1EC9-8842-4CDB-8B16-1FD71C21AB5C}" type="presParOf" srcId="{426148BC-5A93-AC45-82A6-E600F9FE2C95}" destId="{87E74088-506B-DD4B-8847-1B41843C1128}" srcOrd="2" destOrd="0" presId="urn:microsoft.com/office/officeart/2008/layout/LinedList"/>
    <dgm:cxn modelId="{94D8DEFB-703E-4726-8CD5-3F4A0C4FC38B}" type="presParOf" srcId="{80AC208D-7668-F84F-B622-E1EE6104AF6C}" destId="{73453C41-C91D-0442-935E-CBC04AF44E15}" srcOrd="8" destOrd="0" presId="urn:microsoft.com/office/officeart/2008/layout/LinedList"/>
    <dgm:cxn modelId="{BC1B0CD3-78F2-40AE-8131-D1D28087724D}" type="presParOf" srcId="{80AC208D-7668-F84F-B622-E1EE6104AF6C}" destId="{92537DC7-DC8F-D547-B2FB-F6FA45E18EC0}" srcOrd="9"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045426-E925-FB40-9BF4-EDCDD2D16A4E}" type="doc">
      <dgm:prSet loTypeId="urn:microsoft.com/office/officeart/2008/layout/LinedList" loCatId="" qsTypeId="urn:microsoft.com/office/officeart/2005/8/quickstyle/simple2" qsCatId="simple" csTypeId="urn:microsoft.com/office/officeart/2005/8/colors/colorful4" csCatId="colorful" phldr="1"/>
      <dgm:spPr/>
      <dgm:t>
        <a:bodyPr/>
        <a:lstStyle/>
        <a:p>
          <a:endParaRPr lang="en-US"/>
        </a:p>
      </dgm:t>
    </dgm:pt>
    <dgm:pt modelId="{7A589AF2-4C13-2542-B621-83F87890AE06}">
      <dgm:prSet phldrT="[Text]" custT="1"/>
      <dgm:spPr/>
      <dgm:t>
        <a:bodyPr/>
        <a:lstStyle/>
        <a:p>
          <a:pPr algn="ctr"/>
          <a:r>
            <a:rPr lang="en-US" sz="1800" b="1" dirty="0">
              <a:latin typeface="Times New Roman" panose="02020603050405020304" pitchFamily="18" charset="0"/>
              <a:cs typeface="Times New Roman" panose="02020603050405020304" pitchFamily="18" charset="0"/>
            </a:rPr>
            <a:t>Q-Learning:</a:t>
          </a:r>
        </a:p>
      </dgm:t>
    </dgm:pt>
    <dgm:pt modelId="{048A6983-AD22-C746-B48A-E80258E3E589}" type="parTrans" cxnId="{C43C4B34-BDBE-6A43-8A54-3133CFEC9F1E}">
      <dgm:prSet/>
      <dgm:spPr/>
      <dgm:t>
        <a:bodyPr/>
        <a:lstStyle/>
        <a:p>
          <a:endParaRPr lang="en-US" sz="1600">
            <a:latin typeface="Times New Roman" panose="02020603050405020304" pitchFamily="18" charset="0"/>
            <a:cs typeface="Times New Roman" panose="02020603050405020304" pitchFamily="18" charset="0"/>
          </a:endParaRPr>
        </a:p>
      </dgm:t>
    </dgm:pt>
    <dgm:pt modelId="{AC722D23-BF80-624E-BF49-9595B820A5A7}" type="sibTrans" cxnId="{C43C4B34-BDBE-6A43-8A54-3133CFEC9F1E}">
      <dgm:prSet/>
      <dgm:spPr/>
      <dgm:t>
        <a:bodyPr/>
        <a:lstStyle/>
        <a:p>
          <a:endParaRPr lang="en-US" sz="1600">
            <a:latin typeface="Times New Roman" panose="02020603050405020304" pitchFamily="18" charset="0"/>
            <a:cs typeface="Times New Roman" panose="02020603050405020304" pitchFamily="18" charset="0"/>
          </a:endParaRPr>
        </a:p>
      </dgm:t>
    </dgm:pt>
    <dgm:pt modelId="{150FB201-960F-BA4A-B19F-024CE1BA565F}">
      <dgm:prSet phldrT="[Text]" custT="1"/>
      <dgm:spPr>
        <a:blipFill rotWithShape="0">
          <a:blip xmlns:r="http://schemas.openxmlformats.org/officeDocument/2006/relationships" r:embed="rId1"/>
          <a:stretch>
            <a:fillRect l="-1316" t="-2162"/>
          </a:stretch>
        </a:blipFill>
      </dgm:spPr>
      <dgm:t>
        <a:bodyPr/>
        <a:lstStyle/>
        <a:p>
          <a:r>
            <a:rPr lang="en-IN">
              <a:noFill/>
            </a:rPr>
            <a:t> </a:t>
          </a:r>
        </a:p>
      </dgm:t>
    </dgm:pt>
    <dgm:pt modelId="{609B6BD1-3E55-C349-8AA7-A980D4A2146D}" type="parTrans" cxnId="{9D9448AE-15A0-E24B-8200-2A9BD055E96D}">
      <dgm:prSet/>
      <dgm:spPr/>
      <dgm:t>
        <a:bodyPr/>
        <a:lstStyle/>
        <a:p>
          <a:endParaRPr lang="en-US" sz="1600">
            <a:latin typeface="Times New Roman" panose="02020603050405020304" pitchFamily="18" charset="0"/>
            <a:cs typeface="Times New Roman" panose="02020603050405020304" pitchFamily="18" charset="0"/>
          </a:endParaRPr>
        </a:p>
      </dgm:t>
    </dgm:pt>
    <dgm:pt modelId="{57710A22-1B1C-414A-BBC6-A826F59B65A0}" type="sibTrans" cxnId="{9D9448AE-15A0-E24B-8200-2A9BD055E96D}">
      <dgm:prSet/>
      <dgm:spPr/>
      <dgm:t>
        <a:bodyPr/>
        <a:lstStyle/>
        <a:p>
          <a:endParaRPr lang="en-US" sz="1600">
            <a:latin typeface="Times New Roman" panose="02020603050405020304" pitchFamily="18" charset="0"/>
            <a:cs typeface="Times New Roman" panose="02020603050405020304" pitchFamily="18" charset="0"/>
          </a:endParaRPr>
        </a:p>
      </dgm:t>
    </dgm:pt>
    <dgm:pt modelId="{F3688D19-AE8F-5248-99A3-2D236FA44B5C}">
      <dgm:prSet phldrT="[Text]" custT="1"/>
      <dgm:spPr/>
      <dgm:t>
        <a:bodyPr/>
        <a:lstStyle/>
        <a:p>
          <a:pPr algn="just">
            <a:buFont typeface="Arial" panose="020B0604020202020204" pitchFamily="34" charset="0"/>
            <a:buChar char="•"/>
          </a:pPr>
          <a:r>
            <a:rPr lang="en-US" sz="1600" b="0" i="0" dirty="0">
              <a:latin typeface="Times New Roman" panose="02020603050405020304" pitchFamily="18" charset="0"/>
              <a:cs typeface="Times New Roman" panose="02020603050405020304" pitchFamily="18" charset="0"/>
            </a:rPr>
            <a:t>The main objective of Q-learning is to learn the policy which can inform the agent that what actions should be taken for maximizing the reward under what circumstances.</a:t>
          </a:r>
          <a:endParaRPr lang="en-US" sz="1600" b="0" dirty="0">
            <a:latin typeface="Times New Roman" panose="02020603050405020304" pitchFamily="18" charset="0"/>
            <a:cs typeface="Times New Roman" panose="02020603050405020304" pitchFamily="18" charset="0"/>
          </a:endParaRPr>
        </a:p>
      </dgm:t>
    </dgm:pt>
    <dgm:pt modelId="{6B2633B9-AFFC-AD48-8D8B-877CF7D28265}" type="parTrans" cxnId="{35B273A9-C2D2-554E-805D-F616DD082BA2}">
      <dgm:prSet/>
      <dgm:spPr/>
      <dgm:t>
        <a:bodyPr/>
        <a:lstStyle/>
        <a:p>
          <a:endParaRPr lang="en-US" sz="1600">
            <a:latin typeface="Times New Roman" panose="02020603050405020304" pitchFamily="18" charset="0"/>
            <a:cs typeface="Times New Roman" panose="02020603050405020304" pitchFamily="18" charset="0"/>
          </a:endParaRPr>
        </a:p>
      </dgm:t>
    </dgm:pt>
    <dgm:pt modelId="{5EB2CF1F-A3D2-2241-BA3D-F4FCAF1BE581}" type="sibTrans" cxnId="{35B273A9-C2D2-554E-805D-F616DD082BA2}">
      <dgm:prSet/>
      <dgm:spPr/>
      <dgm:t>
        <a:bodyPr/>
        <a:lstStyle/>
        <a:p>
          <a:endParaRPr lang="en-US" sz="1600">
            <a:latin typeface="Times New Roman" panose="02020603050405020304" pitchFamily="18" charset="0"/>
            <a:cs typeface="Times New Roman" panose="02020603050405020304" pitchFamily="18" charset="0"/>
          </a:endParaRPr>
        </a:p>
      </dgm:t>
    </dgm:pt>
    <dgm:pt modelId="{6C7B0220-ABD7-7D47-86F1-4C6C60F94A89}">
      <dgm:prSet phldrT="[Text]" custT="1"/>
      <dgm:spPr/>
      <dgm:t>
        <a:bodyPr/>
        <a:lstStyle/>
        <a:p>
          <a:pPr algn="just">
            <a:buFont typeface="Arial" panose="020B0604020202020204" pitchFamily="34" charset="0"/>
            <a:buChar char="•"/>
          </a:pPr>
          <a:r>
            <a:rPr lang="en-US" sz="1600" b="0" i="0" dirty="0">
              <a:latin typeface="Times New Roman" panose="02020603050405020304" pitchFamily="18" charset="0"/>
              <a:cs typeface="Times New Roman" panose="02020603050405020304" pitchFamily="18" charset="0"/>
            </a:rPr>
            <a:t>It is an </a:t>
          </a:r>
          <a:r>
            <a:rPr lang="en-US" sz="1600" b="1" i="0" dirty="0">
              <a:latin typeface="Times New Roman" panose="02020603050405020304" pitchFamily="18" charset="0"/>
              <a:cs typeface="Times New Roman" panose="02020603050405020304" pitchFamily="18" charset="0"/>
            </a:rPr>
            <a:t>off-policy RL</a:t>
          </a:r>
          <a:r>
            <a:rPr lang="en-US" sz="1600" b="0" i="0" dirty="0">
              <a:latin typeface="Times New Roman" panose="02020603050405020304" pitchFamily="18" charset="0"/>
              <a:cs typeface="Times New Roman" panose="02020603050405020304" pitchFamily="18" charset="0"/>
            </a:rPr>
            <a:t> that attempts to find the best action to take at a current state.</a:t>
          </a:r>
          <a:endParaRPr lang="en-US" sz="1600" dirty="0">
            <a:latin typeface="Times New Roman" panose="02020603050405020304" pitchFamily="18" charset="0"/>
            <a:cs typeface="Times New Roman" panose="02020603050405020304" pitchFamily="18" charset="0"/>
          </a:endParaRPr>
        </a:p>
      </dgm:t>
    </dgm:pt>
    <dgm:pt modelId="{227010E3-F874-3D41-99CE-A090194B8875}" type="parTrans" cxnId="{EDB28F56-11EE-9C4D-85C1-12EF43B5674E}">
      <dgm:prSet/>
      <dgm:spPr/>
      <dgm:t>
        <a:bodyPr/>
        <a:lstStyle/>
        <a:p>
          <a:endParaRPr lang="en-US" sz="1600">
            <a:latin typeface="Times New Roman" panose="02020603050405020304" pitchFamily="18" charset="0"/>
            <a:cs typeface="Times New Roman" panose="02020603050405020304" pitchFamily="18" charset="0"/>
          </a:endParaRPr>
        </a:p>
      </dgm:t>
    </dgm:pt>
    <dgm:pt modelId="{D574C3A0-21F6-2F43-9EAD-09B302000D97}" type="sibTrans" cxnId="{EDB28F56-11EE-9C4D-85C1-12EF43B5674E}">
      <dgm:prSet/>
      <dgm:spPr/>
      <dgm:t>
        <a:bodyPr/>
        <a:lstStyle/>
        <a:p>
          <a:endParaRPr lang="en-US" sz="1600">
            <a:latin typeface="Times New Roman" panose="02020603050405020304" pitchFamily="18" charset="0"/>
            <a:cs typeface="Times New Roman" panose="02020603050405020304" pitchFamily="18" charset="0"/>
          </a:endParaRPr>
        </a:p>
      </dgm:t>
    </dgm:pt>
    <dgm:pt modelId="{B953B327-9E1C-A847-90AE-8A63800EDCE9}" type="pres">
      <dgm:prSet presAssocID="{C8045426-E925-FB40-9BF4-EDCDD2D16A4E}" presName="vert0" presStyleCnt="0">
        <dgm:presLayoutVars>
          <dgm:dir/>
          <dgm:animOne val="branch"/>
          <dgm:animLvl val="lvl"/>
        </dgm:presLayoutVars>
      </dgm:prSet>
      <dgm:spPr/>
      <dgm:t>
        <a:bodyPr/>
        <a:lstStyle/>
        <a:p>
          <a:endParaRPr lang="en-US"/>
        </a:p>
      </dgm:t>
    </dgm:pt>
    <dgm:pt modelId="{316E9D3D-E780-4F4D-9166-9649C082A43F}" type="pres">
      <dgm:prSet presAssocID="{7A589AF2-4C13-2542-B621-83F87890AE06}" presName="thickLine" presStyleLbl="alignNode1" presStyleIdx="0" presStyleCnt="1"/>
      <dgm:spPr/>
    </dgm:pt>
    <dgm:pt modelId="{53149205-78B8-B640-B1B2-BEA5AA7D634C}" type="pres">
      <dgm:prSet presAssocID="{7A589AF2-4C13-2542-B621-83F87890AE06}" presName="horz1" presStyleCnt="0"/>
      <dgm:spPr/>
    </dgm:pt>
    <dgm:pt modelId="{A50975E9-A6B5-E349-BEAF-74085E60F27C}" type="pres">
      <dgm:prSet presAssocID="{7A589AF2-4C13-2542-B621-83F87890AE06}" presName="tx1" presStyleLbl="revTx" presStyleIdx="0" presStyleCnt="4" custScaleX="137500"/>
      <dgm:spPr/>
      <dgm:t>
        <a:bodyPr/>
        <a:lstStyle/>
        <a:p>
          <a:endParaRPr lang="en-US"/>
        </a:p>
      </dgm:t>
    </dgm:pt>
    <dgm:pt modelId="{80AC208D-7668-F84F-B622-E1EE6104AF6C}" type="pres">
      <dgm:prSet presAssocID="{7A589AF2-4C13-2542-B621-83F87890AE06}" presName="vert1" presStyleCnt="0"/>
      <dgm:spPr/>
    </dgm:pt>
    <dgm:pt modelId="{9A7859D9-6371-7445-BE97-F2CDF7084F8A}" type="pres">
      <dgm:prSet presAssocID="{150FB201-960F-BA4A-B19F-024CE1BA565F}" presName="vertSpace2a" presStyleCnt="0"/>
      <dgm:spPr/>
    </dgm:pt>
    <dgm:pt modelId="{C05874BD-0FB9-C746-94F8-D420A8634728}" type="pres">
      <dgm:prSet presAssocID="{150FB201-960F-BA4A-B19F-024CE1BA565F}" presName="horz2" presStyleCnt="0"/>
      <dgm:spPr/>
    </dgm:pt>
    <dgm:pt modelId="{87BBEEE8-3B0A-FC41-BA02-D543E4FD0D32}" type="pres">
      <dgm:prSet presAssocID="{150FB201-960F-BA4A-B19F-024CE1BA565F}" presName="horzSpace2" presStyleCnt="0"/>
      <dgm:spPr/>
    </dgm:pt>
    <dgm:pt modelId="{04B3F262-36B2-5B4C-B820-562CC9014C42}" type="pres">
      <dgm:prSet presAssocID="{150FB201-960F-BA4A-B19F-024CE1BA565F}" presName="tx2" presStyleLbl="revTx" presStyleIdx="1" presStyleCnt="4"/>
      <dgm:spPr/>
      <dgm:t>
        <a:bodyPr/>
        <a:lstStyle/>
        <a:p>
          <a:endParaRPr lang="en-US"/>
        </a:p>
      </dgm:t>
    </dgm:pt>
    <dgm:pt modelId="{2C3F86BB-8DBB-AB48-9FD2-17005C6E53E5}" type="pres">
      <dgm:prSet presAssocID="{150FB201-960F-BA4A-B19F-024CE1BA565F}" presName="vert2" presStyleCnt="0"/>
      <dgm:spPr/>
    </dgm:pt>
    <dgm:pt modelId="{D3B74020-E51B-2A45-BE03-137C05880CB4}" type="pres">
      <dgm:prSet presAssocID="{150FB201-960F-BA4A-B19F-024CE1BA565F}" presName="thinLine2b" presStyleLbl="callout" presStyleIdx="0" presStyleCnt="3" custLinFactY="-219893" custLinFactNeighborX="919" custLinFactNeighborY="-300000"/>
      <dgm:spPr/>
    </dgm:pt>
    <dgm:pt modelId="{DBBF7C61-57F1-F744-B1B0-0325166C9850}" type="pres">
      <dgm:prSet presAssocID="{150FB201-960F-BA4A-B19F-024CE1BA565F}" presName="vertSpace2b" presStyleCnt="0"/>
      <dgm:spPr/>
    </dgm:pt>
    <dgm:pt modelId="{7941C94E-1E77-7540-A53A-FEC05F6A96CB}" type="pres">
      <dgm:prSet presAssocID="{F3688D19-AE8F-5248-99A3-2D236FA44B5C}" presName="horz2" presStyleCnt="0"/>
      <dgm:spPr/>
    </dgm:pt>
    <dgm:pt modelId="{60132C0F-AF82-0541-AA43-1067A0FEC5C3}" type="pres">
      <dgm:prSet presAssocID="{F3688D19-AE8F-5248-99A3-2D236FA44B5C}" presName="horzSpace2" presStyleCnt="0"/>
      <dgm:spPr/>
    </dgm:pt>
    <dgm:pt modelId="{8F1B1F02-B996-A842-BE07-0D3A7E8C161A}" type="pres">
      <dgm:prSet presAssocID="{F3688D19-AE8F-5248-99A3-2D236FA44B5C}" presName="tx2" presStyleLbl="revTx" presStyleIdx="2" presStyleCnt="4" custLinFactNeighborX="-1289" custLinFactNeighborY="-9888"/>
      <dgm:spPr/>
      <dgm:t>
        <a:bodyPr/>
        <a:lstStyle/>
        <a:p>
          <a:endParaRPr lang="en-US"/>
        </a:p>
      </dgm:t>
    </dgm:pt>
    <dgm:pt modelId="{67E4E643-1FAB-6846-AB19-F422FD8ED09B}" type="pres">
      <dgm:prSet presAssocID="{F3688D19-AE8F-5248-99A3-2D236FA44B5C}" presName="vert2" presStyleCnt="0"/>
      <dgm:spPr/>
    </dgm:pt>
    <dgm:pt modelId="{1A2F5B2B-DFAC-BB4A-953F-FCC9DD98BAC5}" type="pres">
      <dgm:prSet presAssocID="{F3688D19-AE8F-5248-99A3-2D236FA44B5C}" presName="thinLine2b" presStyleLbl="callout" presStyleIdx="1" presStyleCnt="3"/>
      <dgm:spPr/>
    </dgm:pt>
    <dgm:pt modelId="{3344A02C-7946-1A4C-8CC5-372F83363070}" type="pres">
      <dgm:prSet presAssocID="{F3688D19-AE8F-5248-99A3-2D236FA44B5C}" presName="vertSpace2b" presStyleCnt="0"/>
      <dgm:spPr/>
    </dgm:pt>
    <dgm:pt modelId="{426148BC-5A93-AC45-82A6-E600F9FE2C95}" type="pres">
      <dgm:prSet presAssocID="{6C7B0220-ABD7-7D47-86F1-4C6C60F94A89}" presName="horz2" presStyleCnt="0"/>
      <dgm:spPr/>
    </dgm:pt>
    <dgm:pt modelId="{37D3F3BB-DB9E-BF4B-828F-0605E56B5BC5}" type="pres">
      <dgm:prSet presAssocID="{6C7B0220-ABD7-7D47-86F1-4C6C60F94A89}" presName="horzSpace2" presStyleCnt="0"/>
      <dgm:spPr/>
    </dgm:pt>
    <dgm:pt modelId="{C4958EF9-6408-DF4D-99E1-9F0C5B2EEA6A}" type="pres">
      <dgm:prSet presAssocID="{6C7B0220-ABD7-7D47-86F1-4C6C60F94A89}" presName="tx2" presStyleLbl="revTx" presStyleIdx="3" presStyleCnt="4" custScaleY="66000"/>
      <dgm:spPr/>
      <dgm:t>
        <a:bodyPr/>
        <a:lstStyle/>
        <a:p>
          <a:endParaRPr lang="en-US"/>
        </a:p>
      </dgm:t>
    </dgm:pt>
    <dgm:pt modelId="{87E74088-506B-DD4B-8847-1B41843C1128}" type="pres">
      <dgm:prSet presAssocID="{6C7B0220-ABD7-7D47-86F1-4C6C60F94A89}" presName="vert2" presStyleCnt="0"/>
      <dgm:spPr/>
    </dgm:pt>
    <dgm:pt modelId="{73453C41-C91D-0442-935E-CBC04AF44E15}" type="pres">
      <dgm:prSet presAssocID="{6C7B0220-ABD7-7D47-86F1-4C6C60F94A89}" presName="thinLine2b" presStyleLbl="callout" presStyleIdx="2" presStyleCnt="3"/>
      <dgm:spPr/>
    </dgm:pt>
    <dgm:pt modelId="{92537DC7-DC8F-D547-B2FB-F6FA45E18EC0}" type="pres">
      <dgm:prSet presAssocID="{6C7B0220-ABD7-7D47-86F1-4C6C60F94A89}" presName="vertSpace2b" presStyleCnt="0"/>
      <dgm:spPr/>
    </dgm:pt>
  </dgm:ptLst>
  <dgm:cxnLst>
    <dgm:cxn modelId="{C43C4B34-BDBE-6A43-8A54-3133CFEC9F1E}" srcId="{C8045426-E925-FB40-9BF4-EDCDD2D16A4E}" destId="{7A589AF2-4C13-2542-B621-83F87890AE06}" srcOrd="0" destOrd="0" parTransId="{048A6983-AD22-C746-B48A-E80258E3E589}" sibTransId="{AC722D23-BF80-624E-BF49-9595B820A5A7}"/>
    <dgm:cxn modelId="{E2871A5C-CA84-49A9-9465-93725A6F1B9E}" type="presOf" srcId="{7A589AF2-4C13-2542-B621-83F87890AE06}" destId="{A50975E9-A6B5-E349-BEAF-74085E60F27C}" srcOrd="0" destOrd="0" presId="urn:microsoft.com/office/officeart/2008/layout/LinedList"/>
    <dgm:cxn modelId="{90BEFF5A-6CBD-42C6-BFF1-550F3341D846}" type="presOf" srcId="{C8045426-E925-FB40-9BF4-EDCDD2D16A4E}" destId="{B953B327-9E1C-A847-90AE-8A63800EDCE9}" srcOrd="0" destOrd="0" presId="urn:microsoft.com/office/officeart/2008/layout/LinedList"/>
    <dgm:cxn modelId="{5FD146EE-0B21-4989-86F7-89B8E0B19B7A}" type="presOf" srcId="{6C7B0220-ABD7-7D47-86F1-4C6C60F94A89}" destId="{C4958EF9-6408-DF4D-99E1-9F0C5B2EEA6A}" srcOrd="0" destOrd="0" presId="urn:microsoft.com/office/officeart/2008/layout/LinedList"/>
    <dgm:cxn modelId="{CD27DAF5-BDBE-415D-BE8C-CABD7402A65C}" type="presOf" srcId="{F3688D19-AE8F-5248-99A3-2D236FA44B5C}" destId="{8F1B1F02-B996-A842-BE07-0D3A7E8C161A}" srcOrd="0" destOrd="0" presId="urn:microsoft.com/office/officeart/2008/layout/LinedList"/>
    <dgm:cxn modelId="{EDB28F56-11EE-9C4D-85C1-12EF43B5674E}" srcId="{7A589AF2-4C13-2542-B621-83F87890AE06}" destId="{6C7B0220-ABD7-7D47-86F1-4C6C60F94A89}" srcOrd="2" destOrd="0" parTransId="{227010E3-F874-3D41-99CE-A090194B8875}" sibTransId="{D574C3A0-21F6-2F43-9EAD-09B302000D97}"/>
    <dgm:cxn modelId="{35B273A9-C2D2-554E-805D-F616DD082BA2}" srcId="{7A589AF2-4C13-2542-B621-83F87890AE06}" destId="{F3688D19-AE8F-5248-99A3-2D236FA44B5C}" srcOrd="1" destOrd="0" parTransId="{6B2633B9-AFFC-AD48-8D8B-877CF7D28265}" sibTransId="{5EB2CF1F-A3D2-2241-BA3D-F4FCAF1BE581}"/>
    <dgm:cxn modelId="{9D9448AE-15A0-E24B-8200-2A9BD055E96D}" srcId="{7A589AF2-4C13-2542-B621-83F87890AE06}" destId="{150FB201-960F-BA4A-B19F-024CE1BA565F}" srcOrd="0" destOrd="0" parTransId="{609B6BD1-3E55-C349-8AA7-A980D4A2146D}" sibTransId="{57710A22-1B1C-414A-BBC6-A826F59B65A0}"/>
    <dgm:cxn modelId="{5EEA1737-A079-4ED9-9D1A-112DD6C6E3D1}" type="presOf" srcId="{150FB201-960F-BA4A-B19F-024CE1BA565F}" destId="{04B3F262-36B2-5B4C-B820-562CC9014C42}" srcOrd="0" destOrd="0" presId="urn:microsoft.com/office/officeart/2008/layout/LinedList"/>
    <dgm:cxn modelId="{6DFB0CA0-4307-4E72-A1A0-E207F683CE7C}" type="presParOf" srcId="{B953B327-9E1C-A847-90AE-8A63800EDCE9}" destId="{316E9D3D-E780-4F4D-9166-9649C082A43F}" srcOrd="0" destOrd="0" presId="urn:microsoft.com/office/officeart/2008/layout/LinedList"/>
    <dgm:cxn modelId="{980FCDCB-4076-4DC7-A52B-13ABF136AB48}" type="presParOf" srcId="{B953B327-9E1C-A847-90AE-8A63800EDCE9}" destId="{53149205-78B8-B640-B1B2-BEA5AA7D634C}" srcOrd="1" destOrd="0" presId="urn:microsoft.com/office/officeart/2008/layout/LinedList"/>
    <dgm:cxn modelId="{E58219FE-A4D5-413A-B570-CC9EF4110C0E}" type="presParOf" srcId="{53149205-78B8-B640-B1B2-BEA5AA7D634C}" destId="{A50975E9-A6B5-E349-BEAF-74085E60F27C}" srcOrd="0" destOrd="0" presId="urn:microsoft.com/office/officeart/2008/layout/LinedList"/>
    <dgm:cxn modelId="{7443C9A7-0EDB-4A9E-B3BF-9A7DCDF34827}" type="presParOf" srcId="{53149205-78B8-B640-B1B2-BEA5AA7D634C}" destId="{80AC208D-7668-F84F-B622-E1EE6104AF6C}" srcOrd="1" destOrd="0" presId="urn:microsoft.com/office/officeart/2008/layout/LinedList"/>
    <dgm:cxn modelId="{614AE117-8C39-4906-A530-649510F5305F}" type="presParOf" srcId="{80AC208D-7668-F84F-B622-E1EE6104AF6C}" destId="{9A7859D9-6371-7445-BE97-F2CDF7084F8A}" srcOrd="0" destOrd="0" presId="urn:microsoft.com/office/officeart/2008/layout/LinedList"/>
    <dgm:cxn modelId="{EA6D14A0-C9E8-4AF0-B764-AE2AE2153324}" type="presParOf" srcId="{80AC208D-7668-F84F-B622-E1EE6104AF6C}" destId="{C05874BD-0FB9-C746-94F8-D420A8634728}" srcOrd="1" destOrd="0" presId="urn:microsoft.com/office/officeart/2008/layout/LinedList"/>
    <dgm:cxn modelId="{6F691A9D-132C-432D-91C5-0F8F8E00935C}" type="presParOf" srcId="{C05874BD-0FB9-C746-94F8-D420A8634728}" destId="{87BBEEE8-3B0A-FC41-BA02-D543E4FD0D32}" srcOrd="0" destOrd="0" presId="urn:microsoft.com/office/officeart/2008/layout/LinedList"/>
    <dgm:cxn modelId="{6B2B31C7-729D-49A3-B93B-56614D7948B4}" type="presParOf" srcId="{C05874BD-0FB9-C746-94F8-D420A8634728}" destId="{04B3F262-36B2-5B4C-B820-562CC9014C42}" srcOrd="1" destOrd="0" presId="urn:microsoft.com/office/officeart/2008/layout/LinedList"/>
    <dgm:cxn modelId="{99CEC0DB-4D8A-4FC7-B6CA-6EF1DC5D3495}" type="presParOf" srcId="{C05874BD-0FB9-C746-94F8-D420A8634728}" destId="{2C3F86BB-8DBB-AB48-9FD2-17005C6E53E5}" srcOrd="2" destOrd="0" presId="urn:microsoft.com/office/officeart/2008/layout/LinedList"/>
    <dgm:cxn modelId="{BCE16E40-A619-4032-A2E9-CE4C28EA1B90}" type="presParOf" srcId="{80AC208D-7668-F84F-B622-E1EE6104AF6C}" destId="{D3B74020-E51B-2A45-BE03-137C05880CB4}" srcOrd="2" destOrd="0" presId="urn:microsoft.com/office/officeart/2008/layout/LinedList"/>
    <dgm:cxn modelId="{872856BB-4CD5-4183-95B6-99036312B7BF}" type="presParOf" srcId="{80AC208D-7668-F84F-B622-E1EE6104AF6C}" destId="{DBBF7C61-57F1-F744-B1B0-0325166C9850}" srcOrd="3" destOrd="0" presId="urn:microsoft.com/office/officeart/2008/layout/LinedList"/>
    <dgm:cxn modelId="{D2E777E6-971B-442E-9044-AD32BD6E7E05}" type="presParOf" srcId="{80AC208D-7668-F84F-B622-E1EE6104AF6C}" destId="{7941C94E-1E77-7540-A53A-FEC05F6A96CB}" srcOrd="4" destOrd="0" presId="urn:microsoft.com/office/officeart/2008/layout/LinedList"/>
    <dgm:cxn modelId="{D2B1A90E-E38D-494E-971E-8A566F891AB8}" type="presParOf" srcId="{7941C94E-1E77-7540-A53A-FEC05F6A96CB}" destId="{60132C0F-AF82-0541-AA43-1067A0FEC5C3}" srcOrd="0" destOrd="0" presId="urn:microsoft.com/office/officeart/2008/layout/LinedList"/>
    <dgm:cxn modelId="{80703F4B-E984-460E-9A21-000C66641536}" type="presParOf" srcId="{7941C94E-1E77-7540-A53A-FEC05F6A96CB}" destId="{8F1B1F02-B996-A842-BE07-0D3A7E8C161A}" srcOrd="1" destOrd="0" presId="urn:microsoft.com/office/officeart/2008/layout/LinedList"/>
    <dgm:cxn modelId="{F18DF30E-EBFD-4221-841D-CF27EFC79025}" type="presParOf" srcId="{7941C94E-1E77-7540-A53A-FEC05F6A96CB}" destId="{67E4E643-1FAB-6846-AB19-F422FD8ED09B}" srcOrd="2" destOrd="0" presId="urn:microsoft.com/office/officeart/2008/layout/LinedList"/>
    <dgm:cxn modelId="{7E446148-4F3F-4DA8-A4BD-B23CA0E0E7C3}" type="presParOf" srcId="{80AC208D-7668-F84F-B622-E1EE6104AF6C}" destId="{1A2F5B2B-DFAC-BB4A-953F-FCC9DD98BAC5}" srcOrd="5" destOrd="0" presId="urn:microsoft.com/office/officeart/2008/layout/LinedList"/>
    <dgm:cxn modelId="{76AC655F-C462-4458-9671-800D477BC5E9}" type="presParOf" srcId="{80AC208D-7668-F84F-B622-E1EE6104AF6C}" destId="{3344A02C-7946-1A4C-8CC5-372F83363070}" srcOrd="6" destOrd="0" presId="urn:microsoft.com/office/officeart/2008/layout/LinedList"/>
    <dgm:cxn modelId="{91F30474-A28D-4A57-B0BB-F49D44BE00B4}" type="presParOf" srcId="{80AC208D-7668-F84F-B622-E1EE6104AF6C}" destId="{426148BC-5A93-AC45-82A6-E600F9FE2C95}" srcOrd="7" destOrd="0" presId="urn:microsoft.com/office/officeart/2008/layout/LinedList"/>
    <dgm:cxn modelId="{DE7C388A-8AEB-4912-912B-B711D743EE84}" type="presParOf" srcId="{426148BC-5A93-AC45-82A6-E600F9FE2C95}" destId="{37D3F3BB-DB9E-BF4B-828F-0605E56B5BC5}" srcOrd="0" destOrd="0" presId="urn:microsoft.com/office/officeart/2008/layout/LinedList"/>
    <dgm:cxn modelId="{1108AF83-AC31-4EF5-AFE7-9B3CD0810D64}" type="presParOf" srcId="{426148BC-5A93-AC45-82A6-E600F9FE2C95}" destId="{C4958EF9-6408-DF4D-99E1-9F0C5B2EEA6A}" srcOrd="1" destOrd="0" presId="urn:microsoft.com/office/officeart/2008/layout/LinedList"/>
    <dgm:cxn modelId="{4D7C1EC9-8842-4CDB-8B16-1FD71C21AB5C}" type="presParOf" srcId="{426148BC-5A93-AC45-82A6-E600F9FE2C95}" destId="{87E74088-506B-DD4B-8847-1B41843C1128}" srcOrd="2" destOrd="0" presId="urn:microsoft.com/office/officeart/2008/layout/LinedList"/>
    <dgm:cxn modelId="{94D8DEFB-703E-4726-8CD5-3F4A0C4FC38B}" type="presParOf" srcId="{80AC208D-7668-F84F-B622-E1EE6104AF6C}" destId="{73453C41-C91D-0442-935E-CBC04AF44E15}" srcOrd="8" destOrd="0" presId="urn:microsoft.com/office/officeart/2008/layout/LinedList"/>
    <dgm:cxn modelId="{BC1B0CD3-78F2-40AE-8131-D1D28087724D}" type="presParOf" srcId="{80AC208D-7668-F84F-B622-E1EE6104AF6C}" destId="{92537DC7-DC8F-D547-B2FB-F6FA45E18EC0}" srcOrd="9"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E9D3D-E780-4F4D-9166-9649C082A43F}">
      <dsp:nvSpPr>
        <dsp:cNvPr id="0" name=""/>
        <dsp:cNvSpPr/>
      </dsp:nvSpPr>
      <dsp:spPr>
        <a:xfrm>
          <a:off x="0" y="0"/>
          <a:ext cx="6350876"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50975E9-A6B5-E349-BEAF-74085E60F27C}">
      <dsp:nvSpPr>
        <dsp:cNvPr id="0" name=""/>
        <dsp:cNvSpPr/>
      </dsp:nvSpPr>
      <dsp:spPr>
        <a:xfrm>
          <a:off x="0" y="0"/>
          <a:ext cx="1623690" cy="3230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ctr" defTabSz="800100">
            <a:lnSpc>
              <a:spcPct val="90000"/>
            </a:lnSpc>
            <a:spcBef>
              <a:spcPct val="0"/>
            </a:spcBef>
            <a:spcAft>
              <a:spcPct val="35000"/>
            </a:spcAft>
          </a:pPr>
          <a:r>
            <a:rPr lang="en-US" sz="1800" b="1" kern="1200" dirty="0">
              <a:latin typeface="Times New Roman" panose="02020603050405020304" pitchFamily="18" charset="0"/>
              <a:cs typeface="Times New Roman" panose="02020603050405020304" pitchFamily="18" charset="0"/>
            </a:rPr>
            <a:t>Q-Learning:</a:t>
          </a:r>
        </a:p>
      </dsp:txBody>
      <dsp:txXfrm>
        <a:off x="0" y="0"/>
        <a:ext cx="1623690" cy="3230762"/>
      </dsp:txXfrm>
    </dsp:sp>
    <dsp:sp modelId="{04B3F262-36B2-5B4C-B820-562CC9014C42}">
      <dsp:nvSpPr>
        <dsp:cNvPr id="0" name=""/>
        <dsp:cNvSpPr/>
      </dsp:nvSpPr>
      <dsp:spPr>
        <a:xfrm>
          <a:off x="1712255" y="56475"/>
          <a:ext cx="4634899" cy="112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buFont typeface="Arial" panose="020B0604020202020204" pitchFamily="34" charset="0"/>
            <a:buChar char="•"/>
          </a:pPr>
          <a:r>
            <a:rPr lang="en-US" sz="1600" b="0" i="0" kern="1200" dirty="0">
              <a:latin typeface="Times New Roman" panose="02020603050405020304" pitchFamily="18" charset="0"/>
              <a:cs typeface="Times New Roman" panose="02020603050405020304" pitchFamily="18" charset="0"/>
            </a:rPr>
            <a:t>Q-learning is a popular model-free Reinforcement Learning algorithm based on the Bellman equation </a:t>
          </a:r>
          <a14:m xmlns:a14="http://schemas.microsoft.com/office/drawing/2010/main">
            <m:oMath xmlns:m="http://schemas.openxmlformats.org/officeDocument/2006/math">
              <m:r>
                <a:rPr lang="en-US" sz="1600" b="0" i="1" kern="1200" smtClean="0">
                  <a:latin typeface="Cambria Math" panose="02040503050406030204" pitchFamily="18" charset="0"/>
                  <a:cs typeface="Times New Roman" panose="02020603050405020304" pitchFamily="18" charset="0"/>
                </a:rPr>
                <m:t>𝑉</m:t>
              </m:r>
              <m:d>
                <m:dPr>
                  <m:ctrlPr>
                    <a:rPr lang="en-US" sz="1600" b="0" i="1" kern="1200" smtClean="0">
                      <a:latin typeface="Cambria Math" panose="02040503050406030204" pitchFamily="18" charset="0"/>
                      <a:cs typeface="Times New Roman" panose="02020603050405020304" pitchFamily="18" charset="0"/>
                    </a:rPr>
                  </m:ctrlPr>
                </m:dPr>
                <m:e>
                  <m:r>
                    <a:rPr lang="en-US" sz="1600" b="0" i="1" kern="1200" smtClean="0">
                      <a:latin typeface="Cambria Math" panose="02040503050406030204" pitchFamily="18" charset="0"/>
                      <a:cs typeface="Times New Roman" panose="02020603050405020304" pitchFamily="18" charset="0"/>
                    </a:rPr>
                    <m:t>𝑠</m:t>
                  </m:r>
                </m:e>
              </m:d>
              <m:r>
                <a:rPr lang="en-US" sz="1600" b="0" i="1" kern="1200" smtClean="0">
                  <a:latin typeface="Cambria Math" panose="02040503050406030204" pitchFamily="18" charset="0"/>
                  <a:cs typeface="Times New Roman" panose="02020603050405020304" pitchFamily="18" charset="0"/>
                </a:rPr>
                <m:t>= </m:t>
              </m:r>
              <m:func>
                <m:funcPr>
                  <m:ctrlPr>
                    <a:rPr lang="en-US" sz="1600" b="0" i="1" kern="1200" smtClean="0">
                      <a:latin typeface="Cambria Math" panose="02040503050406030204" pitchFamily="18" charset="0"/>
                      <a:cs typeface="Times New Roman" panose="02020603050405020304" pitchFamily="18" charset="0"/>
                    </a:rPr>
                  </m:ctrlPr>
                </m:funcPr>
                <m:fName>
                  <m:limLow>
                    <m:limLowPr>
                      <m:ctrlPr>
                        <a:rPr lang="en-US" sz="1600" b="0" i="1" kern="1200" smtClean="0">
                          <a:latin typeface="Cambria Math" panose="02040503050406030204" pitchFamily="18" charset="0"/>
                          <a:cs typeface="Times New Roman" panose="02020603050405020304" pitchFamily="18" charset="0"/>
                        </a:rPr>
                      </m:ctrlPr>
                    </m:limLowPr>
                    <m:e>
                      <m:r>
                        <m:rPr>
                          <m:sty m:val="p"/>
                        </m:rPr>
                        <a:rPr lang="en-US" sz="1600" b="0" i="0" kern="1200" smtClean="0">
                          <a:latin typeface="Cambria Math" panose="02040503050406030204" pitchFamily="18" charset="0"/>
                          <a:cs typeface="Times New Roman" panose="02020603050405020304" pitchFamily="18" charset="0"/>
                        </a:rPr>
                        <m:t>max</m:t>
                      </m:r>
                    </m:e>
                    <m:lim>
                      <m:r>
                        <a:rPr lang="en-US" sz="1600" b="0" i="1" kern="1200" smtClean="0">
                          <a:latin typeface="Cambria Math" panose="02040503050406030204" pitchFamily="18" charset="0"/>
                          <a:cs typeface="Times New Roman" panose="02020603050405020304" pitchFamily="18" charset="0"/>
                        </a:rPr>
                        <m:t>𝑎</m:t>
                      </m:r>
                    </m:lim>
                  </m:limLow>
                </m:fName>
                <m:e>
                  <m:r>
                    <a:rPr lang="en-US" sz="1600" b="0" i="1" kern="1200" smtClean="0">
                      <a:latin typeface="Cambria Math" panose="02040503050406030204" pitchFamily="18" charset="0"/>
                      <a:cs typeface="Times New Roman" panose="02020603050405020304" pitchFamily="18" charset="0"/>
                    </a:rPr>
                    <m:t>(</m:t>
                  </m:r>
                  <m:r>
                    <a:rPr lang="en-US" sz="1600" b="0" i="1" kern="1200" smtClean="0">
                      <a:latin typeface="Cambria Math" panose="02040503050406030204" pitchFamily="18" charset="0"/>
                      <a:cs typeface="Times New Roman" panose="02020603050405020304" pitchFamily="18" charset="0"/>
                    </a:rPr>
                    <m:t>𝑅</m:t>
                  </m:r>
                  <m:d>
                    <m:dPr>
                      <m:ctrlPr>
                        <a:rPr lang="en-US" sz="1600" b="0" i="1" kern="1200" smtClean="0">
                          <a:latin typeface="Cambria Math" panose="02040503050406030204" pitchFamily="18" charset="0"/>
                          <a:cs typeface="Times New Roman" panose="02020603050405020304" pitchFamily="18" charset="0"/>
                        </a:rPr>
                      </m:ctrlPr>
                    </m:dPr>
                    <m:e>
                      <m:r>
                        <a:rPr lang="en-US" sz="1600" b="0" i="1" kern="1200" smtClean="0">
                          <a:latin typeface="Cambria Math" panose="02040503050406030204" pitchFamily="18" charset="0"/>
                          <a:cs typeface="Times New Roman" panose="02020603050405020304" pitchFamily="18" charset="0"/>
                        </a:rPr>
                        <m:t>𝑠</m:t>
                      </m:r>
                      <m:r>
                        <a:rPr lang="en-US" sz="1600" b="0" i="1" kern="1200" smtClean="0">
                          <a:latin typeface="Cambria Math" panose="02040503050406030204" pitchFamily="18" charset="0"/>
                          <a:cs typeface="Times New Roman" panose="02020603050405020304" pitchFamily="18" charset="0"/>
                        </a:rPr>
                        <m:t>, </m:t>
                      </m:r>
                      <m:r>
                        <a:rPr lang="en-US" sz="1600" b="0" i="1" kern="1200" smtClean="0">
                          <a:latin typeface="Cambria Math" panose="02040503050406030204" pitchFamily="18" charset="0"/>
                          <a:cs typeface="Times New Roman" panose="02020603050405020304" pitchFamily="18" charset="0"/>
                        </a:rPr>
                        <m:t>𝑎</m:t>
                      </m:r>
                    </m:e>
                  </m:d>
                  <m:r>
                    <a:rPr lang="en-US" sz="1600" b="0" i="1" kern="1200" smtClean="0">
                      <a:latin typeface="Cambria Math" panose="02040503050406030204" pitchFamily="18" charset="0"/>
                      <a:cs typeface="Times New Roman" panose="02020603050405020304" pitchFamily="18" charset="0"/>
                    </a:rPr>
                    <m:t>+</m:t>
                  </m:r>
                  <m:r>
                    <a:rPr lang="en-US" sz="1600" b="0" i="1" kern="1200" smtClean="0">
                      <a:latin typeface="Cambria Math" panose="02040503050406030204" pitchFamily="18" charset="0"/>
                      <a:cs typeface="Times New Roman" panose="02020603050405020304" pitchFamily="18" charset="0"/>
                    </a:rPr>
                    <m:t>𝛾</m:t>
                  </m:r>
                  <m:r>
                    <a:rPr lang="en-US" sz="1600" b="0" i="1" kern="1200" smtClean="0">
                      <a:latin typeface="Cambria Math" panose="02040503050406030204" pitchFamily="18" charset="0"/>
                      <a:cs typeface="Times New Roman" panose="02020603050405020304" pitchFamily="18" charset="0"/>
                    </a:rPr>
                    <m:t>𝑉</m:t>
                  </m:r>
                  <m:r>
                    <a:rPr lang="en-US" sz="1600" b="0" i="1" kern="1200" smtClean="0">
                      <a:latin typeface="Cambria Math" panose="02040503050406030204" pitchFamily="18" charset="0"/>
                      <a:cs typeface="Times New Roman" panose="02020603050405020304" pitchFamily="18" charset="0"/>
                    </a:rPr>
                    <m:t>(</m:t>
                  </m:r>
                  <m:r>
                    <a:rPr lang="en-US" sz="1600" b="0" i="1" kern="1200" smtClean="0">
                      <a:latin typeface="Cambria Math" panose="02040503050406030204" pitchFamily="18" charset="0"/>
                      <a:cs typeface="Times New Roman" panose="02020603050405020304" pitchFamily="18" charset="0"/>
                    </a:rPr>
                    <m:t>𝑠</m:t>
                  </m:r>
                  <m:r>
                    <a:rPr lang="en-US" sz="1600" b="0" i="1" kern="1200" smtClean="0">
                      <a:latin typeface="Cambria Math" panose="02040503050406030204" pitchFamily="18" charset="0"/>
                      <a:cs typeface="Times New Roman" panose="02020603050405020304" pitchFamily="18" charset="0"/>
                    </a:rPr>
                    <m:t>′))</m:t>
                  </m:r>
                </m:e>
              </m:func>
            </m:oMath>
          </a14:m>
          <a:r>
            <a:rPr lang="en-US" sz="1600" kern="1200" dirty="0">
              <a:latin typeface="Times New Roman" panose="02020603050405020304" pitchFamily="18" charset="0"/>
              <a:cs typeface="Times New Roman" panose="02020603050405020304" pitchFamily="18" charset="0"/>
            </a:rPr>
            <a:t>.</a:t>
          </a:r>
        </a:p>
      </dsp:txBody>
      <dsp:txXfrm>
        <a:off x="1712255" y="56475"/>
        <a:ext cx="4634899" cy="1129504"/>
      </dsp:txXfrm>
    </dsp:sp>
    <dsp:sp modelId="{D3B74020-E51B-2A45-BE03-137C05880CB4}">
      <dsp:nvSpPr>
        <dsp:cNvPr id="0" name=""/>
        <dsp:cNvSpPr/>
      </dsp:nvSpPr>
      <dsp:spPr>
        <a:xfrm>
          <a:off x="1627411" y="937392"/>
          <a:ext cx="4723464"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8F1B1F02-B996-A842-BE07-0D3A7E8C161A}">
      <dsp:nvSpPr>
        <dsp:cNvPr id="0" name=""/>
        <dsp:cNvSpPr/>
      </dsp:nvSpPr>
      <dsp:spPr>
        <a:xfrm>
          <a:off x="1652511" y="1130769"/>
          <a:ext cx="4634899" cy="1129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just" defTabSz="711200">
            <a:lnSpc>
              <a:spcPct val="90000"/>
            </a:lnSpc>
            <a:spcBef>
              <a:spcPct val="0"/>
            </a:spcBef>
            <a:spcAft>
              <a:spcPct val="35000"/>
            </a:spcAft>
            <a:buFont typeface="Arial" panose="020B0604020202020204" pitchFamily="34" charset="0"/>
            <a:buChar char="•"/>
          </a:pPr>
          <a:r>
            <a:rPr lang="en-US" sz="1600" b="0" i="0" kern="1200" dirty="0">
              <a:latin typeface="Times New Roman" panose="02020603050405020304" pitchFamily="18" charset="0"/>
              <a:cs typeface="Times New Roman" panose="02020603050405020304" pitchFamily="18" charset="0"/>
            </a:rPr>
            <a:t>The main objective of Q-learning is to learn the policy which can inform the agent that what actions should be taken for maximizing the reward under what circumstances.</a:t>
          </a:r>
          <a:endParaRPr lang="en-US" sz="1600" b="0" kern="1200" dirty="0">
            <a:latin typeface="Times New Roman" panose="02020603050405020304" pitchFamily="18" charset="0"/>
            <a:cs typeface="Times New Roman" panose="02020603050405020304" pitchFamily="18" charset="0"/>
          </a:endParaRPr>
        </a:p>
      </dsp:txBody>
      <dsp:txXfrm>
        <a:off x="1652511" y="1130769"/>
        <a:ext cx="4634899" cy="1129504"/>
      </dsp:txXfrm>
    </dsp:sp>
    <dsp:sp modelId="{1A2F5B2B-DFAC-BB4A-953F-FCC9DD98BAC5}">
      <dsp:nvSpPr>
        <dsp:cNvPr id="0" name=""/>
        <dsp:cNvSpPr/>
      </dsp:nvSpPr>
      <dsp:spPr>
        <a:xfrm>
          <a:off x="1623690" y="2371959"/>
          <a:ext cx="4723464"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C4958EF9-6408-DF4D-99E1-9F0C5B2EEA6A}">
      <dsp:nvSpPr>
        <dsp:cNvPr id="0" name=""/>
        <dsp:cNvSpPr/>
      </dsp:nvSpPr>
      <dsp:spPr>
        <a:xfrm>
          <a:off x="1712255" y="2428435"/>
          <a:ext cx="4634899" cy="745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just" defTabSz="711200">
            <a:lnSpc>
              <a:spcPct val="90000"/>
            </a:lnSpc>
            <a:spcBef>
              <a:spcPct val="0"/>
            </a:spcBef>
            <a:spcAft>
              <a:spcPct val="35000"/>
            </a:spcAft>
            <a:buFont typeface="Arial" panose="020B0604020202020204" pitchFamily="34" charset="0"/>
            <a:buChar char="•"/>
          </a:pPr>
          <a:r>
            <a:rPr lang="en-US" sz="1600" b="0" i="0" kern="1200" dirty="0">
              <a:latin typeface="Times New Roman" panose="02020603050405020304" pitchFamily="18" charset="0"/>
              <a:cs typeface="Times New Roman" panose="02020603050405020304" pitchFamily="18" charset="0"/>
            </a:rPr>
            <a:t>It is an </a:t>
          </a:r>
          <a:r>
            <a:rPr lang="en-US" sz="1600" b="1" i="0" kern="1200" dirty="0">
              <a:latin typeface="Times New Roman" panose="02020603050405020304" pitchFamily="18" charset="0"/>
              <a:cs typeface="Times New Roman" panose="02020603050405020304" pitchFamily="18" charset="0"/>
            </a:rPr>
            <a:t>off-policy RL</a:t>
          </a:r>
          <a:r>
            <a:rPr lang="en-US" sz="1600" b="0" i="0" kern="1200" dirty="0">
              <a:latin typeface="Times New Roman" panose="02020603050405020304" pitchFamily="18" charset="0"/>
              <a:cs typeface="Times New Roman" panose="02020603050405020304" pitchFamily="18" charset="0"/>
            </a:rPr>
            <a:t> that attempts to find the best action to take at a current state.</a:t>
          </a:r>
          <a:endParaRPr lang="en-US" sz="1600" kern="1200" dirty="0">
            <a:latin typeface="Times New Roman" panose="02020603050405020304" pitchFamily="18" charset="0"/>
            <a:cs typeface="Times New Roman" panose="02020603050405020304" pitchFamily="18" charset="0"/>
          </a:endParaRPr>
        </a:p>
      </dsp:txBody>
      <dsp:txXfrm>
        <a:off x="1712255" y="2428435"/>
        <a:ext cx="4634899" cy="745473"/>
      </dsp:txXfrm>
    </dsp:sp>
    <dsp:sp modelId="{73453C41-C91D-0442-935E-CBC04AF44E15}">
      <dsp:nvSpPr>
        <dsp:cNvPr id="0" name=""/>
        <dsp:cNvSpPr/>
      </dsp:nvSpPr>
      <dsp:spPr>
        <a:xfrm>
          <a:off x="1623690" y="3173908"/>
          <a:ext cx="4723464"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065E3-3EDC-45D7-80C5-18710235E4C7}" type="datetimeFigureOut">
              <a:rPr lang="en-IN" smtClean="0"/>
              <a:t>06-09-2025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23DAA0-CEEF-42B0-926B-9F32753C7D97}" type="slidenum">
              <a:rPr lang="en-IN" smtClean="0"/>
              <a:t>‹#›</a:t>
            </a:fld>
            <a:endParaRPr lang="en-IN"/>
          </a:p>
        </p:txBody>
      </p:sp>
    </p:spTree>
    <p:extLst>
      <p:ext uri="{BB962C8B-B14F-4D97-AF65-F5344CB8AC3E}">
        <p14:creationId xmlns:p14="http://schemas.microsoft.com/office/powerpoint/2010/main" val="3204359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D23DAA0-CEEF-42B0-926B-9F32753C7D97}" type="slidenum">
              <a:rPr lang="en-IN" smtClean="0"/>
              <a:t>2</a:t>
            </a:fld>
            <a:endParaRPr lang="en-IN"/>
          </a:p>
        </p:txBody>
      </p:sp>
    </p:spTree>
    <p:extLst>
      <p:ext uri="{BB962C8B-B14F-4D97-AF65-F5344CB8AC3E}">
        <p14:creationId xmlns:p14="http://schemas.microsoft.com/office/powerpoint/2010/main" val="304094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D23DAA0-CEEF-42B0-926B-9F32753C7D97}" type="slidenum">
              <a:rPr lang="en-IN" smtClean="0"/>
              <a:t>109</a:t>
            </a:fld>
            <a:endParaRPr lang="en-IN"/>
          </a:p>
        </p:txBody>
      </p:sp>
    </p:spTree>
    <p:extLst>
      <p:ext uri="{BB962C8B-B14F-4D97-AF65-F5344CB8AC3E}">
        <p14:creationId xmlns:p14="http://schemas.microsoft.com/office/powerpoint/2010/main" val="99692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6.svg"/><Relationship Id="rId9" Type="http://schemas.openxmlformats.org/officeDocument/2006/relationships/image" Target="../media/image57.wmf"/></Relationships>
</file>

<file path=ppt/slides/_rels/slide10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06.xml.rels><?xml version="1.0" encoding="UTF-8" standalone="yes"?>
<Relationships xmlns="http://schemas.openxmlformats.org/package/2006/relationships"><Relationship Id="rId8" Type="http://schemas.openxmlformats.org/officeDocument/2006/relationships/hyperlink" Target="https://colab.research.google.com/drive/1CqoE0qzwdo6V9bizXE1R4q5y6IPP388A?usp=sharing" TargetMode="External"/><Relationship Id="rId3" Type="http://schemas.openxmlformats.org/officeDocument/2006/relationships/image" Target="../media/image6.svg"/><Relationship Id="rId7" Type="http://schemas.openxmlformats.org/officeDocument/2006/relationships/hyperlink" Target="https://colab.research.google.com/drive/1PyJmB4xU7f9HuIDX_BhTYFyIAZfr8Kq_?usp=sharing"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hyperlink" Target="https://colab.research.google.com/drive/1u2hO6i4j6noNcqQvazjZge7nX22iS0O-?usp=sharing" TargetMode="External"/><Relationship Id="rId7" Type="http://schemas.openxmlformats.org/officeDocument/2006/relationships/image" Target="../media/image5.png"/><Relationship Id="rId2" Type="http://schemas.openxmlformats.org/officeDocument/2006/relationships/hyperlink" Target="https://colab.research.google.com/drive/116PUF-DmTNG3FltQ21NA1ykBbxiNNuyA?usp=sharing" TargetMode="Externa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hyperlink" Target="https://colab.research.google.com/drive/1qKV5_kvNM7oeIuVJzsOW9gRIuZPoc7wW?usp=sharing" TargetMode="External"/><Relationship Id="rId9"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60.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1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hyperlink" Target="https://colab.research.google.com/drive/1CYaUfPaJBxLljJofsGNPaErT1fqkaSMk?usp=sharing"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hyperlink" Target="https://colab.research.google.com/drive/1lLcCfZQ2AvGpYj4t6FXcIExFkRPSbV-v?usp=sharing"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14.xml.rels><?xml version="1.0" encoding="UTF-8" standalone="yes"?>
<Relationships xmlns="http://schemas.openxmlformats.org/package/2006/relationships"><Relationship Id="rId8" Type="http://schemas.openxmlformats.org/officeDocument/2006/relationships/hyperlink" Target="https://docs.google.com/document/d/1jJTWoN6tZl2DNhblL4lUYv4kTbCgtwhcPzd4cuVuNEA/edit?usp=sharing" TargetMode="External"/><Relationship Id="rId3" Type="http://schemas.openxmlformats.org/officeDocument/2006/relationships/image" Target="../media/image6.svg"/><Relationship Id="rId7" Type="http://schemas.openxmlformats.org/officeDocument/2006/relationships/hyperlink" Target="https://colab.research.google.com/drive/1A5WMX4Wk3xh3fG36DuJ768nGuFSr67qc?usp=sharing"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sv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sv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 Id="rId9"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hyperlink" Target="https://drive.google.com/file/d/1Nx6PQIo6d-Lh2y7VAisIPQiLRkfdgPaj/view?usp=sharing"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hyperlink" Target="https://drive.google.com/file/d/1n9pBk2iCDcDmBxIXYrFkxRr26zghd3ey/view?usp=sharing" TargetMode="External"/><Relationship Id="rId3" Type="http://schemas.openxmlformats.org/officeDocument/2006/relationships/image" Target="../media/image6.svg"/><Relationship Id="rId7" Type="http://schemas.openxmlformats.org/officeDocument/2006/relationships/hyperlink" Target="https://drive.google.com/file/d/1ttq8wDofHojD7WCCI41sukho9GVqvby9/view?usp=sharing"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svg"/><Relationship Id="rId5" Type="http://schemas.openxmlformats.org/officeDocument/2006/relationships/image" Target="../media/image5.png"/><Relationship Id="rId10" Type="http://schemas.openxmlformats.org/officeDocument/2006/relationships/image" Target="../media/image32.png"/><Relationship Id="rId4" Type="http://schemas.openxmlformats.org/officeDocument/2006/relationships/image" Target="../media/image6.svg"/><Relationship Id="rId9" Type="http://schemas.openxmlformats.org/officeDocument/2006/relationships/image" Target="../media/image31.wmf"/></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svg"/><Relationship Id="rId7" Type="http://schemas.openxmlformats.org/officeDocument/2006/relationships/image" Target="../media/image34.png"/><Relationship Id="rId12"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6.png"/><Relationship Id="rId5" Type="http://schemas.openxmlformats.org/officeDocument/2006/relationships/image" Target="../media/image9.svg"/><Relationship Id="rId10"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sv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sv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hyperlink" Target="https://colab.research.google.com/drive/1VU3G-HN7WlfJj8wEVxkPpyUrp3iJOc5Y?usp=sharing"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svg"/><Relationship Id="rId7"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 Id="rId9" Type="http://schemas.openxmlformats.org/officeDocument/2006/relationships/image" Target="../media/image48.png"/></Relationships>
</file>

<file path=ppt/slides/_rels/slide8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svg"/><Relationship Id="rId7"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54.jpeg"/><Relationship Id="rId3" Type="http://schemas.openxmlformats.org/officeDocument/2006/relationships/image" Target="../media/image6.svg"/><Relationship Id="rId7" Type="http://schemas.openxmlformats.org/officeDocument/2006/relationships/diagramData" Target="../diagrams/data1.xml"/><Relationship Id="rId12" Type="http://schemas.openxmlformats.org/officeDocument/2006/relationships/diagramData" Target="../diagrams/data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11" Type="http://schemas.microsoft.com/office/2007/relationships/diagramDrawing" Target="../diagrams/drawing1.xml"/><Relationship Id="rId5" Type="http://schemas.openxmlformats.org/officeDocument/2006/relationships/image" Target="../media/image9.svg"/><Relationship Id="rId10" Type="http://schemas.openxmlformats.org/officeDocument/2006/relationships/diagramColors" Target="../diagrams/colors1.xml"/><Relationship Id="rId4" Type="http://schemas.openxmlformats.org/officeDocument/2006/relationships/image" Target="../media/image5.png"/><Relationship Id="rId9" Type="http://schemas.openxmlformats.org/officeDocument/2006/relationships/diagramQuickStyle" Target="../diagrams/quickStyle1.xml"/><Relationship Id="rId1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3154" y="7789108"/>
            <a:ext cx="18731154" cy="1469192"/>
            <a:chOff x="0" y="0"/>
            <a:chExt cx="4933308" cy="386948"/>
          </a:xfrm>
        </p:grpSpPr>
        <p:sp>
          <p:nvSpPr>
            <p:cNvPr id="3" name="Freeform 3">
              <a:extLst>
                <a:ext uri="{C183D7F6-B498-43B3-948B-1728B52AA6E4}">
                  <adec:decorative xmlns="" xmlns:adec="http://schemas.microsoft.com/office/drawing/2017/decorative" val="1"/>
                </a:ext>
              </a:extLst>
            </p:cNvPr>
            <p:cNvSpPr/>
            <p:nvPr/>
          </p:nvSpPr>
          <p:spPr>
            <a:xfrm>
              <a:off x="0" y="0"/>
              <a:ext cx="4933308" cy="386948"/>
            </a:xfrm>
            <a:custGeom>
              <a:avLst/>
              <a:gdLst/>
              <a:ahLst/>
              <a:cxnLst/>
              <a:rect l="l" t="t" r="r" b="b"/>
              <a:pathLst>
                <a:path w="4933308" h="386948">
                  <a:moveTo>
                    <a:pt x="0" y="0"/>
                  </a:moveTo>
                  <a:lnTo>
                    <a:pt x="4933308" y="0"/>
                  </a:lnTo>
                  <a:lnTo>
                    <a:pt x="4933308" y="386948"/>
                  </a:lnTo>
                  <a:lnTo>
                    <a:pt x="0" y="386948"/>
                  </a:lnTo>
                  <a:close/>
                </a:path>
              </a:pathLst>
            </a:custGeom>
            <a:solidFill>
              <a:srgbClr val="726343"/>
            </a:solidFill>
          </p:spPr>
          <p:txBody>
            <a:bodyPr/>
            <a:lstStyle/>
            <a:p>
              <a:endParaRPr lang="en-US"/>
            </a:p>
          </p:txBody>
        </p:sp>
        <p:sp>
          <p:nvSpPr>
            <p:cNvPr id="4" name="TextBox 4"/>
            <p:cNvSpPr txBox="1"/>
            <p:nvPr/>
          </p:nvSpPr>
          <p:spPr>
            <a:xfrm>
              <a:off x="0" y="-38100"/>
              <a:ext cx="4933308" cy="425048"/>
            </a:xfrm>
            <a:prstGeom prst="rect">
              <a:avLst/>
            </a:prstGeom>
          </p:spPr>
          <p:txBody>
            <a:bodyPr lIns="50800" tIns="50800" rIns="50800" bIns="50800" rtlCol="0" anchor="ctr"/>
            <a:lstStyle/>
            <a:p>
              <a:pPr algn="ctr">
                <a:lnSpc>
                  <a:spcPts val="2659"/>
                </a:lnSpc>
              </a:pPr>
              <a:endParaRPr/>
            </a:p>
          </p:txBody>
        </p:sp>
      </p:grpSp>
      <p:sp>
        <p:nvSpPr>
          <p:cNvPr id="5" name="Freeform 5">
            <a:extLst>
              <a:ext uri="{C183D7F6-B498-43B3-948B-1728B52AA6E4}">
                <adec:decorative xmlns="" xmlns:adec="http://schemas.microsoft.com/office/drawing/2017/decorative" val="1"/>
              </a:ext>
            </a:extLst>
          </p:cNvPr>
          <p:cNvSpPr/>
          <p:nvPr/>
        </p:nvSpPr>
        <p:spPr>
          <a:xfrm>
            <a:off x="13102622" y="7485032"/>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a:extLst>
              <a:ext uri="{C183D7F6-B498-43B3-948B-1728B52AA6E4}">
                <adec:decorative xmlns="" xmlns:adec="http://schemas.microsoft.com/office/drawing/2017/decorative" val="1"/>
              </a:ext>
            </a:extLst>
          </p:cNvPr>
          <p:cNvSpPr/>
          <p:nvPr/>
        </p:nvSpPr>
        <p:spPr>
          <a:xfrm>
            <a:off x="15260497" y="373123"/>
            <a:ext cx="1198791" cy="799920"/>
          </a:xfrm>
          <a:custGeom>
            <a:avLst/>
            <a:gdLst/>
            <a:ahLst/>
            <a:cxnLst/>
            <a:rect l="l" t="t" r="r" b="b"/>
            <a:pathLst>
              <a:path w="1198791" h="799920">
                <a:moveTo>
                  <a:pt x="0" y="0"/>
                </a:moveTo>
                <a:lnTo>
                  <a:pt x="1198791" y="0"/>
                </a:lnTo>
                <a:lnTo>
                  <a:pt x="1198791" y="799920"/>
                </a:lnTo>
                <a:lnTo>
                  <a:pt x="0" y="7999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a:extLst>
              <a:ext uri="{C183D7F6-B498-43B3-948B-1728B52AA6E4}">
                <adec:decorative xmlns="" xmlns:adec="http://schemas.microsoft.com/office/drawing/2017/decorative" val="1"/>
              </a:ext>
            </a:extLst>
          </p:cNvPr>
          <p:cNvSpPr/>
          <p:nvPr/>
        </p:nvSpPr>
        <p:spPr>
          <a:xfrm>
            <a:off x="-3449886" y="0"/>
            <a:ext cx="7491706" cy="7789108"/>
          </a:xfrm>
          <a:custGeom>
            <a:avLst/>
            <a:gdLst/>
            <a:ahLst/>
            <a:cxnLst/>
            <a:rect l="l" t="t" r="r" b="b"/>
            <a:pathLst>
              <a:path w="7491706" h="7789108">
                <a:moveTo>
                  <a:pt x="0" y="0"/>
                </a:moveTo>
                <a:lnTo>
                  <a:pt x="7491706" y="0"/>
                </a:lnTo>
                <a:lnTo>
                  <a:pt x="7491706" y="7789108"/>
                </a:lnTo>
                <a:lnTo>
                  <a:pt x="0" y="778910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4419600" y="2099768"/>
            <a:ext cx="13411200" cy="3718967"/>
          </a:xfrm>
          <a:prstGeom prst="rect">
            <a:avLst/>
          </a:prstGeom>
        </p:spPr>
        <p:txBody>
          <a:bodyPr wrap="square" lIns="0" tIns="0" rIns="0" bIns="0" rtlCol="0" anchor="t">
            <a:spAutoFit/>
          </a:bodyPr>
          <a:lstStyle/>
          <a:p>
            <a:pPr>
              <a:lnSpc>
                <a:spcPts val="14545"/>
              </a:lnSpc>
            </a:pPr>
            <a:r>
              <a:rPr lang="en-US" sz="9600" dirty="0">
                <a:latin typeface="Rasputin Bold" panose="020B0604020202020204" charset="0"/>
                <a:cs typeface="Times New Roman" panose="02020603050405020304" pitchFamily="18" charset="0"/>
              </a:rPr>
              <a:t>Artificial Intelligence Training </a:t>
            </a:r>
            <a:endParaRPr lang="en-US" sz="9600" b="1" dirty="0">
              <a:solidFill>
                <a:srgbClr val="443F2B"/>
              </a:solidFill>
              <a:latin typeface="Rasputin Bold" panose="020B0604020202020204" charset="0"/>
              <a:ea typeface="Rasputin Bold"/>
              <a:cs typeface="Rasputin Bold"/>
              <a:sym typeface="Rasputin Bold"/>
            </a:endParaRPr>
          </a:p>
        </p:txBody>
      </p:sp>
      <p:sp>
        <p:nvSpPr>
          <p:cNvPr id="13" name="TextBox 13"/>
          <p:cNvSpPr txBox="1"/>
          <p:nvPr/>
        </p:nvSpPr>
        <p:spPr>
          <a:xfrm>
            <a:off x="1130968" y="7883628"/>
            <a:ext cx="11959622" cy="1366593"/>
          </a:xfrm>
          <a:prstGeom prst="rect">
            <a:avLst/>
          </a:prstGeom>
        </p:spPr>
        <p:txBody>
          <a:bodyPr wrap="square" lIns="0" tIns="0" rIns="0" bIns="0" rtlCol="0" anchor="t">
            <a:spAutoFit/>
          </a:bodyPr>
          <a:lstStyle/>
          <a:p>
            <a:pPr>
              <a:lnSpc>
                <a:spcPts val="5599"/>
              </a:lnSpc>
              <a:spcBef>
                <a:spcPct val="0"/>
              </a:spcBef>
            </a:pPr>
            <a:r>
              <a:rPr lang="en-IN" sz="3600" dirty="0">
                <a:solidFill>
                  <a:srgbClr val="F3F3EA"/>
                </a:solidFill>
                <a:latin typeface="Codec Pro"/>
              </a:rPr>
              <a:t>Multi-Tiered AI &amp; Data Management Training Program for Northern Command</a:t>
            </a:r>
            <a:endParaRPr lang="en-US" sz="3600" dirty="0">
              <a:solidFill>
                <a:srgbClr val="F3F3EA"/>
              </a:solidFill>
              <a:latin typeface="Codec Pro"/>
              <a:sym typeface="Codec Pro"/>
            </a:endParaRPr>
          </a:p>
        </p:txBody>
      </p:sp>
      <p:pic>
        <p:nvPicPr>
          <p:cNvPr id="2052" name="Picture 4" descr="Corporate Incubation Programs">
            <a:extLst>
              <a:ext uri="{FF2B5EF4-FFF2-40B4-BE49-F238E27FC236}">
                <a16:creationId xmlns="" xmlns:a16="http://schemas.microsoft.com/office/drawing/2014/main" id="{5BE85518-9F0C-C23B-85D2-D9E2D3A722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39226" y="2032189"/>
            <a:ext cx="11441500" cy="3077766"/>
          </a:xfrm>
          <a:prstGeom prst="rect">
            <a:avLst/>
          </a:prstGeom>
        </p:spPr>
        <p:txBody>
          <a:bodyPr wrap="square" lIns="0" tIns="0" rIns="0" bIns="0" rtlCol="0" anchor="t">
            <a:sp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
            </a:r>
            <a:br>
              <a:rPr lang="en-US" sz="4000" b="1" dirty="0">
                <a:solidFill>
                  <a:schemeClr val="accent6">
                    <a:lumMod val="75000"/>
                  </a:schemeClr>
                </a:solidFill>
                <a:latin typeface="Times New Roman" panose="02020603050405020304" pitchFamily="18" charset="0"/>
                <a:cs typeface="Times New Roman" panose="02020603050405020304" pitchFamily="18" charset="0"/>
              </a:rPr>
            </a:br>
            <a:r>
              <a:rPr lang="en-US" sz="4000" b="1" dirty="0">
                <a:solidFill>
                  <a:schemeClr val="accent6">
                    <a:lumMod val="75000"/>
                  </a:schemeClr>
                </a:solidFill>
                <a:latin typeface="Times New Roman" panose="02020603050405020304" pitchFamily="18" charset="0"/>
                <a:cs typeface="Times New Roman" panose="02020603050405020304" pitchFamily="18" charset="0"/>
              </a:rPr>
              <a:t>Hands-on : Exploratory Data Analysis:</a:t>
            </a:r>
            <a:br>
              <a:rPr lang="en-US" sz="4000" b="1" dirty="0">
                <a:solidFill>
                  <a:schemeClr val="accent6">
                    <a:lumMod val="75000"/>
                  </a:schemeClr>
                </a:solidFill>
                <a:latin typeface="Times New Roman" panose="02020603050405020304" pitchFamily="18" charset="0"/>
                <a:cs typeface="Times New Roman" panose="02020603050405020304" pitchFamily="18" charset="0"/>
              </a:rPr>
            </a:br>
            <a:r>
              <a:rPr lang="en-US" sz="4000" b="1" dirty="0">
                <a:solidFill>
                  <a:schemeClr val="accent6">
                    <a:lumMod val="75000"/>
                  </a:schemeClr>
                </a:solidFill>
                <a:latin typeface="Times New Roman" panose="02020603050405020304" pitchFamily="18" charset="0"/>
                <a:cs typeface="Times New Roman" panose="02020603050405020304" pitchFamily="18" charset="0"/>
              </a:rPr>
              <a:t/>
            </a:r>
            <a:br>
              <a:rPr lang="en-US" sz="4000" b="1" dirty="0">
                <a:solidFill>
                  <a:schemeClr val="accent6">
                    <a:lumMod val="75000"/>
                  </a:schemeClr>
                </a:solidFill>
                <a:latin typeface="Times New Roman" panose="02020603050405020304" pitchFamily="18" charset="0"/>
                <a:cs typeface="Times New Roman" panose="02020603050405020304" pitchFamily="18" charset="0"/>
              </a:rPr>
            </a:br>
            <a:r>
              <a:rPr lang="en-US" sz="4000" b="1" dirty="0">
                <a:solidFill>
                  <a:schemeClr val="accent6">
                    <a:lumMod val="75000"/>
                  </a:schemeClr>
                </a:solidFill>
                <a:latin typeface="Times New Roman" panose="02020603050405020304" pitchFamily="18" charset="0"/>
                <a:cs typeface="Times New Roman" panose="02020603050405020304" pitchFamily="18" charset="0"/>
              </a:rPr>
              <a:t>https://colab.research.google.com/drive/116PUF-DmTNG3FltQ21NA1ykBbxiNNuyA?usp=sharing</a:t>
            </a:r>
            <a:r>
              <a:rPr lang="en-US" sz="4000" dirty="0" smtClean="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p:txBody>
      </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43000" y="826731"/>
            <a:ext cx="8001000" cy="1205458"/>
          </a:xfrm>
          <a:prstGeom prst="rect">
            <a:avLst/>
          </a:prstGeom>
        </p:spPr>
        <p:txBody>
          <a:bodyPr wrap="square" lIns="0" tIns="0" rIns="0" bIns="0" rtlCol="0" anchor="t">
            <a:spAutoFit/>
          </a:bodyPr>
          <a:lstStyle/>
          <a:p>
            <a:pPr>
              <a:lnSpc>
                <a:spcPts val="9426"/>
              </a:lnSpc>
              <a:spcBef>
                <a:spcPct val="0"/>
              </a:spcBef>
            </a:pPr>
            <a:r>
              <a:rPr lang="en-US" sz="4000" dirty="0">
                <a:solidFill>
                  <a:schemeClr val="bg1"/>
                </a:solidFill>
                <a:latin typeface="Rasputin Bold" panose="020B0604020202020204" charset="0"/>
                <a:cs typeface="Times New Roman" panose="02020603050405020304" pitchFamily="18" charset="0"/>
              </a:rPr>
              <a:t>Exploratory Data Analysis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09</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1482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990600" y="1027257"/>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47254"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905000" y="1262844"/>
            <a:ext cx="16916400"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Metrics for Performance Evaluation</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346522"/>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9</a:t>
            </a:r>
            <a:r>
              <a:rPr lang="en-US" sz="7500" b="1" dirty="0">
                <a:solidFill>
                  <a:srgbClr val="F3F3EA"/>
                </a:solidFill>
                <a:latin typeface="Rasputin Bold"/>
                <a:ea typeface="Rasputin Bold"/>
                <a:cs typeface="Rasputin Bold"/>
                <a:sym typeface="Rasputin Bold"/>
              </a:rPr>
              <a:t>1</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3"/>
          <p:cNvSpPr txBox="1">
            <a:spLocks noChangeArrowheads="1"/>
          </p:cNvSpPr>
          <p:nvPr/>
        </p:nvSpPr>
        <p:spPr>
          <a:xfrm>
            <a:off x="4528929" y="3619500"/>
            <a:ext cx="9872871" cy="4038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mtClean="0">
                <a:latin typeface="Times New Roman" panose="02020603050405020304" pitchFamily="18" charset="0"/>
                <a:cs typeface="Times New Roman" panose="02020603050405020304" pitchFamily="18" charset="0"/>
              </a:rPr>
              <a:t>Focus on the predictive capability of a model</a:t>
            </a:r>
          </a:p>
          <a:p>
            <a:pPr lvl="1"/>
            <a:r>
              <a:rPr lang="en-US" altLang="en-US" smtClean="0">
                <a:latin typeface="Times New Roman" panose="02020603050405020304" pitchFamily="18" charset="0"/>
                <a:cs typeface="Times New Roman" panose="02020603050405020304" pitchFamily="18" charset="0"/>
              </a:rPr>
              <a:t>Rather than how fast it takes to classify or build models, scalability, etc.</a:t>
            </a:r>
          </a:p>
          <a:p>
            <a:r>
              <a:rPr lang="en-US" altLang="en-US" smtClean="0">
                <a:latin typeface="Times New Roman" panose="02020603050405020304" pitchFamily="18" charset="0"/>
                <a:cs typeface="Times New Roman" panose="02020603050405020304" pitchFamily="18" charset="0"/>
              </a:rPr>
              <a:t>Confusion Matrix:</a:t>
            </a:r>
            <a:endParaRPr lang="en-US" altLang="en-US" dirty="0" smtClean="0">
              <a:latin typeface="Times New Roman" panose="02020603050405020304" pitchFamily="18" charset="0"/>
              <a:cs typeface="Times New Roman" panose="02020603050405020304" pitchFamily="18" charset="0"/>
            </a:endParaRPr>
          </a:p>
        </p:txBody>
      </p:sp>
      <p:graphicFrame>
        <p:nvGraphicFramePr>
          <p:cNvPr id="24" name="Group 4"/>
          <p:cNvGraphicFramePr>
            <a:graphicFrameLocks noGrp="1"/>
          </p:cNvGraphicFramePr>
          <p:nvPr>
            <p:extLst>
              <p:ext uri="{D42A27DB-BD31-4B8C-83A1-F6EECF244321}">
                <p14:modId xmlns:p14="http://schemas.microsoft.com/office/powerpoint/2010/main" val="2916886995"/>
              </p:ext>
            </p:extLst>
          </p:nvPr>
        </p:nvGraphicFramePr>
        <p:xfrm>
          <a:off x="5115459" y="5889369"/>
          <a:ext cx="6096000" cy="2302131"/>
        </p:xfrm>
        <a:graphic>
          <a:graphicData uri="http://schemas.openxmlformats.org/drawingml/2006/table">
            <a:tbl>
              <a:tblPr/>
              <a:tblGrid>
                <a:gridCol w="15240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5240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tblGrid>
              <a:tr h="660291">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smtClean="0">
                        <a:ln>
                          <a:noFill/>
                        </a:ln>
                        <a:solidFill>
                          <a:schemeClr val="tx1"/>
                        </a:solidFill>
                        <a:effectLst/>
                        <a:latin typeface="Arial" charset="0"/>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Arial" charset="0"/>
                        </a:rPr>
                        <a:t>PREDICTED CLASS</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482520">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
                      </a:r>
                      <a:br>
                        <a:rPr kumimoji="0" lang="en-US" sz="2400" b="0" i="0" u="none" strike="noStrike" cap="none" normalizeH="0" baseline="0" smtClean="0">
                          <a:ln>
                            <a:noFill/>
                          </a:ln>
                          <a:solidFill>
                            <a:schemeClr val="tx1"/>
                          </a:solidFill>
                          <a:effectLst/>
                          <a:latin typeface="Arial" charset="0"/>
                        </a:rPr>
                      </a:br>
                      <a:endParaRPr kumimoji="0" lang="en-US" sz="2400" b="0" i="0" u="none" strike="noStrike" cap="none" normalizeH="0" baseline="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ACTUAL</a:t>
                      </a:r>
                      <a:br>
                        <a:rPr kumimoji="0" lang="en-US" sz="2400" b="0" i="0" u="none" strike="noStrike" cap="none" normalizeH="0" baseline="0" smtClean="0">
                          <a:ln>
                            <a:noFill/>
                          </a:ln>
                          <a:solidFill>
                            <a:schemeClr val="tx1"/>
                          </a:solidFill>
                          <a:effectLst/>
                          <a:latin typeface="Arial" charset="0"/>
                        </a:rPr>
                      </a:br>
                      <a:r>
                        <a:rPr kumimoji="0" lang="en-US" sz="2400" b="0" i="0" u="none" strike="noStrike" cap="none" normalizeH="0" baseline="0" smtClean="0">
                          <a:ln>
                            <a:noFill/>
                          </a:ln>
                          <a:solidFill>
                            <a:schemeClr val="tx1"/>
                          </a:solidFill>
                          <a:effectLst/>
                          <a:latin typeface="Arial" charset="0"/>
                        </a:rPr>
                        <a:t>CLASS</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smtClean="0">
                        <a:ln>
                          <a:noFill/>
                        </a:ln>
                        <a:solidFill>
                          <a:schemeClr val="tx1"/>
                        </a:solidFill>
                        <a:effectLst/>
                        <a:latin typeface="Arial" charset="0"/>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Class=No</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5870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a: TP</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b: FN</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600357">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Class=No</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 FP</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d: TN</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25" name="Text Box 27"/>
          <p:cNvSpPr txBox="1">
            <a:spLocks noChangeArrowheads="1"/>
          </p:cNvSpPr>
          <p:nvPr/>
        </p:nvSpPr>
        <p:spPr bwMode="auto">
          <a:xfrm>
            <a:off x="11564496" y="5981700"/>
            <a:ext cx="2209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bg1"/>
                </a:solidFill>
                <a:latin typeface="Calibri" panose="020F0502020204030204" pitchFamily="34" charset="0"/>
                <a:ea typeface="DejaVu LGC Sans"/>
                <a:cs typeface="DejaVu LGC Sans"/>
              </a:defRPr>
            </a:lvl1pPr>
            <a:lvl2pPr marL="742950" indent="-285750" eaLnBrk="0" hangingPunct="0">
              <a:defRPr>
                <a:solidFill>
                  <a:schemeClr val="bg1"/>
                </a:solidFill>
                <a:latin typeface="Calibri" panose="020F0502020204030204" pitchFamily="34" charset="0"/>
                <a:ea typeface="DejaVu LGC Sans"/>
                <a:cs typeface="DejaVu LGC Sans"/>
              </a:defRPr>
            </a:lvl2pPr>
            <a:lvl3pPr marL="1143000" indent="-228600" eaLnBrk="0" hangingPunct="0">
              <a:defRPr>
                <a:solidFill>
                  <a:schemeClr val="bg1"/>
                </a:solidFill>
                <a:latin typeface="Calibri" panose="020F0502020204030204" pitchFamily="34" charset="0"/>
                <a:ea typeface="DejaVu LGC Sans"/>
                <a:cs typeface="DejaVu LGC Sans"/>
              </a:defRPr>
            </a:lvl3pPr>
            <a:lvl4pPr marL="1600200" indent="-228600" eaLnBrk="0" hangingPunct="0">
              <a:defRPr>
                <a:solidFill>
                  <a:schemeClr val="bg1"/>
                </a:solidFill>
                <a:latin typeface="Calibri" panose="020F0502020204030204" pitchFamily="34" charset="0"/>
                <a:ea typeface="DejaVu LGC Sans"/>
                <a:cs typeface="DejaVu LGC Sans"/>
              </a:defRPr>
            </a:lvl4pPr>
            <a:lvl5pPr marL="2057400" indent="-228600" eaLnBrk="0" hangingPunct="0">
              <a:defRPr>
                <a:solidFill>
                  <a:schemeClr val="bg1"/>
                </a:solidFill>
                <a:latin typeface="Calibri" panose="020F0502020204030204" pitchFamily="34" charset="0"/>
                <a:ea typeface="DejaVu LGC Sans"/>
                <a:cs typeface="DejaVu LGC Sans"/>
              </a:defRPr>
            </a:lvl5pPr>
            <a:lvl6pPr marL="2514600" indent="-228600" defTabSz="457200" eaLnBrk="0" fontAlgn="base" hangingPunct="0">
              <a:spcBef>
                <a:spcPct val="0"/>
              </a:spcBef>
              <a:spcAft>
                <a:spcPct val="0"/>
              </a:spcAft>
              <a:defRPr>
                <a:solidFill>
                  <a:schemeClr val="bg1"/>
                </a:solidFill>
                <a:latin typeface="Calibri" panose="020F0502020204030204" pitchFamily="34" charset="0"/>
                <a:ea typeface="DejaVu LGC Sans"/>
                <a:cs typeface="DejaVu LGC Sans"/>
              </a:defRPr>
            </a:lvl6pPr>
            <a:lvl7pPr marL="2971800" indent="-228600" defTabSz="457200" eaLnBrk="0" fontAlgn="base" hangingPunct="0">
              <a:spcBef>
                <a:spcPct val="0"/>
              </a:spcBef>
              <a:spcAft>
                <a:spcPct val="0"/>
              </a:spcAft>
              <a:defRPr>
                <a:solidFill>
                  <a:schemeClr val="bg1"/>
                </a:solidFill>
                <a:latin typeface="Calibri" panose="020F0502020204030204" pitchFamily="34" charset="0"/>
                <a:ea typeface="DejaVu LGC Sans"/>
                <a:cs typeface="DejaVu LGC Sans"/>
              </a:defRPr>
            </a:lvl7pPr>
            <a:lvl8pPr marL="3429000" indent="-228600" defTabSz="457200" eaLnBrk="0" fontAlgn="base" hangingPunct="0">
              <a:spcBef>
                <a:spcPct val="0"/>
              </a:spcBef>
              <a:spcAft>
                <a:spcPct val="0"/>
              </a:spcAft>
              <a:defRPr>
                <a:solidFill>
                  <a:schemeClr val="bg1"/>
                </a:solidFill>
                <a:latin typeface="Calibri" panose="020F0502020204030204" pitchFamily="34" charset="0"/>
                <a:ea typeface="DejaVu LGC Sans"/>
                <a:cs typeface="DejaVu LGC Sans"/>
              </a:defRPr>
            </a:lvl8pPr>
            <a:lvl9pPr marL="3886200" indent="-228600" defTabSz="457200" eaLnBrk="0" fontAlgn="base" hangingPunct="0">
              <a:spcBef>
                <a:spcPct val="0"/>
              </a:spcBef>
              <a:spcAft>
                <a:spcPct val="0"/>
              </a:spcAft>
              <a:defRPr>
                <a:solidFill>
                  <a:schemeClr val="bg1"/>
                </a:solidFill>
                <a:latin typeface="Calibri" panose="020F0502020204030204" pitchFamily="34" charset="0"/>
                <a:ea typeface="DejaVu LGC Sans"/>
                <a:cs typeface="DejaVu LGC Sans"/>
              </a:defRPr>
            </a:lvl9pPr>
          </a:lstStyle>
          <a:p>
            <a:pPr eaLnBrk="1" hangingPunct="1">
              <a:spcBef>
                <a:spcPct val="50000"/>
              </a:spcBef>
            </a:pPr>
            <a:r>
              <a:rPr lang="en-US" altLang="en-US" dirty="0">
                <a:solidFill>
                  <a:schemeClr val="tx1"/>
                </a:solidFill>
                <a:latin typeface="Times New Roman" panose="02020603050405020304" pitchFamily="18" charset="0"/>
                <a:cs typeface="Times New Roman" panose="02020603050405020304" pitchFamily="18" charset="0"/>
              </a:rPr>
              <a:t>a: TP (true positive)</a:t>
            </a:r>
          </a:p>
          <a:p>
            <a:pPr eaLnBrk="1" hangingPunct="1">
              <a:spcBef>
                <a:spcPct val="50000"/>
              </a:spcBef>
            </a:pPr>
            <a:r>
              <a:rPr lang="en-US" altLang="en-US" dirty="0">
                <a:solidFill>
                  <a:schemeClr val="tx1"/>
                </a:solidFill>
                <a:latin typeface="Times New Roman" panose="02020603050405020304" pitchFamily="18" charset="0"/>
                <a:cs typeface="Times New Roman" panose="02020603050405020304" pitchFamily="18" charset="0"/>
              </a:rPr>
              <a:t>b: FN (false negative)</a:t>
            </a:r>
          </a:p>
          <a:p>
            <a:pPr eaLnBrk="1" hangingPunct="1">
              <a:spcBef>
                <a:spcPct val="50000"/>
              </a:spcBef>
            </a:pPr>
            <a:r>
              <a:rPr lang="en-US" altLang="en-US" dirty="0">
                <a:solidFill>
                  <a:schemeClr val="tx1"/>
                </a:solidFill>
                <a:latin typeface="Times New Roman" panose="02020603050405020304" pitchFamily="18" charset="0"/>
                <a:cs typeface="Times New Roman" panose="02020603050405020304" pitchFamily="18" charset="0"/>
              </a:rPr>
              <a:t>c: FP (false positive)</a:t>
            </a:r>
          </a:p>
          <a:p>
            <a:pPr eaLnBrk="1" hangingPunct="1">
              <a:spcBef>
                <a:spcPct val="50000"/>
              </a:spcBef>
            </a:pPr>
            <a:r>
              <a:rPr lang="en-US" altLang="en-US" dirty="0">
                <a:solidFill>
                  <a:schemeClr val="tx1"/>
                </a:solidFill>
                <a:latin typeface="Times New Roman" panose="02020603050405020304" pitchFamily="18" charset="0"/>
                <a:cs typeface="Times New Roman" panose="02020603050405020304" pitchFamily="18" charset="0"/>
              </a:rPr>
              <a:t>d: TN (true negative)</a:t>
            </a:r>
          </a:p>
        </p:txBody>
      </p:sp>
    </p:spTree>
    <p:extLst>
      <p:ext uri="{BB962C8B-B14F-4D97-AF65-F5344CB8AC3E}">
        <p14:creationId xmlns:p14="http://schemas.microsoft.com/office/powerpoint/2010/main" val="22114328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990600" y="1027257"/>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47254"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905000" y="1262844"/>
            <a:ext cx="16916400" cy="1205458"/>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Metrics for Performance Evaluation</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5433675" y="7994741"/>
            <a:ext cx="2743200" cy="1346522"/>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92</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Group 4"/>
          <p:cNvGraphicFramePr>
            <a:graphicFrameLocks noGrp="1"/>
          </p:cNvGraphicFramePr>
          <p:nvPr>
            <p:extLst>
              <p:ext uri="{D42A27DB-BD31-4B8C-83A1-F6EECF244321}">
                <p14:modId xmlns:p14="http://schemas.microsoft.com/office/powerpoint/2010/main" val="3011058020"/>
              </p:ext>
            </p:extLst>
          </p:nvPr>
        </p:nvGraphicFramePr>
        <p:xfrm>
          <a:off x="4114800" y="3768725"/>
          <a:ext cx="6934200" cy="3736975"/>
        </p:xfrm>
        <a:graphic>
          <a:graphicData uri="http://schemas.openxmlformats.org/drawingml/2006/table">
            <a:tbl>
              <a:tblPr/>
              <a:tblGrid>
                <a:gridCol w="1733550">
                  <a:extLst>
                    <a:ext uri="{9D8B030D-6E8A-4147-A177-3AD203B41FA5}">
                      <a16:colId xmlns:a16="http://schemas.microsoft.com/office/drawing/2014/main" xmlns="" val="20000"/>
                    </a:ext>
                  </a:extLst>
                </a:gridCol>
                <a:gridCol w="1733550">
                  <a:extLst>
                    <a:ext uri="{9D8B030D-6E8A-4147-A177-3AD203B41FA5}">
                      <a16:colId xmlns:a16="http://schemas.microsoft.com/office/drawing/2014/main" xmlns="" val="20001"/>
                    </a:ext>
                  </a:extLst>
                </a:gridCol>
                <a:gridCol w="1733550">
                  <a:extLst>
                    <a:ext uri="{9D8B030D-6E8A-4147-A177-3AD203B41FA5}">
                      <a16:colId xmlns:a16="http://schemas.microsoft.com/office/drawing/2014/main" xmlns="" val="20002"/>
                    </a:ext>
                  </a:extLst>
                </a:gridCol>
                <a:gridCol w="1733550">
                  <a:extLst>
                    <a:ext uri="{9D8B030D-6E8A-4147-A177-3AD203B41FA5}">
                      <a16:colId xmlns:a16="http://schemas.microsoft.com/office/drawing/2014/main" xmlns="" val="20003"/>
                    </a:ext>
                  </a:extLst>
                </a:gridCol>
              </a:tblGrid>
              <a:tr h="87454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smtClean="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smtClean="0">
                          <a:ln>
                            <a:noFill/>
                          </a:ln>
                          <a:solidFill>
                            <a:schemeClr val="tx1"/>
                          </a:solidFill>
                          <a:effectLst/>
                          <a:latin typeface="Arial" charset="0"/>
                        </a:rPr>
                        <a:t>PREDICTED CLASS</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908175">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
                      </a:r>
                      <a:br>
                        <a:rPr kumimoji="0" lang="en-US" sz="2400" b="0" i="0" u="none" strike="noStrike" cap="none" normalizeH="0" baseline="0" smtClean="0">
                          <a:ln>
                            <a:noFill/>
                          </a:ln>
                          <a:solidFill>
                            <a:schemeClr val="tx1"/>
                          </a:solidFill>
                          <a:effectLst/>
                          <a:latin typeface="Arial" charset="0"/>
                        </a:rPr>
                      </a:br>
                      <a:endParaRPr kumimoji="0" lang="en-US" sz="2400" b="0" i="0" u="none" strike="noStrike" cap="none" normalizeH="0" baseline="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Arial" charset="0"/>
                        </a:rPr>
                        <a:t>ACTUAL</a:t>
                      </a:r>
                      <a:br>
                        <a:rPr kumimoji="0" lang="en-US" sz="2400" b="0" i="0" u="none" strike="noStrike" cap="none" normalizeH="0" baseline="0" smtClean="0">
                          <a:ln>
                            <a:noFill/>
                          </a:ln>
                          <a:solidFill>
                            <a:schemeClr val="tx1"/>
                          </a:solidFill>
                          <a:effectLst/>
                          <a:latin typeface="Arial" charset="0"/>
                        </a:rPr>
                      </a:br>
                      <a:r>
                        <a:rPr kumimoji="0" lang="en-US" sz="2400" b="0" i="0" u="none" strike="noStrike" cap="none" normalizeH="0" baseline="0" smtClean="0">
                          <a:ln>
                            <a:noFill/>
                          </a:ln>
                          <a:solidFill>
                            <a:schemeClr val="tx1"/>
                          </a:solidFill>
                          <a:effectLst/>
                          <a:latin typeface="Arial" charset="0"/>
                        </a:rPr>
                        <a:t>CLASS</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smtClean="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92835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a</a:t>
                      </a:r>
                      <a:br>
                        <a:rPr kumimoji="0" lang="en-US" sz="2000" b="0" i="0" u="none" strike="noStrike" cap="none" normalizeH="0" baseline="0" smtClean="0">
                          <a:ln>
                            <a:noFill/>
                          </a:ln>
                          <a:solidFill>
                            <a:schemeClr val="tx1"/>
                          </a:solidFill>
                          <a:effectLst/>
                          <a:latin typeface="Arial" charset="0"/>
                        </a:rPr>
                      </a:br>
                      <a:r>
                        <a:rPr kumimoji="0" lang="en-US" sz="2000" b="0" i="0" u="none" strike="noStrike" cap="none" normalizeH="0" baseline="0" smtClean="0">
                          <a:ln>
                            <a:noFill/>
                          </a:ln>
                          <a:solidFill>
                            <a:srgbClr val="FF0000"/>
                          </a:solidFill>
                          <a:effectLst/>
                          <a:latin typeface="Arial" charset="0"/>
                        </a:rPr>
                        <a:t>(TP)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b</a:t>
                      </a:r>
                      <a:br>
                        <a:rPr kumimoji="0" lang="en-US" sz="2000" b="0" i="0" u="none" strike="noStrike" cap="none" normalizeH="0" baseline="0" smtClean="0">
                          <a:ln>
                            <a:noFill/>
                          </a:ln>
                          <a:solidFill>
                            <a:schemeClr val="tx1"/>
                          </a:solidFill>
                          <a:effectLst/>
                          <a:latin typeface="Arial" charset="0"/>
                        </a:rPr>
                      </a:br>
                      <a:r>
                        <a:rPr kumimoji="0" lang="en-US" sz="2000" b="0" i="0" u="none" strike="noStrike" cap="none" normalizeH="0" baseline="0" smtClean="0">
                          <a:ln>
                            <a:noFill/>
                          </a:ln>
                          <a:solidFill>
                            <a:srgbClr val="FF0000"/>
                          </a:solidFill>
                          <a:effectLst/>
                          <a:latin typeface="Arial" charset="0"/>
                        </a:rPr>
                        <a:t>(FN)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025902">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smtClean="0">
                          <a:ln>
                            <a:noFill/>
                          </a:ln>
                          <a:solidFill>
                            <a:schemeClr val="tx1"/>
                          </a:solidFill>
                          <a:effectLst/>
                          <a:latin typeface="Arial" charset="0"/>
                        </a:rPr>
                        <a:t>c</a:t>
                      </a:r>
                      <a:br>
                        <a:rPr kumimoji="0" lang="en-US" sz="2000" b="0" i="0" u="none" strike="noStrike" cap="none" normalizeH="0" baseline="0" smtClean="0">
                          <a:ln>
                            <a:noFill/>
                          </a:ln>
                          <a:solidFill>
                            <a:schemeClr val="tx1"/>
                          </a:solidFill>
                          <a:effectLst/>
                          <a:latin typeface="Arial" charset="0"/>
                        </a:rPr>
                      </a:br>
                      <a:r>
                        <a:rPr kumimoji="0" lang="en-US" sz="2000" b="0" i="0" u="none" strike="noStrike" cap="none" normalizeH="0" baseline="0" smtClean="0">
                          <a:ln>
                            <a:noFill/>
                          </a:ln>
                          <a:solidFill>
                            <a:srgbClr val="FF0000"/>
                          </a:solidFill>
                          <a:effectLst/>
                          <a:latin typeface="Arial" charset="0"/>
                        </a:rPr>
                        <a:t>(FP)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chemeClr val="tx1"/>
                          </a:solidFill>
                          <a:effectLst/>
                          <a:latin typeface="Arial" charset="0"/>
                        </a:rPr>
                        <a:t>d</a:t>
                      </a:r>
                      <a:br>
                        <a:rPr kumimoji="0" lang="en-US" sz="2000" b="0" i="0" u="none" strike="noStrike" cap="none" normalizeH="0" baseline="0" dirty="0" smtClean="0">
                          <a:ln>
                            <a:noFill/>
                          </a:ln>
                          <a:solidFill>
                            <a:schemeClr val="tx1"/>
                          </a:solidFill>
                          <a:effectLst/>
                          <a:latin typeface="Arial" charset="0"/>
                        </a:rPr>
                      </a:br>
                      <a:r>
                        <a:rPr kumimoji="0" lang="en-US" sz="2000" b="0" i="0" u="none" strike="noStrike" cap="none" normalizeH="0" baseline="0" dirty="0" smtClean="0">
                          <a:ln>
                            <a:noFill/>
                          </a:ln>
                          <a:solidFill>
                            <a:srgbClr val="FF0000"/>
                          </a:solidFill>
                          <a:effectLst/>
                          <a:latin typeface="Arial" charset="0"/>
                        </a:rPr>
                        <a:t>(TN)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2" name="Rectangle 1"/>
          <p:cNvSpPr/>
          <p:nvPr/>
        </p:nvSpPr>
        <p:spPr>
          <a:xfrm>
            <a:off x="4088549" y="7734300"/>
            <a:ext cx="2845651" cy="369332"/>
          </a:xfrm>
          <a:prstGeom prst="rect">
            <a:avLst/>
          </a:prstGeom>
        </p:spPr>
        <p:txBody>
          <a:bodyPr wrap="none">
            <a:spAutoFit/>
          </a:bodyPr>
          <a:lstStyle/>
          <a:p>
            <a:pPr marL="285750" indent="-285750">
              <a:buFont typeface="Wingdings" panose="05000000000000000000" pitchFamily="2" charset="2"/>
              <a:buChar char="§"/>
            </a:pPr>
            <a:r>
              <a:rPr lang="en-US" altLang="en-US" dirty="0">
                <a:latin typeface="Times New Roman" panose="02020603050405020304" pitchFamily="18" charset="0"/>
                <a:cs typeface="Times New Roman" panose="02020603050405020304" pitchFamily="18" charset="0"/>
              </a:rPr>
              <a:t>Most widely-used metric:</a:t>
            </a:r>
          </a:p>
        </p:txBody>
      </p:sp>
      <p:graphicFrame>
        <p:nvGraphicFramePr>
          <p:cNvPr id="18" name="Object 2"/>
          <p:cNvGraphicFramePr>
            <a:graphicFrameLocks noChangeAspect="1"/>
          </p:cNvGraphicFramePr>
          <p:nvPr>
            <p:extLst>
              <p:ext uri="{D42A27DB-BD31-4B8C-83A1-F6EECF244321}">
                <p14:modId xmlns:p14="http://schemas.microsoft.com/office/powerpoint/2010/main" val="73325485"/>
              </p:ext>
            </p:extLst>
          </p:nvPr>
        </p:nvGraphicFramePr>
        <p:xfrm>
          <a:off x="3995608" y="8327290"/>
          <a:ext cx="7583488" cy="969962"/>
        </p:xfrm>
        <a:graphic>
          <a:graphicData uri="http://schemas.openxmlformats.org/presentationml/2006/ole">
            <mc:AlternateContent xmlns:mc="http://schemas.openxmlformats.org/markup-compatibility/2006">
              <mc:Choice xmlns:v="urn:schemas-microsoft-com:vml" Requires="v">
                <p:oleObj spid="_x0000_s2052" name="Equation" r:id="rId8" imgW="5663880" imgH="723600" progId="Equation.3">
                  <p:embed/>
                </p:oleObj>
              </mc:Choice>
              <mc:Fallback>
                <p:oleObj name="Equation" r:id="rId8" imgW="5663880" imgH="723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608" y="8327290"/>
                        <a:ext cx="7583488"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116767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990600" y="1027257"/>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47254"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905000" y="1262844"/>
            <a:ext cx="16916400"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Limitation of Accuracy</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93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3"/>
          <p:cNvSpPr txBox="1">
            <a:spLocks noChangeArrowheads="1"/>
          </p:cNvSpPr>
          <p:nvPr/>
        </p:nvSpPr>
        <p:spPr>
          <a:xfrm>
            <a:off x="2722113" y="3578352"/>
            <a:ext cx="11094695" cy="544987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smtClean="0">
                <a:latin typeface="Times New Roman" panose="02020603050405020304" pitchFamily="18" charset="0"/>
                <a:cs typeface="Times New Roman" panose="02020603050405020304" pitchFamily="18" charset="0"/>
              </a:rPr>
              <a:t>Consider a 2-class problem</a:t>
            </a:r>
          </a:p>
          <a:p>
            <a:pPr lvl="1"/>
            <a:r>
              <a:rPr lang="en-US" altLang="en-US" dirty="0" smtClean="0">
                <a:latin typeface="Times New Roman" panose="02020603050405020304" pitchFamily="18" charset="0"/>
                <a:cs typeface="Times New Roman" panose="02020603050405020304" pitchFamily="18" charset="0"/>
              </a:rPr>
              <a:t>Number of Class 0 examples = 9990</a:t>
            </a:r>
          </a:p>
          <a:p>
            <a:pPr lvl="1"/>
            <a:r>
              <a:rPr lang="en-US" altLang="en-US" dirty="0" smtClean="0">
                <a:latin typeface="Times New Roman" panose="02020603050405020304" pitchFamily="18" charset="0"/>
                <a:cs typeface="Times New Roman" panose="02020603050405020304" pitchFamily="18" charset="0"/>
              </a:rPr>
              <a:t>Number of Class 1 examples = 10</a:t>
            </a:r>
          </a:p>
          <a:p>
            <a:pPr lvl="1"/>
            <a:endParaRPr lang="en-US" altLang="en-US" dirty="0" smtClean="0">
              <a:latin typeface="Times New Roman" panose="02020603050405020304" pitchFamily="18" charset="0"/>
              <a:cs typeface="Times New Roman" panose="02020603050405020304" pitchFamily="18" charset="0"/>
            </a:endParaRPr>
          </a:p>
          <a:p>
            <a:r>
              <a:rPr lang="en-US" altLang="en-US" dirty="0" smtClean="0">
                <a:latin typeface="Times New Roman" panose="02020603050405020304" pitchFamily="18" charset="0"/>
                <a:cs typeface="Times New Roman" panose="02020603050405020304" pitchFamily="18" charset="0"/>
              </a:rPr>
              <a:t>If model predicts everything to be class 0, accuracy is 9990/10000 = 99.9 %</a:t>
            </a:r>
          </a:p>
          <a:p>
            <a:pPr lvl="1"/>
            <a:r>
              <a:rPr lang="en-US" altLang="en-US" dirty="0" smtClean="0">
                <a:latin typeface="Times New Roman" panose="02020603050405020304" pitchFamily="18" charset="0"/>
                <a:cs typeface="Times New Roman" panose="02020603050405020304" pitchFamily="18" charset="0"/>
              </a:rPr>
              <a:t>Accuracy is misleading because model does not detect any class 1 example</a:t>
            </a:r>
          </a:p>
          <a:p>
            <a:endParaRPr lang="en-US" altLang="en-US" dirty="0" smtClean="0"/>
          </a:p>
          <a:p>
            <a:endParaRPr lang="en-US" altLang="en-US" dirty="0" smtClean="0"/>
          </a:p>
        </p:txBody>
      </p:sp>
    </p:spTree>
    <p:extLst>
      <p:ext uri="{BB962C8B-B14F-4D97-AF65-F5344CB8AC3E}">
        <p14:creationId xmlns:p14="http://schemas.microsoft.com/office/powerpoint/2010/main" val="9684259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990600" y="1027257"/>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47254"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905000" y="1262844"/>
            <a:ext cx="16916400"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Methods of Estimation</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94</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txBox="1">
            <a:spLocks noChangeArrowheads="1"/>
          </p:cNvSpPr>
          <p:nvPr/>
        </p:nvSpPr>
        <p:spPr>
          <a:xfrm>
            <a:off x="3687762" y="3314700"/>
            <a:ext cx="8580438" cy="4114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400" b="1" smtClean="0">
                <a:latin typeface="Times New Roman" panose="02020603050405020304" pitchFamily="18" charset="0"/>
                <a:cs typeface="Times New Roman" panose="02020603050405020304" pitchFamily="18" charset="0"/>
              </a:rPr>
              <a:t>Holdout</a:t>
            </a:r>
          </a:p>
          <a:p>
            <a:pPr lvl="1">
              <a:lnSpc>
                <a:spcPct val="90000"/>
              </a:lnSpc>
            </a:pPr>
            <a:r>
              <a:rPr lang="en-US" altLang="en-US" smtClean="0">
                <a:latin typeface="Times New Roman" panose="02020603050405020304" pitchFamily="18" charset="0"/>
                <a:cs typeface="Times New Roman" panose="02020603050405020304" pitchFamily="18" charset="0"/>
              </a:rPr>
              <a:t>Reserve </a:t>
            </a:r>
            <a:r>
              <a:rPr lang="en-US" altLang="en-US" b="1" smtClean="0">
                <a:solidFill>
                  <a:schemeClr val="accent2"/>
                </a:solidFill>
                <a:latin typeface="Times New Roman" panose="02020603050405020304" pitchFamily="18" charset="0"/>
                <a:cs typeface="Times New Roman" panose="02020603050405020304" pitchFamily="18" charset="0"/>
              </a:rPr>
              <a:t>2/3</a:t>
            </a:r>
            <a:r>
              <a:rPr lang="en-US" altLang="en-US" smtClean="0">
                <a:latin typeface="Times New Roman" panose="02020603050405020304" pitchFamily="18" charset="0"/>
                <a:cs typeface="Times New Roman" panose="02020603050405020304" pitchFamily="18" charset="0"/>
              </a:rPr>
              <a:t> for training and </a:t>
            </a:r>
            <a:r>
              <a:rPr lang="en-US" altLang="en-US" b="1" smtClean="0">
                <a:solidFill>
                  <a:schemeClr val="accent2"/>
                </a:solidFill>
                <a:latin typeface="Times New Roman" panose="02020603050405020304" pitchFamily="18" charset="0"/>
                <a:cs typeface="Times New Roman" panose="02020603050405020304" pitchFamily="18" charset="0"/>
              </a:rPr>
              <a:t>1/3</a:t>
            </a:r>
            <a:r>
              <a:rPr lang="en-US" altLang="en-US" smtClean="0">
                <a:latin typeface="Times New Roman" panose="02020603050405020304" pitchFamily="18" charset="0"/>
                <a:cs typeface="Times New Roman" panose="02020603050405020304" pitchFamily="18" charset="0"/>
              </a:rPr>
              <a:t> for testing </a:t>
            </a:r>
          </a:p>
          <a:p>
            <a:pPr>
              <a:lnSpc>
                <a:spcPct val="90000"/>
              </a:lnSpc>
            </a:pPr>
            <a:r>
              <a:rPr lang="en-US" altLang="en-US" sz="2400" b="1" smtClean="0">
                <a:latin typeface="Times New Roman" panose="02020603050405020304" pitchFamily="18" charset="0"/>
                <a:cs typeface="Times New Roman" panose="02020603050405020304" pitchFamily="18" charset="0"/>
              </a:rPr>
              <a:t>Random subsampling</a:t>
            </a:r>
          </a:p>
          <a:p>
            <a:pPr lvl="1">
              <a:lnSpc>
                <a:spcPct val="90000"/>
              </a:lnSpc>
            </a:pPr>
            <a:r>
              <a:rPr lang="en-US" altLang="en-US" smtClean="0">
                <a:latin typeface="Times New Roman" panose="02020603050405020304" pitchFamily="18" charset="0"/>
                <a:cs typeface="Times New Roman" panose="02020603050405020304" pitchFamily="18" charset="0"/>
              </a:rPr>
              <a:t>Repeated holdout</a:t>
            </a:r>
          </a:p>
          <a:p>
            <a:pPr>
              <a:lnSpc>
                <a:spcPct val="90000"/>
              </a:lnSpc>
            </a:pPr>
            <a:r>
              <a:rPr lang="en-US" altLang="en-US" sz="2400" b="1" smtClean="0">
                <a:latin typeface="Times New Roman" panose="02020603050405020304" pitchFamily="18" charset="0"/>
                <a:cs typeface="Times New Roman" panose="02020603050405020304" pitchFamily="18" charset="0"/>
              </a:rPr>
              <a:t>Cross validation</a:t>
            </a:r>
          </a:p>
          <a:p>
            <a:pPr lvl="1">
              <a:lnSpc>
                <a:spcPct val="90000"/>
              </a:lnSpc>
            </a:pPr>
            <a:r>
              <a:rPr lang="en-US" altLang="en-US" smtClean="0">
                <a:latin typeface="Times New Roman" panose="02020603050405020304" pitchFamily="18" charset="0"/>
                <a:cs typeface="Times New Roman" panose="02020603050405020304" pitchFamily="18" charset="0"/>
              </a:rPr>
              <a:t>Partition data into </a:t>
            </a:r>
            <a:r>
              <a:rPr lang="en-US" altLang="en-US" b="1" smtClean="0">
                <a:solidFill>
                  <a:schemeClr val="accent2"/>
                </a:solidFill>
                <a:latin typeface="Times New Roman" panose="02020603050405020304" pitchFamily="18" charset="0"/>
                <a:cs typeface="Times New Roman" panose="02020603050405020304" pitchFamily="18" charset="0"/>
              </a:rPr>
              <a:t>k</a:t>
            </a:r>
            <a:r>
              <a:rPr lang="en-US" altLang="en-US" smtClean="0">
                <a:latin typeface="Times New Roman" panose="02020603050405020304" pitchFamily="18" charset="0"/>
                <a:cs typeface="Times New Roman" panose="02020603050405020304" pitchFamily="18" charset="0"/>
              </a:rPr>
              <a:t> disjoint subsets</a:t>
            </a:r>
          </a:p>
          <a:p>
            <a:pPr lvl="1">
              <a:lnSpc>
                <a:spcPct val="90000"/>
              </a:lnSpc>
            </a:pPr>
            <a:r>
              <a:rPr lang="en-US" altLang="en-US" b="1" smtClean="0">
                <a:solidFill>
                  <a:schemeClr val="accent2"/>
                </a:solidFill>
                <a:latin typeface="Times New Roman" panose="02020603050405020304" pitchFamily="18" charset="0"/>
                <a:cs typeface="Times New Roman" panose="02020603050405020304" pitchFamily="18" charset="0"/>
              </a:rPr>
              <a:t>k</a:t>
            </a:r>
            <a:r>
              <a:rPr lang="en-US" altLang="en-US" smtClean="0">
                <a:latin typeface="Times New Roman" panose="02020603050405020304" pitchFamily="18" charset="0"/>
                <a:cs typeface="Times New Roman" panose="02020603050405020304" pitchFamily="18" charset="0"/>
              </a:rPr>
              <a:t>-fold: train on </a:t>
            </a:r>
            <a:r>
              <a:rPr lang="en-US" altLang="en-US" b="1" smtClean="0">
                <a:solidFill>
                  <a:schemeClr val="accent2"/>
                </a:solidFill>
                <a:latin typeface="Times New Roman" panose="02020603050405020304" pitchFamily="18" charset="0"/>
                <a:cs typeface="Times New Roman" panose="02020603050405020304" pitchFamily="18" charset="0"/>
              </a:rPr>
              <a:t>k-1</a:t>
            </a:r>
            <a:r>
              <a:rPr lang="en-US" altLang="en-US" smtClean="0">
                <a:latin typeface="Times New Roman" panose="02020603050405020304" pitchFamily="18" charset="0"/>
                <a:cs typeface="Times New Roman" panose="02020603050405020304" pitchFamily="18" charset="0"/>
              </a:rPr>
              <a:t> partitions, test on the remaining one</a:t>
            </a:r>
          </a:p>
          <a:p>
            <a:pPr lvl="1">
              <a:lnSpc>
                <a:spcPct val="90000"/>
              </a:lnSpc>
            </a:pPr>
            <a:r>
              <a:rPr lang="en-US" altLang="en-US" b="1" smtClean="0">
                <a:latin typeface="Times New Roman" panose="02020603050405020304" pitchFamily="18" charset="0"/>
                <a:cs typeface="Times New Roman" panose="02020603050405020304" pitchFamily="18" charset="0"/>
              </a:rPr>
              <a:t>Leave-one-out</a:t>
            </a:r>
            <a:r>
              <a:rPr lang="en-US" altLang="en-US" smtClean="0">
                <a:latin typeface="Times New Roman" panose="02020603050405020304" pitchFamily="18" charset="0"/>
                <a:cs typeface="Times New Roman" panose="02020603050405020304" pitchFamily="18" charset="0"/>
              </a:rPr>
              <a:t>: </a:t>
            </a:r>
            <a:r>
              <a:rPr lang="en-US" altLang="en-US" b="1" smtClean="0">
                <a:solidFill>
                  <a:schemeClr val="accent2"/>
                </a:solidFill>
                <a:latin typeface="Times New Roman" panose="02020603050405020304" pitchFamily="18" charset="0"/>
                <a:cs typeface="Times New Roman" panose="02020603050405020304" pitchFamily="18" charset="0"/>
              </a:rPr>
              <a:t>k=n</a:t>
            </a:r>
          </a:p>
          <a:p>
            <a:pPr>
              <a:lnSpc>
                <a:spcPct val="90000"/>
              </a:lnSpc>
            </a:pPr>
            <a:r>
              <a:rPr lang="en-US" altLang="en-US" sz="2400" b="1" smtClean="0">
                <a:latin typeface="Times New Roman" panose="02020603050405020304" pitchFamily="18" charset="0"/>
                <a:cs typeface="Times New Roman" panose="02020603050405020304" pitchFamily="18" charset="0"/>
              </a:rPr>
              <a:t>Bootstrap</a:t>
            </a:r>
          </a:p>
          <a:p>
            <a:pPr lvl="1">
              <a:lnSpc>
                <a:spcPct val="90000"/>
              </a:lnSpc>
            </a:pPr>
            <a:r>
              <a:rPr lang="en-US" altLang="en-US" smtClean="0">
                <a:latin typeface="Times New Roman" panose="02020603050405020304" pitchFamily="18" charset="0"/>
                <a:cs typeface="Times New Roman" panose="02020603050405020304" pitchFamily="18" charset="0"/>
              </a:rPr>
              <a:t>Sampling with replacement</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495330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95</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381000" y="1357387"/>
            <a:ext cx="9875520" cy="1356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3000">
                <a:solidFill>
                  <a:srgbClr val="FF0000"/>
                </a:solidFill>
                <a:latin typeface="Times New Roman"/>
              </a:defRPr>
            </a:pPr>
            <a:r>
              <a:rPr lang="en-IN" sz="3000" dirty="0" smtClean="0">
                <a:solidFill>
                  <a:srgbClr val="FF0000"/>
                </a:solidFill>
                <a:latin typeface="Times New Roman"/>
              </a:rPr>
              <a:t>Deployment</a:t>
            </a:r>
            <a:endParaRPr lang="en-IN" sz="3000" dirty="0">
              <a:solidFill>
                <a:srgbClr val="FF0000"/>
              </a:solidFill>
              <a:latin typeface="Times New Roman"/>
            </a:endParaRPr>
          </a:p>
        </p:txBody>
      </p:sp>
      <p:sp>
        <p:nvSpPr>
          <p:cNvPr id="16" name="Content Placeholder 2"/>
          <p:cNvSpPr txBox="1">
            <a:spLocks/>
          </p:cNvSpPr>
          <p:nvPr/>
        </p:nvSpPr>
        <p:spPr>
          <a:xfrm>
            <a:off x="3886200" y="2406426"/>
            <a:ext cx="12344400" cy="5105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600">
                <a:solidFill>
                  <a:srgbClr val="FF0000"/>
                </a:solidFill>
                <a:latin typeface="Times New Roman"/>
              </a:defRPr>
            </a:pPr>
            <a:r>
              <a:rPr lang="en-US" sz="2600" dirty="0" smtClean="0">
                <a:solidFill>
                  <a:srgbClr val="FF0000"/>
                </a:solidFill>
                <a:latin typeface="Times New Roman"/>
              </a:rPr>
              <a:t>Integrate the trained model into real-world systems or apps.</a:t>
            </a:r>
          </a:p>
          <a:p>
            <a:pPr>
              <a:defRPr sz="2600">
                <a:solidFill>
                  <a:srgbClr val="0000FF"/>
                </a:solidFill>
                <a:latin typeface="Times New Roman"/>
              </a:defRPr>
            </a:pPr>
            <a:r>
              <a:rPr lang="en-US" sz="2600" dirty="0" smtClean="0">
                <a:solidFill>
                  <a:srgbClr val="0000FF"/>
                </a:solidFill>
                <a:latin typeface="Times New Roman"/>
              </a:rPr>
              <a:t>Deployment options: cloud, mobile, embedded, or APIs.</a:t>
            </a:r>
          </a:p>
          <a:p>
            <a:pPr>
              <a:defRPr sz="2600">
                <a:solidFill>
                  <a:srgbClr val="006400"/>
                </a:solidFill>
                <a:latin typeface="Times New Roman"/>
              </a:defRPr>
            </a:pPr>
            <a:r>
              <a:rPr lang="en-US" sz="2600" dirty="0" smtClean="0">
                <a:solidFill>
                  <a:srgbClr val="006400"/>
                </a:solidFill>
                <a:latin typeface="Times New Roman"/>
              </a:rPr>
              <a:t>Provide real-time or batch predictions depending on need.</a:t>
            </a:r>
          </a:p>
          <a:p>
            <a:pPr>
              <a:defRPr sz="2600">
                <a:solidFill>
                  <a:srgbClr val="FF0000"/>
                </a:solidFill>
                <a:latin typeface="Times New Roman"/>
              </a:defRPr>
            </a:pPr>
            <a:r>
              <a:rPr lang="en-US" sz="2600" dirty="0" smtClean="0">
                <a:solidFill>
                  <a:srgbClr val="FF0000"/>
                </a:solidFill>
                <a:latin typeface="Times New Roman"/>
              </a:rPr>
              <a:t>Ensure scalability for high data volume and user demand.</a:t>
            </a:r>
          </a:p>
          <a:p>
            <a:pPr>
              <a:defRPr sz="2600">
                <a:solidFill>
                  <a:srgbClr val="0000FF"/>
                </a:solidFill>
                <a:latin typeface="Times New Roman"/>
              </a:defRPr>
            </a:pPr>
            <a:r>
              <a:rPr lang="en-US" sz="2600" dirty="0" smtClean="0">
                <a:solidFill>
                  <a:srgbClr val="0000FF"/>
                </a:solidFill>
                <a:latin typeface="Times New Roman"/>
              </a:rPr>
              <a:t>Add monitoring for latency, accuracy, and usage.</a:t>
            </a:r>
          </a:p>
          <a:p>
            <a:pPr>
              <a:defRPr sz="2600">
                <a:solidFill>
                  <a:srgbClr val="006400"/>
                </a:solidFill>
                <a:latin typeface="Times New Roman"/>
              </a:defRPr>
            </a:pPr>
            <a:r>
              <a:rPr lang="en-US" sz="2600" dirty="0" smtClean="0">
                <a:solidFill>
                  <a:srgbClr val="006400"/>
                </a:solidFill>
                <a:latin typeface="Times New Roman"/>
              </a:rPr>
              <a:t>Secure deployment to avoid data leaks and adversarial attacks.</a:t>
            </a:r>
          </a:p>
          <a:p>
            <a:pPr>
              <a:defRPr sz="2600">
                <a:solidFill>
                  <a:srgbClr val="FF0000"/>
                </a:solidFill>
                <a:latin typeface="Times New Roman"/>
              </a:defRPr>
            </a:pPr>
            <a:r>
              <a:rPr lang="en-US" sz="2600" dirty="0" smtClean="0">
                <a:solidFill>
                  <a:srgbClr val="FF0000"/>
                </a:solidFill>
                <a:latin typeface="Times New Roman"/>
              </a:rPr>
              <a:t>Enable feedback loops for retraining when data changes.</a:t>
            </a:r>
          </a:p>
          <a:p>
            <a:pPr>
              <a:defRPr sz="2600">
                <a:solidFill>
                  <a:srgbClr val="0000FF"/>
                </a:solidFill>
                <a:latin typeface="Times New Roman"/>
              </a:defRPr>
            </a:pPr>
            <a:r>
              <a:rPr lang="en-US" sz="2600" dirty="0" smtClean="0">
                <a:solidFill>
                  <a:srgbClr val="0000FF"/>
                </a:solidFill>
                <a:latin typeface="Times New Roman"/>
              </a:rPr>
              <a:t>Deployment bridges research with production environments.</a:t>
            </a:r>
          </a:p>
          <a:p>
            <a:pPr>
              <a:defRPr sz="2600">
                <a:solidFill>
                  <a:srgbClr val="006400"/>
                </a:solidFill>
                <a:latin typeface="Times New Roman"/>
              </a:defRPr>
            </a:pPr>
            <a:r>
              <a:rPr lang="en-US" sz="2600" dirty="0" smtClean="0">
                <a:solidFill>
                  <a:srgbClr val="006400"/>
                </a:solidFill>
                <a:latin typeface="Times New Roman"/>
              </a:rPr>
              <a:t>Continuous updates maintain system reliability.</a:t>
            </a:r>
          </a:p>
          <a:p>
            <a:pPr>
              <a:defRPr sz="2600">
                <a:solidFill>
                  <a:srgbClr val="FF0000"/>
                </a:solidFill>
                <a:latin typeface="Times New Roman"/>
              </a:defRPr>
            </a:pPr>
            <a:r>
              <a:rPr lang="en-US" sz="2600" dirty="0" smtClean="0">
                <a:solidFill>
                  <a:srgbClr val="FF0000"/>
                </a:solidFill>
                <a:latin typeface="Times New Roman"/>
              </a:rPr>
              <a:t>Successful deployment drives business and social impact.</a:t>
            </a:r>
            <a:endParaRPr lang="en-US" sz="2600" dirty="0">
              <a:solidFill>
                <a:srgbClr val="FF0000"/>
              </a:solidFill>
              <a:latin typeface="Times New Roman"/>
            </a:endParaRPr>
          </a:p>
        </p:txBody>
      </p:sp>
    </p:spTree>
    <p:extLst>
      <p:ext uri="{BB962C8B-B14F-4D97-AF65-F5344CB8AC3E}">
        <p14:creationId xmlns:p14="http://schemas.microsoft.com/office/powerpoint/2010/main" val="154803685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96</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2438400" y="1790700"/>
            <a:ext cx="9875520" cy="1356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3000">
                <a:solidFill>
                  <a:srgbClr val="FF0000"/>
                </a:solidFill>
                <a:latin typeface="Times New Roman"/>
              </a:defRPr>
            </a:pPr>
            <a:r>
              <a:rPr lang="en-IN" sz="3000" smtClean="0">
                <a:solidFill>
                  <a:srgbClr val="FF0000"/>
                </a:solidFill>
                <a:latin typeface="Times New Roman"/>
              </a:rPr>
              <a:t>Monitoring &amp; Maintenance</a:t>
            </a:r>
            <a:endParaRPr lang="en-IN" sz="3000" dirty="0">
              <a:solidFill>
                <a:srgbClr val="FF0000"/>
              </a:solidFill>
              <a:latin typeface="Times New Roman"/>
            </a:endParaRPr>
          </a:p>
        </p:txBody>
      </p:sp>
      <p:sp>
        <p:nvSpPr>
          <p:cNvPr id="17" name="Content Placeholder 2"/>
          <p:cNvSpPr txBox="1">
            <a:spLocks/>
          </p:cNvSpPr>
          <p:nvPr/>
        </p:nvSpPr>
        <p:spPr>
          <a:xfrm>
            <a:off x="4550015" y="2678430"/>
            <a:ext cx="10994785" cy="534891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600">
                <a:solidFill>
                  <a:srgbClr val="FF0000"/>
                </a:solidFill>
                <a:latin typeface="Times New Roman"/>
              </a:defRPr>
            </a:pPr>
            <a:r>
              <a:rPr lang="en-US" sz="2600" dirty="0" smtClean="0">
                <a:solidFill>
                  <a:srgbClr val="FF0000"/>
                </a:solidFill>
                <a:latin typeface="Times New Roman"/>
              </a:rPr>
              <a:t>Continuously track model performance after deployment.</a:t>
            </a:r>
          </a:p>
          <a:p>
            <a:pPr>
              <a:defRPr sz="2600">
                <a:solidFill>
                  <a:srgbClr val="0000FF"/>
                </a:solidFill>
                <a:latin typeface="Times New Roman"/>
              </a:defRPr>
            </a:pPr>
            <a:r>
              <a:rPr lang="en-US" sz="2600" dirty="0" smtClean="0">
                <a:solidFill>
                  <a:srgbClr val="0000FF"/>
                </a:solidFill>
                <a:latin typeface="Times New Roman"/>
              </a:rPr>
              <a:t>Detect concept drift when relationships change over time.</a:t>
            </a:r>
          </a:p>
          <a:p>
            <a:pPr>
              <a:defRPr sz="2600">
                <a:solidFill>
                  <a:srgbClr val="006400"/>
                </a:solidFill>
                <a:latin typeface="Times New Roman"/>
              </a:defRPr>
            </a:pPr>
            <a:r>
              <a:rPr lang="en-US" sz="2600" dirty="0" smtClean="0">
                <a:solidFill>
                  <a:srgbClr val="006400"/>
                </a:solidFill>
                <a:latin typeface="Times New Roman"/>
              </a:rPr>
              <a:t>Detect data drift when input statistics differ from training data.</a:t>
            </a:r>
          </a:p>
          <a:p>
            <a:pPr>
              <a:defRPr sz="2600">
                <a:solidFill>
                  <a:srgbClr val="FF0000"/>
                </a:solidFill>
                <a:latin typeface="Times New Roman"/>
              </a:defRPr>
            </a:pPr>
            <a:r>
              <a:rPr lang="en-US" sz="2600" dirty="0" smtClean="0">
                <a:solidFill>
                  <a:srgbClr val="FF0000"/>
                </a:solidFill>
                <a:latin typeface="Times New Roman"/>
              </a:rPr>
              <a:t>Schedule retraining with fresh data to maintain accuracy.</a:t>
            </a:r>
          </a:p>
          <a:p>
            <a:pPr>
              <a:defRPr sz="2600">
                <a:solidFill>
                  <a:srgbClr val="0000FF"/>
                </a:solidFill>
                <a:latin typeface="Times New Roman"/>
              </a:defRPr>
            </a:pPr>
            <a:r>
              <a:rPr lang="en-US" sz="2600" dirty="0" smtClean="0">
                <a:solidFill>
                  <a:srgbClr val="0000FF"/>
                </a:solidFill>
                <a:latin typeface="Times New Roman"/>
              </a:rPr>
              <a:t>Set up alerts for accuracy or error thresholds.</a:t>
            </a:r>
          </a:p>
          <a:p>
            <a:pPr>
              <a:defRPr sz="2600">
                <a:solidFill>
                  <a:srgbClr val="006400"/>
                </a:solidFill>
                <a:latin typeface="Times New Roman"/>
              </a:defRPr>
            </a:pPr>
            <a:r>
              <a:rPr lang="en-US" sz="2600" dirty="0" smtClean="0">
                <a:solidFill>
                  <a:srgbClr val="006400"/>
                </a:solidFill>
                <a:latin typeface="Times New Roman"/>
              </a:rPr>
              <a:t>Monitor fairness, ethics, and legal compliance in outputs.</a:t>
            </a:r>
          </a:p>
          <a:p>
            <a:pPr>
              <a:defRPr sz="2600">
                <a:solidFill>
                  <a:srgbClr val="FF0000"/>
                </a:solidFill>
                <a:latin typeface="Times New Roman"/>
              </a:defRPr>
            </a:pPr>
            <a:r>
              <a:rPr lang="en-US" sz="2600" dirty="0" smtClean="0">
                <a:solidFill>
                  <a:srgbClr val="FF0000"/>
                </a:solidFill>
                <a:latin typeface="Times New Roman"/>
              </a:rPr>
              <a:t>Automated pipelines streamline retraining cycles.</a:t>
            </a:r>
          </a:p>
          <a:p>
            <a:pPr>
              <a:defRPr sz="2600">
                <a:solidFill>
                  <a:srgbClr val="0000FF"/>
                </a:solidFill>
                <a:latin typeface="Times New Roman"/>
              </a:defRPr>
            </a:pPr>
            <a:r>
              <a:rPr lang="en-US" sz="2600" dirty="0" smtClean="0">
                <a:solidFill>
                  <a:srgbClr val="0000FF"/>
                </a:solidFill>
                <a:latin typeface="Times New Roman"/>
              </a:rPr>
              <a:t>Track costs of computation and optimize infrastructure.</a:t>
            </a:r>
          </a:p>
          <a:p>
            <a:pPr>
              <a:defRPr sz="2600">
                <a:solidFill>
                  <a:srgbClr val="006400"/>
                </a:solidFill>
                <a:latin typeface="Times New Roman"/>
              </a:defRPr>
            </a:pPr>
            <a:r>
              <a:rPr lang="en-US" sz="2600" dirty="0" smtClean="0">
                <a:solidFill>
                  <a:srgbClr val="006400"/>
                </a:solidFill>
                <a:latin typeface="Times New Roman"/>
              </a:rPr>
              <a:t>Use logging and versioning for transparency.</a:t>
            </a:r>
          </a:p>
          <a:p>
            <a:pPr>
              <a:defRPr sz="2600">
                <a:solidFill>
                  <a:srgbClr val="FF0000"/>
                </a:solidFill>
                <a:latin typeface="Times New Roman"/>
              </a:defRPr>
            </a:pPr>
            <a:r>
              <a:rPr lang="en-US" sz="2600" dirty="0" smtClean="0">
                <a:solidFill>
                  <a:srgbClr val="FF0000"/>
                </a:solidFill>
                <a:latin typeface="Times New Roman"/>
              </a:rPr>
              <a:t>User feedback is key to improve deployed systems.</a:t>
            </a:r>
            <a:endParaRPr lang="en-US" sz="2600" dirty="0">
              <a:solidFill>
                <a:srgbClr val="FF0000"/>
              </a:solidFill>
              <a:latin typeface="Times New Roman"/>
            </a:endParaRPr>
          </a:p>
        </p:txBody>
      </p:sp>
    </p:spTree>
    <p:extLst>
      <p:ext uri="{BB962C8B-B14F-4D97-AF65-F5344CB8AC3E}">
        <p14:creationId xmlns:p14="http://schemas.microsoft.com/office/powerpoint/2010/main" val="407688262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97</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p:cNvSpPr txBox="1">
            <a:spLocks/>
          </p:cNvSpPr>
          <p:nvPr/>
        </p:nvSpPr>
        <p:spPr>
          <a:xfrm>
            <a:off x="4153083" y="1825752"/>
            <a:ext cx="13144317" cy="149199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latin typeface="Times New Roman" panose="02020603050405020304" pitchFamily="18" charset="0"/>
                <a:cs typeface="Times New Roman" panose="02020603050405020304" pitchFamily="18" charset="0"/>
              </a:rPr>
              <a:t>Hands-on (ML Pipeline)</a:t>
            </a:r>
            <a:endParaRPr lang="en-US" dirty="0">
              <a:latin typeface="Times New Roman" panose="02020603050405020304" pitchFamily="18" charset="0"/>
              <a:cs typeface="Times New Roman" panose="02020603050405020304" pitchFamily="18" charset="0"/>
            </a:endParaRPr>
          </a:p>
        </p:txBody>
      </p:sp>
      <p:sp>
        <p:nvSpPr>
          <p:cNvPr id="19" name="Content Placeholder 2"/>
          <p:cNvSpPr txBox="1">
            <a:spLocks/>
          </p:cNvSpPr>
          <p:nvPr/>
        </p:nvSpPr>
        <p:spPr>
          <a:xfrm>
            <a:off x="4153521" y="3139440"/>
            <a:ext cx="13140791" cy="444246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latin typeface="Times New Roman" panose="02020603050405020304" pitchFamily="18" charset="0"/>
                <a:cs typeface="Times New Roman" panose="02020603050405020304" pitchFamily="18" charset="0"/>
                <a:hlinkClick r:id="rId7"/>
              </a:rPr>
              <a:t>https://colab.research.google.com/drive/1PyJmB4xU7f9HuIDX_BhTYFyIAZfr8Kq_?usp=sharing</a:t>
            </a:r>
            <a:endParaRPr lang="en-US" smtClean="0">
              <a:latin typeface="Times New Roman" panose="02020603050405020304" pitchFamily="18" charset="0"/>
              <a:cs typeface="Times New Roman" panose="02020603050405020304" pitchFamily="18" charset="0"/>
            </a:endParaRPr>
          </a:p>
          <a:p>
            <a:endParaRPr lang="en-US" smtClean="0">
              <a:latin typeface="Times New Roman" panose="02020603050405020304" pitchFamily="18" charset="0"/>
              <a:cs typeface="Times New Roman" panose="02020603050405020304" pitchFamily="18" charset="0"/>
            </a:endParaRPr>
          </a:p>
          <a:p>
            <a:endParaRPr lang="en-US" smtClean="0">
              <a:latin typeface="Times New Roman" panose="02020603050405020304" pitchFamily="18" charset="0"/>
              <a:cs typeface="Times New Roman" panose="02020603050405020304" pitchFamily="18" charset="0"/>
            </a:endParaRPr>
          </a:p>
          <a:p>
            <a:pPr marL="0" indent="0">
              <a:buFont typeface="Arial" pitchFamily="34" charset="0"/>
              <a:buNone/>
            </a:pPr>
            <a:r>
              <a:rPr lang="en-US" smtClean="0">
                <a:latin typeface="Times New Roman" panose="02020603050405020304" pitchFamily="18" charset="0"/>
                <a:cs typeface="Times New Roman" panose="02020603050405020304" pitchFamily="18" charset="0"/>
              </a:rPr>
              <a:t>Simulate </a:t>
            </a:r>
            <a:r>
              <a:rPr lang="en-US" b="1" smtClean="0">
                <a:latin typeface="Times New Roman" panose="02020603050405020304" pitchFamily="18" charset="0"/>
                <a:cs typeface="Times New Roman" panose="02020603050405020304" pitchFamily="18" charset="0"/>
              </a:rPr>
              <a:t>radar signal classification</a:t>
            </a:r>
            <a:r>
              <a:rPr lang="en-US" smtClean="0">
                <a:latin typeface="Times New Roman" panose="02020603050405020304" pitchFamily="18" charset="0"/>
                <a:cs typeface="Times New Roman" panose="02020603050405020304" pitchFamily="18" charset="0"/>
              </a:rPr>
              <a:t> (friendly vs hostile) and runs a complete ML pipeline using RandomForest (Classification algorithm)</a:t>
            </a:r>
          </a:p>
          <a:p>
            <a:r>
              <a:rPr lang="en-US" smtClean="0">
                <a:latin typeface="Times New Roman" panose="02020603050405020304" pitchFamily="18" charset="0"/>
                <a:cs typeface="Times New Roman" panose="02020603050405020304" pitchFamily="18" charset="0"/>
                <a:hlinkClick r:id="rId8"/>
              </a:rPr>
              <a:t>https://colab.research.google.com/drive/1CqoE0qzwdo6V9bizXE1R4q5y6IPP388A?usp=sharing</a:t>
            </a:r>
            <a:endParaRPr lang="en-US"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18284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5" name="Freeform 5">
            <a:extLst>
              <a:ext uri="{C183D7F6-B498-43B3-948B-1728B52AA6E4}">
                <adec:decorative xmlns="" xmlns:adec="http://schemas.microsoft.com/office/drawing/2017/decorative" val="1"/>
              </a:ext>
            </a:extLst>
          </p:cNvPr>
          <p:cNvSpPr/>
          <p:nvPr/>
        </p:nvSpPr>
        <p:spPr>
          <a:xfrm>
            <a:off x="13102622" y="7485032"/>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a:extLst>
              <a:ext uri="{C183D7F6-B498-43B3-948B-1728B52AA6E4}">
                <adec:decorative xmlns="" xmlns:adec="http://schemas.microsoft.com/office/drawing/2017/decorative" val="1"/>
              </a:ext>
            </a:extLst>
          </p:cNvPr>
          <p:cNvSpPr/>
          <p:nvPr/>
        </p:nvSpPr>
        <p:spPr>
          <a:xfrm>
            <a:off x="15260497" y="373123"/>
            <a:ext cx="1198791" cy="799920"/>
          </a:xfrm>
          <a:custGeom>
            <a:avLst/>
            <a:gdLst/>
            <a:ahLst/>
            <a:cxnLst/>
            <a:rect l="l" t="t" r="r" b="b"/>
            <a:pathLst>
              <a:path w="1198791" h="799920">
                <a:moveTo>
                  <a:pt x="0" y="0"/>
                </a:moveTo>
                <a:lnTo>
                  <a:pt x="1198791" y="0"/>
                </a:lnTo>
                <a:lnTo>
                  <a:pt x="1198791" y="799920"/>
                </a:lnTo>
                <a:lnTo>
                  <a:pt x="0" y="7999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a:extLst>
              <a:ext uri="{C183D7F6-B498-43B3-948B-1728B52AA6E4}">
                <adec:decorative xmlns="" xmlns:adec="http://schemas.microsoft.com/office/drawing/2017/decorative" val="1"/>
              </a:ext>
            </a:extLst>
          </p:cNvPr>
          <p:cNvSpPr/>
          <p:nvPr/>
        </p:nvSpPr>
        <p:spPr>
          <a:xfrm>
            <a:off x="-3449886" y="0"/>
            <a:ext cx="7491706" cy="7789108"/>
          </a:xfrm>
          <a:custGeom>
            <a:avLst/>
            <a:gdLst/>
            <a:ahLst/>
            <a:cxnLst/>
            <a:rect l="l" t="t" r="r" b="b"/>
            <a:pathLst>
              <a:path w="7491706" h="7789108">
                <a:moveTo>
                  <a:pt x="0" y="0"/>
                </a:moveTo>
                <a:lnTo>
                  <a:pt x="7491706" y="0"/>
                </a:lnTo>
                <a:lnTo>
                  <a:pt x="7491706" y="7789108"/>
                </a:lnTo>
                <a:lnTo>
                  <a:pt x="0" y="778910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4419600" y="2099768"/>
            <a:ext cx="13411200" cy="3579250"/>
          </a:xfrm>
          <a:prstGeom prst="rect">
            <a:avLst/>
          </a:prstGeom>
        </p:spPr>
        <p:txBody>
          <a:bodyPr wrap="square" lIns="0" tIns="0" rIns="0" bIns="0" rtlCol="0" anchor="t">
            <a:spAutoFit/>
          </a:bodyPr>
          <a:lstStyle/>
          <a:p>
            <a:pPr>
              <a:lnSpc>
                <a:spcPts val="14545"/>
              </a:lnSpc>
            </a:pPr>
            <a:r>
              <a:rPr lang="en-US" sz="9600" dirty="0">
                <a:latin typeface="Times New Roman" panose="02020603050405020304" pitchFamily="18" charset="0"/>
                <a:cs typeface="Times New Roman" panose="02020603050405020304" pitchFamily="18" charset="0"/>
              </a:rPr>
              <a:t>Machine Learning Use Cases in Defense</a:t>
            </a:r>
            <a:endParaRPr lang="en-US" sz="9600" dirty="0">
              <a:solidFill>
                <a:srgbClr val="443F2B"/>
              </a:solidFill>
              <a:latin typeface="Rasputin Bold" panose="020B0604020202020204" charset="0"/>
              <a:ea typeface="Rasputin Bold"/>
              <a:cs typeface="Rasputin Bold"/>
              <a:sym typeface="Rasputin Bold"/>
            </a:endParaRPr>
          </a:p>
        </p:txBody>
      </p:sp>
      <p:pic>
        <p:nvPicPr>
          <p:cNvPr id="2052" name="Picture 4" descr="Corporate Incubation Programs">
            <a:extLst>
              <a:ext uri="{FF2B5EF4-FFF2-40B4-BE49-F238E27FC236}">
                <a16:creationId xmlns="" xmlns:a16="http://schemas.microsoft.com/office/drawing/2014/main" id="{5BE85518-9F0C-C23B-85D2-D9E2D3A722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38434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98</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4724400" y="1491195"/>
            <a:ext cx="8229600" cy="467484"/>
          </a:xfrm>
          <a:prstGeom prst="rect">
            <a:avLst/>
          </a:prstGeom>
        </p:spPr>
        <p:txBody>
          <a:bodyP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mtClean="0">
                <a:latin typeface="Times New Roman" panose="02020603050405020304" pitchFamily="18" charset="0"/>
                <a:cs typeface="Times New Roman" panose="02020603050405020304" pitchFamily="18" charset="0"/>
              </a:rPr>
              <a:t>Target Recognition</a:t>
            </a:r>
            <a:endParaRPr lang="en-IN"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4420826" y="2200454"/>
            <a:ext cx="4911228" cy="2616101"/>
          </a:xfrm>
          <a:prstGeom prst="rect">
            <a:avLst/>
          </a:prstGeom>
          <a:noFill/>
        </p:spPr>
        <p:txBody>
          <a:bodyPr wrap="square">
            <a:spAutoFit/>
          </a:bodyPr>
          <a:lstStyle/>
          <a:p>
            <a:pPr>
              <a:defRPr sz="2000" b="1">
                <a:solidFill>
                  <a:srgbClr val="003366"/>
                </a:solidFill>
              </a:defRPr>
            </a:pPr>
            <a:r>
              <a:rPr sz="2400" dirty="0" smtClean="0">
                <a:latin typeface="Times New Roman" panose="02020603050405020304" pitchFamily="18" charset="0"/>
                <a:cs typeface="Times New Roman" panose="02020603050405020304" pitchFamily="18" charset="0"/>
              </a:rPr>
              <a:t>Type</a:t>
            </a:r>
            <a:r>
              <a:rPr sz="2400" dirty="0">
                <a:latin typeface="Times New Roman" panose="02020603050405020304" pitchFamily="18" charset="0"/>
                <a:cs typeface="Times New Roman" panose="02020603050405020304" pitchFamily="18" charset="0"/>
              </a:rPr>
              <a:t>: Supervised</a:t>
            </a:r>
          </a:p>
          <a:p>
            <a:pPr>
              <a:defRPr sz="1800"/>
            </a:pPr>
            <a:r>
              <a:rPr sz="2000" dirty="0">
                <a:latin typeface="Times New Roman" panose="02020603050405020304" pitchFamily="18" charset="0"/>
                <a:cs typeface="Times New Roman" panose="02020603050405020304" pitchFamily="18" charset="0"/>
              </a:rPr>
              <a:t>Description: Identifying enemy tanks/aircraft from radar images</a:t>
            </a:r>
            <a:endParaRPr lang="en-US" sz="2000" dirty="0">
              <a:latin typeface="Times New Roman" panose="02020603050405020304" pitchFamily="18" charset="0"/>
              <a:cs typeface="Times New Roman" panose="02020603050405020304" pitchFamily="18" charset="0"/>
            </a:endParaRPr>
          </a:p>
          <a:p>
            <a:pPr>
              <a:defRPr sz="1800"/>
            </a:pPr>
            <a:r>
              <a:rPr lang="en-US" sz="2000" dirty="0">
                <a:latin typeface="Times New Roman" panose="02020603050405020304" pitchFamily="18" charset="0"/>
                <a:cs typeface="Times New Roman" panose="02020603050405020304" pitchFamily="18" charset="0"/>
              </a:rPr>
              <a:t>Wu, Z.Z.; Wan, S.H.; Wang, X.F.; Tan, M.; Zou, L.; Li, X.L.; Chen, Y. </a:t>
            </a:r>
          </a:p>
          <a:p>
            <a:pPr>
              <a:defRPr sz="1800"/>
            </a:pPr>
            <a:r>
              <a:rPr lang="en-US" sz="2000" dirty="0">
                <a:latin typeface="Times New Roman" panose="02020603050405020304" pitchFamily="18" charset="0"/>
                <a:cs typeface="Times New Roman" panose="02020603050405020304" pitchFamily="18" charset="0"/>
              </a:rPr>
              <a:t>A benchmark data set </a:t>
            </a:r>
            <a:r>
              <a:rPr lang="en-US" sz="2000" dirty="0" smtClean="0">
                <a:latin typeface="Times New Roman" panose="02020603050405020304" pitchFamily="18" charset="0"/>
                <a:cs typeface="Times New Roman" panose="02020603050405020304" pitchFamily="18" charset="0"/>
              </a:rPr>
              <a:t>for aircraft type recognition from remote sensing images. Appl. Soft </a:t>
            </a:r>
            <a:r>
              <a:rPr lang="en-US" sz="2000" dirty="0" err="1" smtClean="0">
                <a:latin typeface="Times New Roman" panose="02020603050405020304" pitchFamily="18" charset="0"/>
                <a:cs typeface="Times New Roman" panose="02020603050405020304" pitchFamily="18" charset="0"/>
              </a:rPr>
              <a:t>Comput</a:t>
            </a:r>
            <a:r>
              <a:rPr lang="en-US" sz="2000" dirty="0" smtClean="0">
                <a:latin typeface="Times New Roman" panose="02020603050405020304" pitchFamily="18" charset="0"/>
                <a:cs typeface="Times New Roman" panose="02020603050405020304" pitchFamily="18" charset="0"/>
              </a:rPr>
              <a:t>. 2020, 89, 106132.</a:t>
            </a:r>
            <a:endParaRPr sz="20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rotWithShape="1">
          <a:blip r:embed="rId7"/>
          <a:srcRect l="37536" t="16409" r="28696" b="10419"/>
          <a:stretch/>
        </p:blipFill>
        <p:spPr>
          <a:xfrm>
            <a:off x="9560245" y="2301781"/>
            <a:ext cx="6101621" cy="6348293"/>
          </a:xfrm>
          <a:prstGeom prst="rect">
            <a:avLst/>
          </a:prstGeom>
        </p:spPr>
      </p:pic>
    </p:spTree>
    <p:extLst>
      <p:ext uri="{BB962C8B-B14F-4D97-AF65-F5344CB8AC3E}">
        <p14:creationId xmlns:p14="http://schemas.microsoft.com/office/powerpoint/2010/main" val="134231751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99</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ars.els-cdn.com/content/image/1-s2.0-S2590005622000686-gr2_lr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400" y="2425859"/>
            <a:ext cx="5199523" cy="4874316"/>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p:cNvSpPr txBox="1">
            <a:spLocks/>
          </p:cNvSpPr>
          <p:nvPr/>
        </p:nvSpPr>
        <p:spPr>
          <a:xfrm>
            <a:off x="2895600" y="1151632"/>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Cybersecurity Intrusion Detection</a:t>
            </a:r>
          </a:p>
        </p:txBody>
      </p:sp>
      <p:sp>
        <p:nvSpPr>
          <p:cNvPr id="19" name="TextBox 18"/>
          <p:cNvSpPr txBox="1"/>
          <p:nvPr/>
        </p:nvSpPr>
        <p:spPr>
          <a:xfrm>
            <a:off x="3551418" y="2457863"/>
            <a:ext cx="7315200" cy="954107"/>
          </a:xfrm>
          <a:prstGeom prst="rect">
            <a:avLst/>
          </a:prstGeom>
          <a:noFill/>
        </p:spPr>
        <p:txBody>
          <a:bodyPr wrap="square">
            <a:spAutoFit/>
          </a:bodyPr>
          <a:lstStyle/>
          <a:p>
            <a:endParaRPr dirty="0">
              <a:latin typeface="Times New Roman" panose="02020603050405020304" pitchFamily="18" charset="0"/>
              <a:cs typeface="Times New Roman" panose="02020603050405020304" pitchFamily="18" charset="0"/>
            </a:endParaRPr>
          </a:p>
          <a:p>
            <a:pPr>
              <a:defRPr sz="2000" b="1">
                <a:solidFill>
                  <a:srgbClr val="003366"/>
                </a:solidFill>
              </a:defRPr>
            </a:pPr>
            <a:r>
              <a:rPr sz="2000" dirty="0">
                <a:latin typeface="Times New Roman" panose="02020603050405020304" pitchFamily="18" charset="0"/>
                <a:cs typeface="Times New Roman" panose="02020603050405020304" pitchFamily="18" charset="0"/>
              </a:rPr>
              <a:t>Type: Unsupervised</a:t>
            </a:r>
          </a:p>
          <a:p>
            <a:pPr>
              <a:defRPr sz="1800"/>
            </a:pPr>
            <a:r>
              <a:rPr dirty="0">
                <a:latin typeface="Times New Roman" panose="02020603050405020304" pitchFamily="18" charset="0"/>
                <a:cs typeface="Times New Roman" panose="02020603050405020304" pitchFamily="18" charset="0"/>
              </a:rPr>
              <a:t>Description: Detecting abnormal patterns in network traffic</a:t>
            </a:r>
          </a:p>
        </p:txBody>
      </p:sp>
    </p:spTree>
    <p:extLst>
      <p:ext uri="{BB962C8B-B14F-4D97-AF65-F5344CB8AC3E}">
        <p14:creationId xmlns:p14="http://schemas.microsoft.com/office/powerpoint/2010/main" val="3879212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39226" y="2032189"/>
            <a:ext cx="11441500" cy="6278642"/>
          </a:xfrm>
          <a:prstGeom prst="rect">
            <a:avLst/>
          </a:prstGeom>
        </p:spPr>
        <p:txBody>
          <a:bodyPr wrap="square" lIns="0" tIns="0" rIns="0" bIns="0" rtlCol="0" anchor="t">
            <a:sp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
            </a:r>
            <a:br>
              <a:rPr lang="en-US" sz="4000" b="1" dirty="0">
                <a:solidFill>
                  <a:schemeClr val="accent6">
                    <a:lumMod val="75000"/>
                  </a:schemeClr>
                </a:solidFill>
                <a:latin typeface="Times New Roman" panose="02020603050405020304" pitchFamily="18" charset="0"/>
                <a:cs typeface="Times New Roman" panose="02020603050405020304" pitchFamily="18" charset="0"/>
              </a:rPr>
            </a:br>
            <a:r>
              <a:rPr lang="en-US" sz="4000" u="sng" dirty="0">
                <a:latin typeface="Times New Roman" panose="02020603050405020304" pitchFamily="18" charset="0"/>
                <a:cs typeface="Times New Roman" panose="02020603050405020304" pitchFamily="18" charset="0"/>
                <a:hlinkClick r:id="rId2"/>
              </a:rPr>
              <a:t>Hands-on : Exploratory Data Analysis:</a:t>
            </a:r>
            <a:r>
              <a:rPr lang="en-US" sz="4000" dirty="0">
                <a:hlinkClick r:id="rId2"/>
              </a:rPr>
              <a:t/>
            </a:r>
            <a:br>
              <a:rPr lang="en-US" sz="4000" dirty="0">
                <a:hlinkClick r:id="rId2"/>
              </a:rPr>
            </a:br>
            <a:r>
              <a:rPr lang="en-US" sz="4000" dirty="0"/>
              <a:t/>
            </a:r>
            <a:br>
              <a:rPr lang="en-US" sz="4000" dirty="0"/>
            </a:br>
            <a:r>
              <a:rPr lang="en-US" sz="4000" dirty="0">
                <a:latin typeface="Times New Roman" panose="02020603050405020304" pitchFamily="18" charset="0"/>
                <a:cs typeface="Times New Roman" panose="02020603050405020304" pitchFamily="18" charset="0"/>
              </a:rPr>
              <a:t>Simple Defense data EDA:</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hlinkClick r:id="rId3"/>
              </a:rPr>
              <a:t>https://colab.research.google.com/drive/1u2hO6i4j6noNcqQvazjZge7nX22iS0O-?usp=sharing</a:t>
            </a:r>
            <a:r>
              <a:rPr lang="en-US" sz="4000" dirty="0">
                <a:latin typeface="Times New Roman" panose="02020603050405020304" pitchFamily="18" charset="0"/>
                <a:cs typeface="Times New Roman" panose="02020603050405020304" pitchFamily="18" charset="0"/>
              </a:rPr>
              <a:t/>
            </a:r>
            <a:br>
              <a:rPr lang="en-US" sz="40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Defense Logistics Dataset:</a:t>
            </a:r>
            <a:br>
              <a:rPr lang="en-US" sz="4000" dirty="0">
                <a:latin typeface="Times New Roman" panose="02020603050405020304" pitchFamily="18" charset="0"/>
                <a:cs typeface="Times New Roman" panose="02020603050405020304" pitchFamily="18" charset="0"/>
              </a:rPr>
            </a:br>
            <a:r>
              <a:rPr lang="en-US" sz="4000" dirty="0">
                <a:solidFill>
                  <a:schemeClr val="accent6">
                    <a:lumMod val="75000"/>
                  </a:schemeClr>
                </a:solidFill>
                <a:latin typeface="Times New Roman" panose="02020603050405020304" pitchFamily="18" charset="0"/>
                <a:cs typeface="Times New Roman" panose="02020603050405020304" pitchFamily="18" charset="0"/>
                <a:hlinkClick r:id="rId4"/>
              </a:rPr>
              <a:t>https://colab.research.google.com/drive/1qKV5_kvNM7oeIuVJzsOW9gRIuZPoc7wW?usp=sharing</a:t>
            </a:r>
            <a:endParaRPr lang="en-US" sz="40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143000" y="826731"/>
            <a:ext cx="8001000" cy="1205458"/>
          </a:xfrm>
          <a:prstGeom prst="rect">
            <a:avLst/>
          </a:prstGeom>
        </p:spPr>
        <p:txBody>
          <a:bodyPr wrap="square" lIns="0" tIns="0" rIns="0" bIns="0" rtlCol="0" anchor="t">
            <a:spAutoFit/>
          </a:bodyPr>
          <a:lstStyle/>
          <a:p>
            <a:pPr>
              <a:lnSpc>
                <a:spcPts val="9426"/>
              </a:lnSpc>
              <a:spcBef>
                <a:spcPct val="0"/>
              </a:spcBef>
            </a:pPr>
            <a:r>
              <a:rPr lang="en-US" sz="4000" dirty="0">
                <a:solidFill>
                  <a:schemeClr val="bg1"/>
                </a:solidFill>
                <a:latin typeface="Rasputin Bold" panose="020B0604020202020204" charset="0"/>
                <a:cs typeface="Times New Roman" panose="02020603050405020304" pitchFamily="18" charset="0"/>
              </a:rPr>
              <a:t>Exploratory Data Analysis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10</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57141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100</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ars.els-cdn.com/content/image/1-s2.0-S2590005622000686-gr6_lrg.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82143" y="4385131"/>
            <a:ext cx="7387204" cy="460804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3048000" y="97054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Cybersecurity Intrusion Detection</a:t>
            </a:r>
          </a:p>
        </p:txBody>
      </p:sp>
      <p:sp>
        <p:nvSpPr>
          <p:cNvPr id="16" name="TextBox 15"/>
          <p:cNvSpPr txBox="1"/>
          <p:nvPr/>
        </p:nvSpPr>
        <p:spPr>
          <a:xfrm>
            <a:off x="4038600" y="2933701"/>
            <a:ext cx="11506200" cy="954107"/>
          </a:xfrm>
          <a:prstGeom prst="rect">
            <a:avLst/>
          </a:prstGeom>
          <a:noFill/>
        </p:spPr>
        <p:txBody>
          <a:bodyPr wrap="square">
            <a:spAutoFit/>
          </a:bodyPr>
          <a:lstStyle/>
          <a:p>
            <a:endParaRPr dirty="0"/>
          </a:p>
          <a:p>
            <a:pPr>
              <a:defRPr sz="2000" b="1">
                <a:solidFill>
                  <a:srgbClr val="003366"/>
                </a:solidFill>
              </a:defRPr>
            </a:pPr>
            <a:r>
              <a:rPr sz="2000" dirty="0">
                <a:latin typeface="Times New Roman" panose="02020603050405020304" pitchFamily="18" charset="0"/>
                <a:cs typeface="Times New Roman" panose="02020603050405020304" pitchFamily="18" charset="0"/>
              </a:rPr>
              <a:t>Type: Unsupervised</a:t>
            </a:r>
          </a:p>
          <a:p>
            <a:pPr>
              <a:defRPr sz="1800"/>
            </a:pPr>
            <a:r>
              <a:rPr dirty="0">
                <a:latin typeface="Times New Roman" panose="02020603050405020304" pitchFamily="18" charset="0"/>
                <a:cs typeface="Times New Roman" panose="02020603050405020304" pitchFamily="18" charset="0"/>
              </a:rPr>
              <a:t>Description: Detecting abnormal patterns in network traffic</a:t>
            </a:r>
          </a:p>
        </p:txBody>
      </p:sp>
    </p:spTree>
    <p:extLst>
      <p:ext uri="{BB962C8B-B14F-4D97-AF65-F5344CB8AC3E}">
        <p14:creationId xmlns:p14="http://schemas.microsoft.com/office/powerpoint/2010/main" val="38838969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101</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p:cNvSpPr txBox="1">
            <a:spLocks/>
          </p:cNvSpPr>
          <p:nvPr/>
        </p:nvSpPr>
        <p:spPr>
          <a:xfrm>
            <a:off x="3569210" y="2307394"/>
            <a:ext cx="9875520" cy="8333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mtClean="0">
                <a:latin typeface="Times New Roman" panose="02020603050405020304" pitchFamily="18" charset="0"/>
                <a:cs typeface="Times New Roman" panose="02020603050405020304" pitchFamily="18" charset="0"/>
              </a:rPr>
              <a:t>Cybersecurity Intrusion Detection</a:t>
            </a:r>
            <a:endParaRPr lang="en-IN"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841305" y="3399469"/>
            <a:ext cx="7315200" cy="954107"/>
          </a:xfrm>
          <a:prstGeom prst="rect">
            <a:avLst/>
          </a:prstGeom>
          <a:noFill/>
        </p:spPr>
        <p:txBody>
          <a:bodyPr wrap="square">
            <a:spAutoFit/>
          </a:bodyPr>
          <a:lstStyle/>
          <a:p>
            <a:endParaRPr dirty="0"/>
          </a:p>
          <a:p>
            <a:pPr>
              <a:defRPr sz="2000" b="1">
                <a:solidFill>
                  <a:srgbClr val="003366"/>
                </a:solidFill>
              </a:defRPr>
            </a:pPr>
            <a:r>
              <a:rPr sz="2000" dirty="0">
                <a:latin typeface="Times New Roman" panose="02020603050405020304" pitchFamily="18" charset="0"/>
                <a:cs typeface="Times New Roman" panose="02020603050405020304" pitchFamily="18" charset="0"/>
              </a:rPr>
              <a:t>Type: Unsupervised</a:t>
            </a:r>
          </a:p>
          <a:p>
            <a:pPr>
              <a:defRPr sz="1800"/>
            </a:pPr>
            <a:r>
              <a:rPr dirty="0">
                <a:latin typeface="Times New Roman" panose="02020603050405020304" pitchFamily="18" charset="0"/>
                <a:cs typeface="Times New Roman" panose="02020603050405020304" pitchFamily="18" charset="0"/>
              </a:rPr>
              <a:t>Description: Detecting abnormal patterns in network traffic</a:t>
            </a:r>
          </a:p>
        </p:txBody>
      </p:sp>
      <p:pic>
        <p:nvPicPr>
          <p:cNvPr id="19" name="Picture 18"/>
          <p:cNvPicPr>
            <a:picLocks noChangeAspect="1"/>
          </p:cNvPicPr>
          <p:nvPr/>
        </p:nvPicPr>
        <p:blipFill rotWithShape="1">
          <a:blip r:embed="rId7"/>
          <a:srcRect t="22206" b="15314"/>
          <a:stretch/>
        </p:blipFill>
        <p:spPr>
          <a:xfrm>
            <a:off x="4407576" y="4766567"/>
            <a:ext cx="8321409" cy="3803080"/>
          </a:xfrm>
          <a:prstGeom prst="rect">
            <a:avLst/>
          </a:prstGeom>
        </p:spPr>
      </p:pic>
    </p:spTree>
    <p:extLst>
      <p:ext uri="{BB962C8B-B14F-4D97-AF65-F5344CB8AC3E}">
        <p14:creationId xmlns:p14="http://schemas.microsoft.com/office/powerpoint/2010/main" val="21904185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102</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2286000" y="1471887"/>
            <a:ext cx="9875520" cy="1356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mtClean="0">
                <a:latin typeface="Times New Roman" panose="02020603050405020304" pitchFamily="18" charset="0"/>
                <a:cs typeface="Times New Roman" panose="02020603050405020304" pitchFamily="18" charset="0"/>
              </a:rPr>
              <a:t>Predictive Maintenance</a:t>
            </a:r>
            <a:endParaRPr lang="en-IN"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886200" y="3308130"/>
            <a:ext cx="12270439" cy="2616101"/>
          </a:xfrm>
          <a:prstGeom prst="rect">
            <a:avLst/>
          </a:prstGeom>
          <a:noFill/>
        </p:spPr>
        <p:txBody>
          <a:bodyPr wrap="square">
            <a:spAutoFit/>
          </a:bodyPr>
          <a:lstStyle/>
          <a:p>
            <a:endParaRPr dirty="0">
              <a:latin typeface="Times New Roman" panose="02020603050405020304" pitchFamily="18" charset="0"/>
              <a:cs typeface="Times New Roman" panose="02020603050405020304" pitchFamily="18" charset="0"/>
            </a:endParaRPr>
          </a:p>
          <a:p>
            <a:pPr>
              <a:defRPr sz="2000" b="1">
                <a:solidFill>
                  <a:srgbClr val="003366"/>
                </a:solidFill>
              </a:defRPr>
            </a:pPr>
            <a:r>
              <a:rPr sz="2000" dirty="0">
                <a:latin typeface="Times New Roman" panose="02020603050405020304" pitchFamily="18" charset="0"/>
                <a:cs typeface="Times New Roman" panose="02020603050405020304" pitchFamily="18" charset="0"/>
              </a:rPr>
              <a:t>Type: Supervised</a:t>
            </a:r>
          </a:p>
          <a:p>
            <a:pPr>
              <a:defRPr sz="1800"/>
            </a:pPr>
            <a:r>
              <a:rPr dirty="0">
                <a:latin typeface="Times New Roman" panose="02020603050405020304" pitchFamily="18" charset="0"/>
                <a:cs typeface="Times New Roman" panose="02020603050405020304" pitchFamily="18" charset="0"/>
              </a:rPr>
              <a:t>Description: Predicting failure in engines/drones</a:t>
            </a:r>
            <a:endParaRPr lang="en-US" dirty="0">
              <a:latin typeface="Times New Roman" panose="02020603050405020304" pitchFamily="18" charset="0"/>
              <a:cs typeface="Times New Roman" panose="02020603050405020304" pitchFamily="18" charset="0"/>
            </a:endParaRPr>
          </a:p>
          <a:p>
            <a:pPr>
              <a:defRPr sz="1800"/>
            </a:pPr>
            <a:endParaRPr lang="en-US" dirty="0">
              <a:latin typeface="Times New Roman" panose="02020603050405020304" pitchFamily="18" charset="0"/>
              <a:cs typeface="Times New Roman" panose="02020603050405020304" pitchFamily="18" charset="0"/>
            </a:endParaRPr>
          </a:p>
          <a:p>
            <a:pPr>
              <a:defRPr sz="1800"/>
            </a:pPr>
            <a:endParaRPr lang="en-US" dirty="0">
              <a:latin typeface="Times New Roman" panose="02020603050405020304" pitchFamily="18" charset="0"/>
              <a:cs typeface="Times New Roman" panose="02020603050405020304" pitchFamily="18" charset="0"/>
            </a:endParaRPr>
          </a:p>
          <a:p>
            <a:pPr>
              <a:defRPr sz="1800"/>
            </a:pPr>
            <a:r>
              <a:rPr lang="en-US" dirty="0">
                <a:latin typeface="Times New Roman" panose="02020603050405020304" pitchFamily="18" charset="0"/>
                <a:cs typeface="Times New Roman" panose="02020603050405020304" pitchFamily="18" charset="0"/>
              </a:rPr>
              <a:t>Predicting Engine/Drone Failures using Supervised Learning – Hands-on</a:t>
            </a:r>
          </a:p>
          <a:p>
            <a:pPr>
              <a:defRPr sz="1800"/>
            </a:pPr>
            <a:endParaRPr lang="en-US" dirty="0">
              <a:latin typeface="Times New Roman" panose="02020603050405020304" pitchFamily="18" charset="0"/>
              <a:cs typeface="Times New Roman" panose="02020603050405020304" pitchFamily="18" charset="0"/>
            </a:endParaRPr>
          </a:p>
          <a:p>
            <a:pPr>
              <a:defRPr sz="1800"/>
            </a:pPr>
            <a:r>
              <a:rPr lang="en-US" dirty="0">
                <a:latin typeface="Times New Roman" panose="02020603050405020304" pitchFamily="18" charset="0"/>
                <a:cs typeface="Times New Roman" panose="02020603050405020304" pitchFamily="18" charset="0"/>
                <a:hlinkClick r:id="rId7"/>
              </a:rPr>
              <a:t>https://colab.research.google.com/drive/1CYaUfPaJBxLljJofsGNPaErT1fqkaSMk?usp=sharing</a:t>
            </a:r>
            <a:endParaRPr lang="en-US" dirty="0">
              <a:latin typeface="Times New Roman" panose="02020603050405020304" pitchFamily="18" charset="0"/>
              <a:cs typeface="Times New Roman" panose="02020603050405020304" pitchFamily="18" charset="0"/>
            </a:endParaRPr>
          </a:p>
          <a:p>
            <a:pPr>
              <a:defRPr sz="1800"/>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028535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103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1371600" y="1742685"/>
            <a:ext cx="9875520" cy="1356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smtClean="0">
                <a:latin typeface="Times New Roman" panose="02020603050405020304" pitchFamily="18" charset="0"/>
                <a:cs typeface="Times New Roman" panose="02020603050405020304" pitchFamily="18" charset="0"/>
              </a:rPr>
              <a:t>Soldier Health Monitoring</a:t>
            </a:r>
            <a:endParaRPr lang="en-IN"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4150360" y="2720340"/>
            <a:ext cx="11739697" cy="4862870"/>
          </a:xfrm>
          <a:prstGeom prst="rect">
            <a:avLst/>
          </a:prstGeom>
          <a:noFill/>
        </p:spPr>
        <p:txBody>
          <a:bodyPr wrap="square">
            <a:spAutoFit/>
          </a:bodyPr>
          <a:lstStyle/>
          <a:p>
            <a:endParaRPr sz="2400" dirty="0">
              <a:latin typeface="Times New Roman" panose="02020603050405020304" pitchFamily="18" charset="0"/>
              <a:cs typeface="Times New Roman" panose="02020603050405020304" pitchFamily="18" charset="0"/>
            </a:endParaRPr>
          </a:p>
          <a:p>
            <a:pPr>
              <a:defRPr sz="2000" b="1">
                <a:solidFill>
                  <a:srgbClr val="003366"/>
                </a:solidFill>
              </a:defRPr>
            </a:pPr>
            <a:r>
              <a:rPr sz="2800" dirty="0">
                <a:latin typeface="Times New Roman" panose="02020603050405020304" pitchFamily="18" charset="0"/>
                <a:cs typeface="Times New Roman" panose="02020603050405020304" pitchFamily="18" charset="0"/>
              </a:rPr>
              <a:t>Type: Supervised</a:t>
            </a:r>
          </a:p>
          <a:p>
            <a:pPr>
              <a:defRPr sz="1800"/>
            </a:pPr>
            <a:r>
              <a:rPr sz="2400" dirty="0">
                <a:latin typeface="Times New Roman" panose="02020603050405020304" pitchFamily="18" charset="0"/>
                <a:cs typeface="Times New Roman" panose="02020603050405020304" pitchFamily="18" charset="0"/>
              </a:rPr>
              <a:t>Description: Predicting stress/fatigue from sensors</a:t>
            </a:r>
            <a:endParaRPr lang="en-US" sz="2400" dirty="0">
              <a:latin typeface="Times New Roman" panose="02020603050405020304" pitchFamily="18" charset="0"/>
              <a:cs typeface="Times New Roman" panose="02020603050405020304" pitchFamily="18" charset="0"/>
            </a:endParaRPr>
          </a:p>
          <a:p>
            <a:pPr>
              <a:defRPr sz="1800"/>
            </a:pPr>
            <a:endParaRPr lang="en-US" sz="2400" dirty="0">
              <a:latin typeface="Times New Roman" panose="02020603050405020304" pitchFamily="18" charset="0"/>
              <a:cs typeface="Times New Roman" panose="02020603050405020304" pitchFamily="18" charset="0"/>
            </a:endParaRPr>
          </a:p>
          <a:p>
            <a:pPr>
              <a:defRPr sz="1800"/>
            </a:pPr>
            <a:r>
              <a:rPr lang="en-US" sz="2400" dirty="0" smtClean="0">
                <a:latin typeface="Times New Roman" panose="02020603050405020304" pitchFamily="18" charset="0"/>
                <a:cs typeface="Times New Roman" panose="02020603050405020304" pitchFamily="18" charset="0"/>
              </a:rPr>
              <a:t>"Supervised </a:t>
            </a:r>
            <a:r>
              <a:rPr lang="en-US" sz="2400" dirty="0">
                <a:latin typeface="Times New Roman" panose="02020603050405020304" pitchFamily="18" charset="0"/>
                <a:cs typeface="Times New Roman" panose="02020603050405020304" pitchFamily="18" charset="0"/>
              </a:rPr>
              <a:t>Learning Example: Predicting Stress/Fatigue from </a:t>
            </a:r>
            <a:r>
              <a:rPr lang="en-US" sz="2400" dirty="0" smtClean="0">
                <a:latin typeface="Times New Roman" panose="02020603050405020304" pitchFamily="18" charset="0"/>
                <a:cs typeface="Times New Roman" panose="02020603050405020304" pitchFamily="18" charset="0"/>
              </a:rPr>
              <a:t>Sensors",</a:t>
            </a:r>
            <a:endParaRPr lang="en-US" sz="2400" dirty="0">
              <a:latin typeface="Times New Roman" panose="02020603050405020304" pitchFamily="18" charset="0"/>
              <a:cs typeface="Times New Roman" panose="02020603050405020304" pitchFamily="18" charset="0"/>
            </a:endParaRPr>
          </a:p>
          <a:p>
            <a:pPr>
              <a:defRPr sz="1800"/>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notebook demonstrates a supervised ML pipeline for predicting stress or fatigue levels from wearable sensor data</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defRPr sz="1800"/>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Simulate </a:t>
            </a:r>
            <a:r>
              <a:rPr lang="en-US" sz="2400" dirty="0">
                <a:latin typeface="Times New Roman" panose="02020603050405020304" pitchFamily="18" charset="0"/>
                <a:cs typeface="Times New Roman" panose="02020603050405020304" pitchFamily="18" charset="0"/>
              </a:rPr>
              <a:t>physiological sensor readings like heart rate, skin temperature, activity level, and sleep hours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defRPr sz="1800"/>
            </a:pPr>
            <a:endParaRPr lang="en-US" sz="2400" dirty="0">
              <a:latin typeface="Times New Roman" panose="02020603050405020304" pitchFamily="18" charset="0"/>
              <a:cs typeface="Times New Roman" panose="02020603050405020304" pitchFamily="18" charset="0"/>
            </a:endParaRPr>
          </a:p>
          <a:p>
            <a:pPr>
              <a:defRPr sz="1800"/>
            </a:pPr>
            <a:r>
              <a:rPr lang="en-US" sz="2400" dirty="0">
                <a:latin typeface="Times New Roman" panose="02020603050405020304" pitchFamily="18" charset="0"/>
                <a:cs typeface="Times New Roman" panose="02020603050405020304" pitchFamily="18" charset="0"/>
                <a:hlinkClick r:id="rId7"/>
              </a:rPr>
              <a:t>https://colab.research.google.com/drive/1lLcCfZQ2AvGpYj4t6FXcIExFkRPSbV-v?usp=sharing</a:t>
            </a:r>
            <a:endParaRPr lang="en-US" sz="2400" dirty="0">
              <a:latin typeface="Times New Roman" panose="02020603050405020304" pitchFamily="18" charset="0"/>
              <a:cs typeface="Times New Roman" panose="02020603050405020304" pitchFamily="18" charset="0"/>
            </a:endParaRPr>
          </a:p>
          <a:p>
            <a:pPr>
              <a:defRPr sz="1800"/>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28548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103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1600200" y="962858"/>
            <a:ext cx="9875520" cy="1356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smtClean="0">
                <a:latin typeface="Times New Roman" panose="02020603050405020304" pitchFamily="18" charset="0"/>
                <a:cs typeface="Times New Roman" panose="02020603050405020304" pitchFamily="18" charset="0"/>
              </a:rPr>
              <a:t>Clustering Intelligence Reports</a:t>
            </a:r>
            <a:endParaRPr lang="en-IN"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840480" y="2499361"/>
            <a:ext cx="9400330" cy="1231106"/>
          </a:xfrm>
          <a:prstGeom prst="rect">
            <a:avLst/>
          </a:prstGeom>
          <a:noFill/>
        </p:spPr>
        <p:txBody>
          <a:bodyPr wrap="none">
            <a:spAutoFit/>
          </a:bodyPr>
          <a:lstStyle/>
          <a:p>
            <a:pPr>
              <a:defRPr sz="2000" b="1">
                <a:solidFill>
                  <a:srgbClr val="003366"/>
                </a:solidFill>
              </a:defRPr>
            </a:pPr>
            <a:r>
              <a:rPr sz="2000" dirty="0" smtClean="0">
                <a:latin typeface="Times New Roman" panose="02020603050405020304" pitchFamily="18" charset="0"/>
                <a:cs typeface="Times New Roman" panose="02020603050405020304" pitchFamily="18" charset="0"/>
              </a:rPr>
              <a:t>Type</a:t>
            </a:r>
            <a:r>
              <a:rPr sz="2000" dirty="0">
                <a:latin typeface="Times New Roman" panose="02020603050405020304" pitchFamily="18" charset="0"/>
                <a:cs typeface="Times New Roman" panose="02020603050405020304" pitchFamily="18" charset="0"/>
              </a:rPr>
              <a:t>: Unsupervised</a:t>
            </a:r>
          </a:p>
          <a:p>
            <a:pPr>
              <a:defRPr sz="1800"/>
            </a:pPr>
            <a:r>
              <a:rPr dirty="0">
                <a:latin typeface="Times New Roman" panose="02020603050405020304" pitchFamily="18" charset="0"/>
                <a:cs typeface="Times New Roman" panose="02020603050405020304" pitchFamily="18" charset="0"/>
              </a:rPr>
              <a:t>Description: Grouping </a:t>
            </a:r>
            <a:r>
              <a:rPr dirty="0" smtClean="0">
                <a:latin typeface="Times New Roman" panose="02020603050405020304" pitchFamily="18" charset="0"/>
                <a:cs typeface="Times New Roman" panose="02020603050405020304" pitchFamily="18" charset="0"/>
              </a:rPr>
              <a:t>communications/reports</a:t>
            </a:r>
            <a:endParaRPr lang="en-US" dirty="0" smtClean="0">
              <a:latin typeface="Times New Roman" panose="02020603050405020304" pitchFamily="18" charset="0"/>
              <a:cs typeface="Times New Roman" panose="02020603050405020304" pitchFamily="18" charset="0"/>
            </a:endParaRPr>
          </a:p>
          <a:p>
            <a:pPr>
              <a:defRPr sz="1800"/>
            </a:pPr>
            <a:r>
              <a:rPr lang="en-US" dirty="0">
                <a:latin typeface="Times New Roman" panose="02020603050405020304" pitchFamily="18" charset="0"/>
                <a:cs typeface="Times New Roman" panose="02020603050405020304" pitchFamily="18" charset="0"/>
                <a:hlinkClick r:id="rId7"/>
              </a:rPr>
              <a:t>https://</a:t>
            </a:r>
            <a:r>
              <a:rPr lang="en-US" dirty="0" smtClean="0">
                <a:latin typeface="Times New Roman" panose="02020603050405020304" pitchFamily="18" charset="0"/>
                <a:cs typeface="Times New Roman" panose="02020603050405020304" pitchFamily="18" charset="0"/>
                <a:hlinkClick r:id="rId7"/>
              </a:rPr>
              <a:t>colab.research.google.com/drive/1A5WMX4Wk3xh3fG36DuJ768nGuFSr67qc?usp=sharing</a:t>
            </a:r>
            <a:endParaRPr lang="en-US" dirty="0" smtClean="0">
              <a:latin typeface="Times New Roman" panose="02020603050405020304" pitchFamily="18" charset="0"/>
              <a:cs typeface="Times New Roman" panose="02020603050405020304" pitchFamily="18" charset="0"/>
            </a:endParaRPr>
          </a:p>
          <a:p>
            <a:pPr>
              <a:defRPr sz="1800"/>
            </a:pPr>
            <a:endParaRPr dirty="0">
              <a:latin typeface="Times New Roman" panose="02020603050405020304" pitchFamily="18" charset="0"/>
              <a:cs typeface="Times New Roman" panose="02020603050405020304" pitchFamily="18" charset="0"/>
            </a:endParaRPr>
          </a:p>
        </p:txBody>
      </p:sp>
      <p:sp>
        <p:nvSpPr>
          <p:cNvPr id="18" name="Rectangle 17"/>
          <p:cNvSpPr/>
          <p:nvPr/>
        </p:nvSpPr>
        <p:spPr>
          <a:xfrm>
            <a:off x="4572000" y="4089740"/>
            <a:ext cx="9601200" cy="3115596"/>
          </a:xfrm>
          <a:prstGeom prst="rect">
            <a:avLst/>
          </a:prstGeom>
        </p:spPr>
        <p:txBody>
          <a:bodyPr wrap="square">
            <a:spAutoFit/>
          </a:bodyPr>
          <a:lstStyle/>
          <a:p>
            <a:pPr>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Here’s how the </a:t>
            </a:r>
            <a:r>
              <a:rPr lang="en-US" b="1" dirty="0">
                <a:latin typeface="Times New Roman" panose="02020603050405020304" pitchFamily="18" charset="0"/>
                <a:ea typeface="Times New Roman" panose="02020603050405020304" pitchFamily="18" charset="0"/>
                <a:cs typeface="Times New Roman" panose="02020603050405020304" pitchFamily="18" charset="0"/>
              </a:rPr>
              <a:t>20 synthetic intelligence reports</a:t>
            </a:r>
            <a:r>
              <a:rPr lang="en-US" dirty="0">
                <a:latin typeface="Times New Roman" panose="02020603050405020304" pitchFamily="18" charset="0"/>
                <a:ea typeface="Times New Roman" panose="02020603050405020304" pitchFamily="18" charset="0"/>
                <a:cs typeface="Times New Roman" panose="02020603050405020304" pitchFamily="18" charset="0"/>
              </a:rPr>
              <a:t> got grouped into </a:t>
            </a:r>
            <a:r>
              <a:rPr lang="en-US" b="1" dirty="0" err="1">
                <a:latin typeface="Times New Roman" panose="02020603050405020304" pitchFamily="18" charset="0"/>
                <a:ea typeface="Times New Roman" panose="02020603050405020304" pitchFamily="18" charset="0"/>
                <a:cs typeface="Times New Roman" panose="02020603050405020304" pitchFamily="18" charset="0"/>
              </a:rPr>
              <a:t>KMeans</a:t>
            </a:r>
            <a:r>
              <a:rPr lang="en-US" b="1" dirty="0">
                <a:latin typeface="Times New Roman" panose="02020603050405020304" pitchFamily="18" charset="0"/>
                <a:ea typeface="Times New Roman" panose="02020603050405020304" pitchFamily="18" charset="0"/>
                <a:cs typeface="Times New Roman" panose="02020603050405020304" pitchFamily="18" charset="0"/>
              </a:rPr>
              <a:t> clusters (0–3):</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 The algorithm successfully separated the reports into </a:t>
            </a:r>
            <a:r>
              <a:rPr lang="en-US" b="1" dirty="0">
                <a:latin typeface="Times New Roman" panose="02020603050405020304" pitchFamily="18" charset="0"/>
                <a:ea typeface="Times New Roman" panose="02020603050405020304" pitchFamily="18" charset="0"/>
                <a:cs typeface="Times New Roman" panose="02020603050405020304" pitchFamily="18" charset="0"/>
              </a:rPr>
              <a:t>logical themes</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Threats/terrorism (0)</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Border &amp; military activity (1)</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Cybersecurity (2)</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Smuggling/financial crimes (3</a:t>
            </a:r>
            <a:r>
              <a:rPr lang="en-US" b="1"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US" sz="1600" b="1"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1600" b="1" dirty="0" smtClean="0">
                <a:latin typeface="Times New Roman" panose="02020603050405020304" pitchFamily="18" charset="0"/>
                <a:ea typeface="Times New Roman" panose="02020603050405020304" pitchFamily="18" charset="0"/>
                <a:cs typeface="Times New Roman" panose="02020603050405020304" pitchFamily="18" charset="0"/>
                <a:hlinkClick r:id="rId8"/>
              </a:rPr>
              <a:t>TF_IDF </a:t>
            </a:r>
            <a:endParaRPr lang="en-US" b="1" dirty="0" smtClean="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555768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3154" y="7789108"/>
            <a:ext cx="18731154" cy="1469192"/>
            <a:chOff x="0" y="0"/>
            <a:chExt cx="4933308" cy="386948"/>
          </a:xfrm>
        </p:grpSpPr>
        <p:sp>
          <p:nvSpPr>
            <p:cNvPr id="3" name="Freeform 3">
              <a:extLst>
                <a:ext uri="{C183D7F6-B498-43B3-948B-1728B52AA6E4}">
                  <adec:decorative xmlns="" xmlns:adec="http://schemas.microsoft.com/office/drawing/2017/decorative" val="1"/>
                </a:ext>
              </a:extLst>
            </p:cNvPr>
            <p:cNvSpPr/>
            <p:nvPr/>
          </p:nvSpPr>
          <p:spPr>
            <a:xfrm>
              <a:off x="0" y="0"/>
              <a:ext cx="4933308" cy="386948"/>
            </a:xfrm>
            <a:custGeom>
              <a:avLst/>
              <a:gdLst/>
              <a:ahLst/>
              <a:cxnLst/>
              <a:rect l="l" t="t" r="r" b="b"/>
              <a:pathLst>
                <a:path w="4933308" h="386948">
                  <a:moveTo>
                    <a:pt x="0" y="0"/>
                  </a:moveTo>
                  <a:lnTo>
                    <a:pt x="4933308" y="0"/>
                  </a:lnTo>
                  <a:lnTo>
                    <a:pt x="4933308" y="386948"/>
                  </a:lnTo>
                  <a:lnTo>
                    <a:pt x="0" y="386948"/>
                  </a:lnTo>
                  <a:close/>
                </a:path>
              </a:pathLst>
            </a:custGeom>
            <a:solidFill>
              <a:srgbClr val="726343"/>
            </a:solidFill>
          </p:spPr>
          <p:txBody>
            <a:bodyPr/>
            <a:lstStyle/>
            <a:p>
              <a:endParaRPr lang="en-US"/>
            </a:p>
          </p:txBody>
        </p:sp>
        <p:sp>
          <p:nvSpPr>
            <p:cNvPr id="4" name="TextBox 4"/>
            <p:cNvSpPr txBox="1"/>
            <p:nvPr/>
          </p:nvSpPr>
          <p:spPr>
            <a:xfrm>
              <a:off x="0" y="-38100"/>
              <a:ext cx="4933308" cy="425048"/>
            </a:xfrm>
            <a:prstGeom prst="rect">
              <a:avLst/>
            </a:prstGeom>
          </p:spPr>
          <p:txBody>
            <a:bodyPr lIns="50800" tIns="50800" rIns="50800" bIns="50800" rtlCol="0" anchor="ctr"/>
            <a:lstStyle/>
            <a:p>
              <a:pPr algn="ctr">
                <a:lnSpc>
                  <a:spcPts val="2659"/>
                </a:lnSpc>
              </a:pPr>
              <a:endParaRPr/>
            </a:p>
          </p:txBody>
        </p:sp>
      </p:grpSp>
      <p:sp>
        <p:nvSpPr>
          <p:cNvPr id="5" name="Freeform 5">
            <a:extLst>
              <a:ext uri="{C183D7F6-B498-43B3-948B-1728B52AA6E4}">
                <adec:decorative xmlns="" xmlns:adec="http://schemas.microsoft.com/office/drawing/2017/decorative" val="1"/>
              </a:ext>
            </a:extLst>
          </p:cNvPr>
          <p:cNvSpPr/>
          <p:nvPr/>
        </p:nvSpPr>
        <p:spPr>
          <a:xfrm>
            <a:off x="7176450" y="7485032"/>
            <a:ext cx="3935101" cy="608152"/>
          </a:xfrm>
          <a:custGeom>
            <a:avLst/>
            <a:gdLst/>
            <a:ahLst/>
            <a:cxnLst/>
            <a:rect l="l" t="t" r="r" b="b"/>
            <a:pathLst>
              <a:path w="3935101" h="608152">
                <a:moveTo>
                  <a:pt x="0" y="0"/>
                </a:moveTo>
                <a:lnTo>
                  <a:pt x="3935100" y="0"/>
                </a:lnTo>
                <a:lnTo>
                  <a:pt x="3935100" y="608152"/>
                </a:lnTo>
                <a:lnTo>
                  <a:pt x="0" y="6081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6" name="Freeform 6">
            <a:extLst>
              <a:ext uri="{C183D7F6-B498-43B3-948B-1728B52AA6E4}">
                <adec:decorative xmlns="" xmlns:adec="http://schemas.microsoft.com/office/drawing/2017/decorative" val="1"/>
              </a:ext>
            </a:extLst>
          </p:cNvPr>
          <p:cNvSpPr/>
          <p:nvPr/>
        </p:nvSpPr>
        <p:spPr>
          <a:xfrm>
            <a:off x="-3449886" y="0"/>
            <a:ext cx="7491706" cy="7789108"/>
          </a:xfrm>
          <a:custGeom>
            <a:avLst/>
            <a:gdLst/>
            <a:ahLst/>
            <a:cxnLst/>
            <a:rect l="l" t="t" r="r" b="b"/>
            <a:pathLst>
              <a:path w="7491706" h="7789108">
                <a:moveTo>
                  <a:pt x="0" y="0"/>
                </a:moveTo>
                <a:lnTo>
                  <a:pt x="7491706" y="0"/>
                </a:lnTo>
                <a:lnTo>
                  <a:pt x="7491706" y="7789108"/>
                </a:lnTo>
                <a:lnTo>
                  <a:pt x="0" y="778910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4041820" y="3418019"/>
            <a:ext cx="10316456" cy="1725481"/>
          </a:xfrm>
          <a:prstGeom prst="rect">
            <a:avLst/>
          </a:prstGeom>
        </p:spPr>
        <p:txBody>
          <a:bodyPr lIns="0" tIns="0" rIns="0" bIns="0" rtlCol="0" anchor="t">
            <a:spAutoFit/>
          </a:bodyPr>
          <a:lstStyle/>
          <a:p>
            <a:pPr algn="l">
              <a:lnSpc>
                <a:spcPts val="12939"/>
              </a:lnSpc>
            </a:pPr>
            <a:r>
              <a:rPr lang="en-US" sz="12811" b="1">
                <a:solidFill>
                  <a:srgbClr val="443F2B"/>
                </a:solidFill>
                <a:latin typeface="Rasputin Bold"/>
                <a:ea typeface="Rasputin Bold"/>
                <a:cs typeface="Rasputin Bold"/>
                <a:sym typeface="Rasputin Bold"/>
              </a:rPr>
              <a:t>Thank You</a:t>
            </a:r>
          </a:p>
        </p:txBody>
      </p:sp>
      <p:pic>
        <p:nvPicPr>
          <p:cNvPr id="8" name="Picture 4" descr="Corporate Incubation Programs">
            <a:extLst>
              <a:ext uri="{FF2B5EF4-FFF2-40B4-BE49-F238E27FC236}">
                <a16:creationId xmlns="" xmlns:a16="http://schemas.microsoft.com/office/drawing/2014/main" id="{804A4DC6-A0C1-0EC2-EAB8-D8BC5AB855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C183D7F6-B498-43B3-948B-1728B52AA6E4}">
                <adec:decorative xmlns="" xmlns:adec="http://schemas.microsoft.com/office/drawing/2017/decorative" val="1"/>
              </a:ext>
            </a:extLst>
          </p:cNvPr>
          <p:cNvSpPr/>
          <p:nvPr/>
        </p:nvSpPr>
        <p:spPr>
          <a:xfrm>
            <a:off x="13102622" y="7485032"/>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a:extLst>
              <a:ext uri="{C183D7F6-B498-43B3-948B-1728B52AA6E4}">
                <adec:decorative xmlns="" xmlns:adec="http://schemas.microsoft.com/office/drawing/2017/decorative" val="1"/>
              </a:ext>
            </a:extLst>
          </p:cNvPr>
          <p:cNvSpPr/>
          <p:nvPr/>
        </p:nvSpPr>
        <p:spPr>
          <a:xfrm>
            <a:off x="15260497" y="373123"/>
            <a:ext cx="1198791" cy="799920"/>
          </a:xfrm>
          <a:custGeom>
            <a:avLst/>
            <a:gdLst/>
            <a:ahLst/>
            <a:cxnLst/>
            <a:rect l="l" t="t" r="r" b="b"/>
            <a:pathLst>
              <a:path w="1198791" h="799920">
                <a:moveTo>
                  <a:pt x="0" y="0"/>
                </a:moveTo>
                <a:lnTo>
                  <a:pt x="1198791" y="0"/>
                </a:lnTo>
                <a:lnTo>
                  <a:pt x="1198791" y="799920"/>
                </a:lnTo>
                <a:lnTo>
                  <a:pt x="0" y="7999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a:extLst>
              <a:ext uri="{C183D7F6-B498-43B3-948B-1728B52AA6E4}">
                <adec:decorative xmlns="" xmlns:adec="http://schemas.microsoft.com/office/drawing/2017/decorative" val="1"/>
              </a:ext>
            </a:extLst>
          </p:cNvPr>
          <p:cNvSpPr/>
          <p:nvPr/>
        </p:nvSpPr>
        <p:spPr>
          <a:xfrm>
            <a:off x="-3449886" y="0"/>
            <a:ext cx="7491706" cy="7789108"/>
          </a:xfrm>
          <a:custGeom>
            <a:avLst/>
            <a:gdLst/>
            <a:ahLst/>
            <a:cxnLst/>
            <a:rect l="l" t="t" r="r" b="b"/>
            <a:pathLst>
              <a:path w="7491706" h="7789108">
                <a:moveTo>
                  <a:pt x="0" y="0"/>
                </a:moveTo>
                <a:lnTo>
                  <a:pt x="7491706" y="0"/>
                </a:lnTo>
                <a:lnTo>
                  <a:pt x="7491706" y="7789108"/>
                </a:lnTo>
                <a:lnTo>
                  <a:pt x="0" y="778910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4419600" y="2099768"/>
            <a:ext cx="13411200" cy="3587200"/>
          </a:xfrm>
          <a:prstGeom prst="rect">
            <a:avLst/>
          </a:prstGeom>
        </p:spPr>
        <p:txBody>
          <a:bodyPr wrap="square" lIns="0" tIns="0" rIns="0" bIns="0" rtlCol="0" anchor="t">
            <a:spAutoFit/>
          </a:bodyPr>
          <a:lstStyle/>
          <a:p>
            <a:pPr>
              <a:lnSpc>
                <a:spcPts val="14545"/>
              </a:lnSpc>
            </a:pPr>
            <a:r>
              <a:rPr lang="en-IN" sz="9600" dirty="0">
                <a:latin typeface="Rasputin Bold" panose="020B0604020202020204" charset="0"/>
              </a:rPr>
              <a:t>Introduction to Machine Learning</a:t>
            </a:r>
            <a:endParaRPr lang="en-US" sz="9600" b="1" dirty="0">
              <a:solidFill>
                <a:srgbClr val="443F2B"/>
              </a:solidFill>
              <a:latin typeface="Rasputin Bold" panose="020B0604020202020204" charset="0"/>
              <a:ea typeface="Rasputin Bold"/>
              <a:cs typeface="Rasputin Bold"/>
              <a:sym typeface="Rasputin Bold"/>
            </a:endParaRPr>
          </a:p>
        </p:txBody>
      </p:sp>
      <p:pic>
        <p:nvPicPr>
          <p:cNvPr id="2052" name="Picture 4" descr="Corporate Incubation Programs">
            <a:extLst>
              <a:ext uri="{FF2B5EF4-FFF2-40B4-BE49-F238E27FC236}">
                <a16:creationId xmlns="" xmlns:a16="http://schemas.microsoft.com/office/drawing/2014/main" id="{5BE85518-9F0C-C23B-85D2-D9E2D3A722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8946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67088" y="3238500"/>
            <a:ext cx="7915312" cy="3939540"/>
          </a:xfrm>
          <a:prstGeom prst="rect">
            <a:avLst/>
          </a:prstGeom>
        </p:spPr>
        <p:txBody>
          <a:bodyPr wrap="square" lIns="0" tIns="0" rIns="0" bIns="0" rtlCol="0" anchor="t">
            <a:spAutoFit/>
          </a:bodyPr>
          <a:lstStyle/>
          <a:p>
            <a:pPr marL="457200" indent="-457200">
              <a:buFont typeface="Wingdings" panose="05000000000000000000" pitchFamily="2" charset="2"/>
              <a:buChar char="§"/>
              <a:defRPr sz="2000">
                <a:solidFill>
                  <a:srgbClr val="000000"/>
                </a:solidFill>
                <a:latin typeface="Times New Roman"/>
              </a:defRPr>
            </a:pPr>
            <a:r>
              <a:rPr lang="en-US" sz="3200" dirty="0"/>
              <a:t>Branch of AI that learns from data.</a:t>
            </a:r>
          </a:p>
          <a:p>
            <a:pPr marL="457200" indent="-457200">
              <a:buFont typeface="Wingdings" panose="05000000000000000000" pitchFamily="2" charset="2"/>
              <a:buChar char="§"/>
              <a:defRPr sz="2000">
                <a:solidFill>
                  <a:srgbClr val="0000FF"/>
                </a:solidFill>
                <a:latin typeface="Times New Roman"/>
              </a:defRPr>
            </a:pPr>
            <a:r>
              <a:rPr lang="en-US" sz="3200" dirty="0"/>
              <a:t>No need for explicit programming of rules.</a:t>
            </a:r>
          </a:p>
          <a:p>
            <a:pPr marL="457200" indent="-457200">
              <a:buFont typeface="Wingdings" panose="05000000000000000000" pitchFamily="2" charset="2"/>
              <a:buChar char="§"/>
              <a:defRPr sz="2000">
                <a:solidFill>
                  <a:srgbClr val="000000"/>
                </a:solidFill>
                <a:latin typeface="Times New Roman"/>
              </a:defRPr>
            </a:pPr>
            <a:r>
              <a:rPr lang="en-US" sz="3200" dirty="0"/>
              <a:t>Learns patterns and makes predictions.</a:t>
            </a:r>
          </a:p>
          <a:p>
            <a:pPr marL="457200" indent="-457200">
              <a:buFont typeface="Wingdings" panose="05000000000000000000" pitchFamily="2" charset="2"/>
              <a:buChar char="§"/>
              <a:defRPr sz="2000">
                <a:solidFill>
                  <a:srgbClr val="0000FF"/>
                </a:solidFill>
                <a:latin typeface="Times New Roman"/>
              </a:defRPr>
            </a:pPr>
            <a:r>
              <a:rPr lang="en-US" sz="3200" dirty="0"/>
              <a:t>Improves with more data &amp; iterations.</a:t>
            </a:r>
          </a:p>
          <a:p>
            <a:pPr marL="457200" indent="-457200">
              <a:buFont typeface="Wingdings" panose="05000000000000000000" pitchFamily="2" charset="2"/>
              <a:buChar char="§"/>
              <a:defRPr sz="2000">
                <a:solidFill>
                  <a:srgbClr val="000000"/>
                </a:solidFill>
                <a:latin typeface="Times New Roman"/>
              </a:defRPr>
            </a:pPr>
            <a:r>
              <a:rPr lang="en-US" sz="3200" dirty="0"/>
              <a:t>Widely used across industries.</a:t>
            </a:r>
          </a:p>
          <a:p>
            <a:pPr marL="457200" indent="-457200">
              <a:buFont typeface="Wingdings" panose="05000000000000000000" pitchFamily="2" charset="2"/>
              <a:buChar char="§"/>
              <a:defRPr sz="2000">
                <a:solidFill>
                  <a:srgbClr val="0000FF"/>
                </a:solidFill>
                <a:latin typeface="Times New Roman"/>
              </a:defRPr>
            </a:pPr>
            <a:r>
              <a:rPr lang="en-US" sz="3200" dirty="0"/>
              <a:t>Example: Spam filtering in Gmail.</a:t>
            </a:r>
          </a:p>
          <a:p>
            <a:pPr marL="457200" indent="-457200">
              <a:buFont typeface="Wingdings" panose="05000000000000000000" pitchFamily="2" charset="2"/>
              <a:buChar char="§"/>
              <a:defRPr sz="2000">
                <a:solidFill>
                  <a:srgbClr val="000000"/>
                </a:solidFill>
                <a:latin typeface="Times New Roman"/>
              </a:defRPr>
            </a:pPr>
            <a:r>
              <a:rPr lang="en-US" sz="3200" dirty="0"/>
              <a:t>Analogy: Teaching a child with examples.</a:t>
            </a:r>
          </a:p>
          <a:p>
            <a:pPr marL="457200" indent="-457200">
              <a:buFont typeface="Wingdings" panose="05000000000000000000" pitchFamily="2" charset="2"/>
              <a:buChar char="§"/>
              <a:defRPr sz="2000">
                <a:solidFill>
                  <a:srgbClr val="0000FF"/>
                </a:solidFill>
                <a:latin typeface="Times New Roman"/>
              </a:defRPr>
            </a:pPr>
            <a:r>
              <a:rPr lang="en-US" sz="3200" dirty="0"/>
              <a:t>Key: Machines adapt from experience.</a:t>
            </a:r>
          </a:p>
        </p:txBody>
      </p:sp>
      <p:grpSp>
        <p:nvGrpSpPr>
          <p:cNvPr id="3" name="Group 3"/>
          <p:cNvGrpSpPr/>
          <p:nvPr/>
        </p:nvGrpSpPr>
        <p:grpSpPr>
          <a:xfrm>
            <a:off x="472395" y="528938"/>
            <a:ext cx="8945791"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43000" y="826731"/>
            <a:ext cx="8001000" cy="1042914"/>
          </a:xfrm>
          <a:prstGeom prst="rect">
            <a:avLst/>
          </a:prstGeom>
        </p:spPr>
        <p:txBody>
          <a:bodyPr wrap="square" lIns="0" tIns="0" rIns="0" bIns="0" rtlCol="0" anchor="t">
            <a:spAutoFit/>
          </a:bodyPr>
          <a:lstStyle/>
          <a:p>
            <a:pPr>
              <a:lnSpc>
                <a:spcPts val="9426"/>
              </a:lnSpc>
              <a:spcBef>
                <a:spcPct val="0"/>
              </a:spcBef>
            </a:pPr>
            <a:r>
              <a:rPr lang="en-IN" sz="4000" dirty="0">
                <a:solidFill>
                  <a:schemeClr val="bg1"/>
                </a:solidFill>
                <a:latin typeface="Rasputin Bold" panose="020B0604020202020204" charset="0"/>
              </a:rPr>
              <a:t>What is Machine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11</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chine learning, basics of machine learning, Star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63400" y="3238500"/>
            <a:ext cx="5533744" cy="3939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55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72395" y="528938"/>
            <a:ext cx="8945791"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43000" y="826731"/>
            <a:ext cx="8001000" cy="1042914"/>
          </a:xfrm>
          <a:prstGeom prst="rect">
            <a:avLst/>
          </a:prstGeom>
        </p:spPr>
        <p:txBody>
          <a:bodyPr wrap="square" lIns="0" tIns="0" rIns="0" bIns="0" rtlCol="0" anchor="t">
            <a:spAutoFit/>
          </a:bodyPr>
          <a:lstStyle/>
          <a:p>
            <a:pPr>
              <a:lnSpc>
                <a:spcPts val="9426"/>
              </a:lnSpc>
              <a:spcBef>
                <a:spcPct val="0"/>
              </a:spcBef>
            </a:pPr>
            <a:r>
              <a:rPr lang="en-IN" sz="4000" dirty="0">
                <a:solidFill>
                  <a:schemeClr val="bg1"/>
                </a:solidFill>
                <a:latin typeface="Rasputin Bold" panose="020B0604020202020204" charset="0"/>
              </a:rPr>
              <a:t>What is Machine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12</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p:cNvSpPr txBox="1">
            <a:spLocks/>
          </p:cNvSpPr>
          <p:nvPr/>
        </p:nvSpPr>
        <p:spPr>
          <a:xfrm>
            <a:off x="3672316" y="3238500"/>
            <a:ext cx="6919484" cy="435133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000">
                <a:solidFill>
                  <a:srgbClr val="000000"/>
                </a:solidFill>
                <a:latin typeface="Times New Roman"/>
              </a:defRPr>
            </a:pPr>
            <a:r>
              <a:rPr lang="en-IN" sz="2400" dirty="0" smtClean="0">
                <a:solidFill>
                  <a:srgbClr val="000000"/>
                </a:solidFill>
                <a:latin typeface="Times New Roman"/>
              </a:rPr>
              <a:t>Explosion of data (Big Data era).</a:t>
            </a:r>
          </a:p>
          <a:p>
            <a:pPr>
              <a:defRPr sz="2000">
                <a:solidFill>
                  <a:srgbClr val="0000FF"/>
                </a:solidFill>
                <a:latin typeface="Times New Roman"/>
              </a:defRPr>
            </a:pPr>
            <a:r>
              <a:rPr lang="en-IN" sz="2400" dirty="0" smtClean="0">
                <a:solidFill>
                  <a:srgbClr val="0000FF"/>
                </a:solidFill>
                <a:latin typeface="Times New Roman"/>
              </a:rPr>
              <a:t>Human analysis → limited, slow.</a:t>
            </a:r>
          </a:p>
          <a:p>
            <a:pPr>
              <a:defRPr sz="2000">
                <a:solidFill>
                  <a:srgbClr val="000000"/>
                </a:solidFill>
                <a:latin typeface="Times New Roman"/>
              </a:defRPr>
            </a:pPr>
            <a:r>
              <a:rPr lang="en-IN" sz="2400" dirty="0" smtClean="0">
                <a:solidFill>
                  <a:srgbClr val="000000"/>
                </a:solidFill>
                <a:latin typeface="Times New Roman"/>
              </a:rPr>
              <a:t>ML → automatic, scalable, adaptive.</a:t>
            </a:r>
          </a:p>
          <a:p>
            <a:pPr>
              <a:defRPr sz="2000">
                <a:solidFill>
                  <a:srgbClr val="0000FF"/>
                </a:solidFill>
                <a:latin typeface="Times New Roman"/>
              </a:defRPr>
            </a:pPr>
            <a:r>
              <a:rPr lang="en-IN" sz="2400" dirty="0" smtClean="0">
                <a:solidFill>
                  <a:srgbClr val="0000FF"/>
                </a:solidFill>
                <a:latin typeface="Times New Roman"/>
              </a:rPr>
              <a:t>Provides predictions &amp; recommendations.</a:t>
            </a:r>
          </a:p>
          <a:p>
            <a:pPr>
              <a:defRPr sz="2000">
                <a:solidFill>
                  <a:srgbClr val="000000"/>
                </a:solidFill>
                <a:latin typeface="Times New Roman"/>
              </a:defRPr>
            </a:pPr>
            <a:r>
              <a:rPr lang="en-IN" sz="2400" dirty="0" smtClean="0">
                <a:solidFill>
                  <a:srgbClr val="000000"/>
                </a:solidFill>
                <a:latin typeface="Times New Roman"/>
              </a:rPr>
              <a:t>Helps detect anomalies &amp; fraud.</a:t>
            </a:r>
          </a:p>
          <a:p>
            <a:pPr>
              <a:defRPr sz="2000">
                <a:solidFill>
                  <a:srgbClr val="0000FF"/>
                </a:solidFill>
                <a:latin typeface="Times New Roman"/>
              </a:defRPr>
            </a:pPr>
            <a:r>
              <a:rPr lang="en-IN" sz="2400" dirty="0" smtClean="0">
                <a:solidFill>
                  <a:srgbClr val="0000FF"/>
                </a:solidFill>
                <a:latin typeface="Times New Roman"/>
              </a:rPr>
              <a:t>Reduces manual rule writing.</a:t>
            </a:r>
          </a:p>
          <a:p>
            <a:pPr>
              <a:defRPr sz="2000">
                <a:solidFill>
                  <a:srgbClr val="000000"/>
                </a:solidFill>
                <a:latin typeface="Times New Roman"/>
              </a:defRPr>
            </a:pPr>
            <a:r>
              <a:rPr lang="en-IN" sz="2400" dirty="0" smtClean="0">
                <a:solidFill>
                  <a:srgbClr val="000000"/>
                </a:solidFill>
                <a:latin typeface="Times New Roman"/>
              </a:rPr>
              <a:t>Constantly improves with feedback.</a:t>
            </a:r>
          </a:p>
          <a:p>
            <a:pPr>
              <a:defRPr sz="2000">
                <a:solidFill>
                  <a:srgbClr val="0000FF"/>
                </a:solidFill>
                <a:latin typeface="Times New Roman"/>
              </a:defRPr>
            </a:pPr>
            <a:r>
              <a:rPr lang="en-IN" sz="2400" dirty="0" smtClean="0">
                <a:solidFill>
                  <a:srgbClr val="0000FF"/>
                </a:solidFill>
                <a:latin typeface="Times New Roman"/>
              </a:rPr>
              <a:t>Backbone of modern AI applications.</a:t>
            </a:r>
            <a:endParaRPr lang="en-IN" sz="2400" dirty="0">
              <a:solidFill>
                <a:srgbClr val="0000FF"/>
              </a:solidFill>
              <a:latin typeface="Times New Roman"/>
            </a:endParaRPr>
          </a:p>
        </p:txBody>
      </p:sp>
      <p:pic>
        <p:nvPicPr>
          <p:cNvPr id="17" name="Picture 2" descr="Why is machine learning so important"/>
          <p:cNvPicPr>
            <a:picLocks noChangeAspect="1" noChangeArrowheads="1"/>
          </p:cNvPicPr>
          <p:nvPr/>
        </p:nvPicPr>
        <p:blipFill rotWithShape="1">
          <a:blip r:embed="rId7">
            <a:extLst>
              <a:ext uri="{28A0092B-C50C-407E-A947-70E740481C1C}">
                <a14:useLocalDpi xmlns:a14="http://schemas.microsoft.com/office/drawing/2010/main" val="0"/>
              </a:ext>
            </a:extLst>
          </a:blip>
          <a:srcRect r="1166" b="8526"/>
          <a:stretch/>
        </p:blipFill>
        <p:spPr bwMode="auto">
          <a:xfrm>
            <a:off x="10738745" y="2977209"/>
            <a:ext cx="6101918" cy="419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614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9636" y="644963"/>
            <a:ext cx="9205005"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400" y="826731"/>
            <a:ext cx="8991600" cy="1205458"/>
          </a:xfrm>
          <a:prstGeom prst="rect">
            <a:avLst/>
          </a:prstGeom>
        </p:spPr>
        <p:txBody>
          <a:bodyPr wrap="square" lIns="0" tIns="0" rIns="0" bIns="0" rtlCol="0" anchor="t">
            <a:spAutoFit/>
          </a:bodyPr>
          <a:lstStyle/>
          <a:p>
            <a:pPr>
              <a:lnSpc>
                <a:spcPts val="9426"/>
              </a:lnSpc>
              <a:spcBef>
                <a:spcPct val="0"/>
              </a:spcBef>
            </a:pPr>
            <a:r>
              <a:rPr lang="en-IN" sz="4000" dirty="0" smtClean="0">
                <a:solidFill>
                  <a:schemeClr val="bg1"/>
                </a:solidFill>
                <a:latin typeface="Rasputin Bold" panose="020B0604020202020204" charset="0"/>
              </a:rPr>
              <a:t>How </a:t>
            </a:r>
            <a:r>
              <a:rPr lang="en-IN" sz="4000" dirty="0">
                <a:solidFill>
                  <a:schemeClr val="bg1"/>
                </a:solidFill>
                <a:latin typeface="Rasputin Bold" panose="020B0604020202020204" charset="0"/>
              </a:rPr>
              <a:t>Machine </a:t>
            </a:r>
            <a:r>
              <a:rPr lang="en-IN" sz="4000" dirty="0" smtClean="0">
                <a:solidFill>
                  <a:schemeClr val="bg1"/>
                </a:solidFill>
                <a:latin typeface="Rasputin Bold" panose="020B0604020202020204" charset="0"/>
              </a:rPr>
              <a:t>Learning works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p:cNvSpPr txBox="1">
            <a:spLocks/>
          </p:cNvSpPr>
          <p:nvPr/>
        </p:nvSpPr>
        <p:spPr>
          <a:xfrm>
            <a:off x="3733800" y="3153220"/>
            <a:ext cx="9872871" cy="419247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000">
                <a:solidFill>
                  <a:srgbClr val="000000"/>
                </a:solidFill>
                <a:latin typeface="Times New Roman"/>
              </a:defRPr>
            </a:pPr>
            <a:r>
              <a:rPr lang="en-IN" sz="2400" dirty="0" smtClean="0">
                <a:solidFill>
                  <a:srgbClr val="000000"/>
                </a:solidFill>
                <a:latin typeface="Times New Roman"/>
              </a:rPr>
              <a:t>Input data → Feature extraction → Model training → Prediction.</a:t>
            </a:r>
          </a:p>
          <a:p>
            <a:pPr>
              <a:defRPr sz="2000">
                <a:solidFill>
                  <a:srgbClr val="0000FF"/>
                </a:solidFill>
                <a:latin typeface="Times New Roman"/>
              </a:defRPr>
            </a:pPr>
            <a:r>
              <a:rPr lang="en-IN" sz="2400" dirty="0" err="1" smtClean="0">
                <a:solidFill>
                  <a:srgbClr val="0000FF"/>
                </a:solidFill>
                <a:latin typeface="Times New Roman"/>
              </a:rPr>
              <a:t>Labeled</a:t>
            </a:r>
            <a:r>
              <a:rPr lang="en-IN" sz="2400" dirty="0" smtClean="0">
                <a:solidFill>
                  <a:srgbClr val="0000FF"/>
                </a:solidFill>
                <a:latin typeface="Times New Roman"/>
              </a:rPr>
              <a:t>/</a:t>
            </a:r>
            <a:r>
              <a:rPr lang="en-IN" sz="2400" dirty="0" err="1" smtClean="0">
                <a:solidFill>
                  <a:srgbClr val="0000FF"/>
                </a:solidFill>
                <a:latin typeface="Times New Roman"/>
              </a:rPr>
              <a:t>unlabeled</a:t>
            </a:r>
            <a:r>
              <a:rPr lang="en-IN" sz="2400" dirty="0" smtClean="0">
                <a:solidFill>
                  <a:srgbClr val="0000FF"/>
                </a:solidFill>
                <a:latin typeface="Times New Roman"/>
              </a:rPr>
              <a:t> data used.</a:t>
            </a:r>
          </a:p>
          <a:p>
            <a:pPr>
              <a:defRPr sz="2000">
                <a:solidFill>
                  <a:srgbClr val="000000"/>
                </a:solidFill>
                <a:latin typeface="Times New Roman"/>
              </a:defRPr>
            </a:pPr>
            <a:r>
              <a:rPr lang="en-IN" sz="2400" dirty="0" smtClean="0">
                <a:solidFill>
                  <a:srgbClr val="000000"/>
                </a:solidFill>
                <a:latin typeface="Times New Roman"/>
              </a:rPr>
              <a:t>Algorithms learn rules automatically.</a:t>
            </a:r>
          </a:p>
          <a:p>
            <a:pPr>
              <a:defRPr sz="2000">
                <a:solidFill>
                  <a:srgbClr val="0000FF"/>
                </a:solidFill>
                <a:latin typeface="Times New Roman"/>
              </a:defRPr>
            </a:pPr>
            <a:r>
              <a:rPr lang="en-IN" sz="2400" dirty="0" smtClean="0">
                <a:solidFill>
                  <a:srgbClr val="0000FF"/>
                </a:solidFill>
                <a:latin typeface="Times New Roman"/>
              </a:rPr>
              <a:t>Output evaluated against truth.</a:t>
            </a:r>
          </a:p>
          <a:p>
            <a:pPr>
              <a:defRPr sz="2000">
                <a:solidFill>
                  <a:srgbClr val="000000"/>
                </a:solidFill>
                <a:latin typeface="Times New Roman"/>
              </a:defRPr>
            </a:pPr>
            <a:r>
              <a:rPr lang="en-IN" sz="2400" dirty="0" smtClean="0">
                <a:solidFill>
                  <a:srgbClr val="000000"/>
                </a:solidFill>
                <a:latin typeface="Times New Roman"/>
              </a:rPr>
              <a:t>Feedback loop improves accuracy.</a:t>
            </a:r>
          </a:p>
          <a:p>
            <a:pPr>
              <a:defRPr sz="2000">
                <a:solidFill>
                  <a:srgbClr val="0000FF"/>
                </a:solidFill>
                <a:latin typeface="Times New Roman"/>
              </a:defRPr>
            </a:pPr>
            <a:r>
              <a:rPr lang="en-IN" sz="2400" dirty="0" smtClean="0">
                <a:solidFill>
                  <a:srgbClr val="0000FF"/>
                </a:solidFill>
                <a:latin typeface="Times New Roman"/>
              </a:rPr>
              <a:t>Example: Email text → spam filter.</a:t>
            </a:r>
          </a:p>
          <a:p>
            <a:pPr>
              <a:defRPr sz="2000">
                <a:solidFill>
                  <a:srgbClr val="000000"/>
                </a:solidFill>
                <a:latin typeface="Times New Roman"/>
              </a:defRPr>
            </a:pPr>
            <a:r>
              <a:rPr lang="en-IN" sz="2400" dirty="0" smtClean="0">
                <a:solidFill>
                  <a:srgbClr val="000000"/>
                </a:solidFill>
                <a:latin typeface="Times New Roman"/>
              </a:rPr>
              <a:t>Models generalize patterns.</a:t>
            </a:r>
          </a:p>
          <a:p>
            <a:pPr>
              <a:defRPr sz="2000">
                <a:solidFill>
                  <a:srgbClr val="0000FF"/>
                </a:solidFill>
                <a:latin typeface="Times New Roman"/>
              </a:defRPr>
            </a:pPr>
            <a:r>
              <a:rPr lang="en-IN" sz="2400" dirty="0" smtClean="0">
                <a:solidFill>
                  <a:srgbClr val="0000FF"/>
                </a:solidFill>
                <a:latin typeface="Times New Roman"/>
              </a:rPr>
              <a:t>Aim: Minimize prediction error.</a:t>
            </a:r>
            <a:endParaRPr lang="en-IN" sz="2400" dirty="0">
              <a:solidFill>
                <a:srgbClr val="0000FF"/>
              </a:solidFill>
              <a:latin typeface="Times New Roman"/>
            </a:endParaRPr>
          </a:p>
        </p:txBody>
      </p:sp>
    </p:spTree>
    <p:extLst>
      <p:ext uri="{BB962C8B-B14F-4D97-AF65-F5344CB8AC3E}">
        <p14:creationId xmlns:p14="http://schemas.microsoft.com/office/powerpoint/2010/main" val="2456762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9636" y="644963"/>
            <a:ext cx="9205005"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400" y="826731"/>
            <a:ext cx="8991600" cy="1043876"/>
          </a:xfrm>
          <a:prstGeom prst="rect">
            <a:avLst/>
          </a:prstGeom>
        </p:spPr>
        <p:txBody>
          <a:bodyPr wrap="square" lIns="0" tIns="0" rIns="0" bIns="0" rtlCol="0" anchor="t">
            <a:spAutoFit/>
          </a:bodyPr>
          <a:lstStyle/>
          <a:p>
            <a:pPr>
              <a:lnSpc>
                <a:spcPts val="9426"/>
              </a:lnSpc>
              <a:spcBef>
                <a:spcPct val="0"/>
              </a:spcBef>
            </a:pPr>
            <a:r>
              <a:rPr lang="en-US" sz="4000" dirty="0" smtClean="0">
                <a:solidFill>
                  <a:schemeClr val="bg1"/>
                </a:solidFill>
                <a:latin typeface="Rasputin Bold" panose="020B0604020202020204" charset="0"/>
                <a:sym typeface="Rasputin Bold"/>
              </a:rPr>
              <a:t>Data is the Fuel</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14</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p:cNvSpPr txBox="1">
            <a:spLocks/>
          </p:cNvSpPr>
          <p:nvPr/>
        </p:nvSpPr>
        <p:spPr>
          <a:xfrm>
            <a:off x="3962400" y="3390900"/>
            <a:ext cx="9872871" cy="413033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000">
                <a:solidFill>
                  <a:srgbClr val="000000"/>
                </a:solidFill>
                <a:latin typeface="Times New Roman"/>
              </a:defRPr>
            </a:pPr>
            <a:r>
              <a:rPr lang="en-IN" sz="2400" dirty="0" smtClean="0">
                <a:solidFill>
                  <a:srgbClr val="000000"/>
                </a:solidFill>
                <a:latin typeface="Times New Roman"/>
              </a:rPr>
              <a:t>Quality data critical for ML.</a:t>
            </a:r>
          </a:p>
          <a:p>
            <a:pPr>
              <a:defRPr sz="2000">
                <a:solidFill>
                  <a:srgbClr val="0000FF"/>
                </a:solidFill>
                <a:latin typeface="Times New Roman"/>
              </a:defRPr>
            </a:pPr>
            <a:r>
              <a:rPr lang="en-IN" sz="2400" dirty="0" smtClean="0">
                <a:solidFill>
                  <a:srgbClr val="0000FF"/>
                </a:solidFill>
                <a:latin typeface="Times New Roman"/>
              </a:rPr>
              <a:t>Structured data: Tables, numbers.</a:t>
            </a:r>
          </a:p>
          <a:p>
            <a:pPr>
              <a:defRPr sz="2000">
                <a:solidFill>
                  <a:srgbClr val="000000"/>
                </a:solidFill>
                <a:latin typeface="Times New Roman"/>
              </a:defRPr>
            </a:pPr>
            <a:r>
              <a:rPr lang="en-IN" sz="2400" dirty="0" smtClean="0">
                <a:solidFill>
                  <a:srgbClr val="000000"/>
                </a:solidFill>
                <a:latin typeface="Times New Roman"/>
              </a:rPr>
              <a:t>Unstructured data: Images, audio.</a:t>
            </a:r>
          </a:p>
          <a:p>
            <a:pPr>
              <a:defRPr sz="2000">
                <a:solidFill>
                  <a:srgbClr val="0000FF"/>
                </a:solidFill>
                <a:latin typeface="Times New Roman"/>
              </a:defRPr>
            </a:pPr>
            <a:r>
              <a:rPr lang="en-IN" sz="2400" dirty="0" smtClean="0">
                <a:solidFill>
                  <a:srgbClr val="0000FF"/>
                </a:solidFill>
                <a:latin typeface="Times New Roman"/>
              </a:rPr>
              <a:t>Sources: Sensors, logs, social media.</a:t>
            </a:r>
          </a:p>
          <a:p>
            <a:pPr>
              <a:defRPr sz="2000">
                <a:solidFill>
                  <a:srgbClr val="000000"/>
                </a:solidFill>
                <a:latin typeface="Times New Roman"/>
              </a:defRPr>
            </a:pPr>
            <a:r>
              <a:rPr lang="en-IN" sz="2400" dirty="0" smtClean="0">
                <a:solidFill>
                  <a:srgbClr val="000000"/>
                </a:solidFill>
                <a:latin typeface="Times New Roman"/>
              </a:rPr>
              <a:t>Garbage in → Garbage out.</a:t>
            </a:r>
          </a:p>
          <a:p>
            <a:pPr>
              <a:defRPr sz="2000">
                <a:solidFill>
                  <a:srgbClr val="0000FF"/>
                </a:solidFill>
                <a:latin typeface="Times New Roman"/>
              </a:defRPr>
            </a:pPr>
            <a:r>
              <a:rPr lang="en-IN" sz="2400" dirty="0" err="1" smtClean="0">
                <a:solidFill>
                  <a:srgbClr val="0000FF"/>
                </a:solidFill>
                <a:latin typeface="Times New Roman"/>
              </a:rPr>
              <a:t>Preprocessing</a:t>
            </a:r>
            <a:r>
              <a:rPr lang="en-IN" sz="2400" dirty="0" smtClean="0">
                <a:solidFill>
                  <a:srgbClr val="0000FF"/>
                </a:solidFill>
                <a:latin typeface="Times New Roman"/>
              </a:rPr>
              <a:t> ensures clean inputs.</a:t>
            </a:r>
          </a:p>
          <a:p>
            <a:pPr>
              <a:defRPr sz="2000">
                <a:solidFill>
                  <a:srgbClr val="000000"/>
                </a:solidFill>
                <a:latin typeface="Times New Roman"/>
              </a:defRPr>
            </a:pPr>
            <a:r>
              <a:rPr lang="en-IN" sz="2400" dirty="0" smtClean="0">
                <a:solidFill>
                  <a:srgbClr val="000000"/>
                </a:solidFill>
                <a:latin typeface="Times New Roman"/>
              </a:rPr>
              <a:t>Balanced datasets avoid bias.</a:t>
            </a:r>
          </a:p>
          <a:p>
            <a:pPr>
              <a:defRPr sz="2000">
                <a:solidFill>
                  <a:srgbClr val="0000FF"/>
                </a:solidFill>
                <a:latin typeface="Times New Roman"/>
              </a:defRPr>
            </a:pPr>
            <a:r>
              <a:rPr lang="en-IN" sz="2400" dirty="0" smtClean="0">
                <a:solidFill>
                  <a:srgbClr val="0000FF"/>
                </a:solidFill>
                <a:latin typeface="Times New Roman"/>
              </a:rPr>
              <a:t>Big Data enables Deep Learning.</a:t>
            </a:r>
            <a:endParaRPr lang="en-IN" sz="2400" dirty="0">
              <a:solidFill>
                <a:srgbClr val="0000FF"/>
              </a:solidFill>
              <a:latin typeface="Times New Roman"/>
            </a:endParaRPr>
          </a:p>
        </p:txBody>
      </p:sp>
    </p:spTree>
    <p:extLst>
      <p:ext uri="{BB962C8B-B14F-4D97-AF65-F5344CB8AC3E}">
        <p14:creationId xmlns:p14="http://schemas.microsoft.com/office/powerpoint/2010/main" val="3937113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9636" y="644963"/>
            <a:ext cx="9205005"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400" y="826731"/>
            <a:ext cx="8991600" cy="1043876"/>
          </a:xfrm>
          <a:prstGeom prst="rect">
            <a:avLst/>
          </a:prstGeom>
        </p:spPr>
        <p:txBody>
          <a:bodyPr wrap="square" lIns="0" tIns="0" rIns="0" bIns="0" rtlCol="0" anchor="t">
            <a:spAutoFit/>
          </a:bodyPr>
          <a:lstStyle/>
          <a:p>
            <a:pPr>
              <a:lnSpc>
                <a:spcPts val="9426"/>
              </a:lnSpc>
              <a:spcBef>
                <a:spcPct val="0"/>
              </a:spcBef>
            </a:pPr>
            <a:r>
              <a:rPr lang="en-US" sz="4000" dirty="0" smtClean="0">
                <a:solidFill>
                  <a:schemeClr val="bg1"/>
                </a:solidFill>
                <a:latin typeface="Rasputin Bold" panose="020B0604020202020204" charset="0"/>
                <a:sym typeface="Rasputin Bold"/>
              </a:rPr>
              <a:t>Features &amp; Labels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15</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3886200" y="3801278"/>
            <a:ext cx="9872871" cy="411258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000">
                <a:solidFill>
                  <a:srgbClr val="000000"/>
                </a:solidFill>
                <a:latin typeface="Times New Roman"/>
              </a:defRPr>
            </a:pPr>
            <a:r>
              <a:rPr lang="en-US" sz="2400" dirty="0" smtClean="0">
                <a:solidFill>
                  <a:srgbClr val="000000"/>
                </a:solidFill>
                <a:latin typeface="Times New Roman"/>
              </a:rPr>
              <a:t>Features = Input variables.</a:t>
            </a:r>
          </a:p>
          <a:p>
            <a:pPr>
              <a:defRPr sz="2000">
                <a:solidFill>
                  <a:srgbClr val="0000FF"/>
                </a:solidFill>
                <a:latin typeface="Times New Roman"/>
              </a:defRPr>
            </a:pPr>
            <a:r>
              <a:rPr lang="en-US" sz="2400" dirty="0" smtClean="0">
                <a:solidFill>
                  <a:srgbClr val="0000FF"/>
                </a:solidFill>
                <a:latin typeface="Times New Roman"/>
              </a:rPr>
              <a:t>Labels = Output variable (target).</a:t>
            </a:r>
          </a:p>
          <a:p>
            <a:pPr>
              <a:defRPr sz="2000">
                <a:solidFill>
                  <a:srgbClr val="000000"/>
                </a:solidFill>
                <a:latin typeface="Times New Roman"/>
              </a:defRPr>
            </a:pPr>
            <a:r>
              <a:rPr lang="en-US" sz="2400" dirty="0" smtClean="0">
                <a:solidFill>
                  <a:srgbClr val="000000"/>
                </a:solidFill>
                <a:latin typeface="Times New Roman"/>
              </a:rPr>
              <a:t>Example: Loan prediction → Features: Age, salary, credit score.</a:t>
            </a:r>
          </a:p>
          <a:p>
            <a:pPr>
              <a:defRPr sz="2000">
                <a:solidFill>
                  <a:srgbClr val="0000FF"/>
                </a:solidFill>
                <a:latin typeface="Times New Roman"/>
              </a:defRPr>
            </a:pPr>
            <a:r>
              <a:rPr lang="en-US" sz="2400" dirty="0" smtClean="0">
                <a:solidFill>
                  <a:srgbClr val="0000FF"/>
                </a:solidFill>
                <a:latin typeface="Times New Roman"/>
              </a:rPr>
              <a:t>Label: Approved (Yes/No).</a:t>
            </a:r>
          </a:p>
          <a:p>
            <a:pPr>
              <a:defRPr sz="2000">
                <a:solidFill>
                  <a:srgbClr val="000000"/>
                </a:solidFill>
                <a:latin typeface="Times New Roman"/>
              </a:defRPr>
            </a:pPr>
            <a:r>
              <a:rPr lang="en-US" sz="2400" dirty="0" smtClean="0">
                <a:solidFill>
                  <a:srgbClr val="000000"/>
                </a:solidFill>
                <a:latin typeface="Times New Roman"/>
              </a:rPr>
              <a:t>Good features → better accuracy.</a:t>
            </a:r>
          </a:p>
          <a:p>
            <a:pPr>
              <a:defRPr sz="2000">
                <a:solidFill>
                  <a:srgbClr val="0000FF"/>
                </a:solidFill>
                <a:latin typeface="Times New Roman"/>
              </a:defRPr>
            </a:pPr>
            <a:r>
              <a:rPr lang="en-US" sz="2400" dirty="0" smtClean="0">
                <a:solidFill>
                  <a:srgbClr val="0000FF"/>
                </a:solidFill>
                <a:latin typeface="Times New Roman"/>
              </a:rPr>
              <a:t>Feature engineering = improving variables.</a:t>
            </a:r>
          </a:p>
          <a:p>
            <a:pPr>
              <a:defRPr sz="2000">
                <a:solidFill>
                  <a:srgbClr val="000000"/>
                </a:solidFill>
                <a:latin typeface="Times New Roman"/>
              </a:defRPr>
            </a:pPr>
            <a:r>
              <a:rPr lang="en-US" sz="2400" dirty="0" smtClean="0">
                <a:solidFill>
                  <a:srgbClr val="000000"/>
                </a:solidFill>
                <a:latin typeface="Times New Roman"/>
              </a:rPr>
              <a:t>Labels may be continuous or categorical.</a:t>
            </a:r>
          </a:p>
          <a:p>
            <a:pPr>
              <a:defRPr sz="2000">
                <a:solidFill>
                  <a:srgbClr val="0000FF"/>
                </a:solidFill>
                <a:latin typeface="Times New Roman"/>
              </a:defRPr>
            </a:pPr>
            <a:r>
              <a:rPr lang="en-US" sz="2400" dirty="0" smtClean="0">
                <a:solidFill>
                  <a:srgbClr val="0000FF"/>
                </a:solidFill>
                <a:latin typeface="Times New Roman"/>
              </a:rPr>
              <a:t>Features can be raw or derived.</a:t>
            </a:r>
            <a:endParaRPr lang="en-US" sz="2400" dirty="0">
              <a:solidFill>
                <a:srgbClr val="0000FF"/>
              </a:solidFill>
              <a:latin typeface="Times New Roman"/>
            </a:endParaRPr>
          </a:p>
        </p:txBody>
      </p:sp>
    </p:spTree>
    <p:extLst>
      <p:ext uri="{BB962C8B-B14F-4D97-AF65-F5344CB8AC3E}">
        <p14:creationId xmlns:p14="http://schemas.microsoft.com/office/powerpoint/2010/main" val="1816966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9636" y="644963"/>
            <a:ext cx="9548764"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838200" y="826731"/>
            <a:ext cx="9829800" cy="1205458"/>
          </a:xfrm>
          <a:prstGeom prst="rect">
            <a:avLst/>
          </a:prstGeom>
        </p:spPr>
        <p:txBody>
          <a:bodyPr wrap="square" lIns="0" tIns="0" rIns="0" bIns="0" rtlCol="0" anchor="t">
            <a:spAutoFit/>
          </a:bodyPr>
          <a:lstStyle/>
          <a:p>
            <a:pPr>
              <a:lnSpc>
                <a:spcPts val="9426"/>
              </a:lnSpc>
              <a:spcBef>
                <a:spcPct val="0"/>
              </a:spcBef>
            </a:pPr>
            <a:r>
              <a:rPr lang="en-US" sz="4000" dirty="0" smtClean="0">
                <a:solidFill>
                  <a:schemeClr val="bg1"/>
                </a:solidFill>
                <a:latin typeface="Rasputin Bold" panose="020B0604020202020204" charset="0"/>
                <a:sym typeface="Rasputin Bold"/>
              </a:rPr>
              <a:t>ML </a:t>
            </a:r>
            <a:r>
              <a:rPr lang="en-US" sz="4000" dirty="0" err="1" smtClean="0">
                <a:solidFill>
                  <a:schemeClr val="bg1"/>
                </a:solidFill>
                <a:latin typeface="Rasputin Bold" panose="020B0604020202020204" charset="0"/>
                <a:sym typeface="Rasputin Bold"/>
              </a:rPr>
              <a:t>vs</a:t>
            </a:r>
            <a:r>
              <a:rPr lang="en-US" sz="4000" dirty="0" smtClean="0">
                <a:solidFill>
                  <a:schemeClr val="bg1"/>
                </a:solidFill>
                <a:latin typeface="Rasputin Bold" panose="020B0604020202020204" charset="0"/>
                <a:sym typeface="Rasputin Bold"/>
              </a:rPr>
              <a:t> Traditional Programming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16</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p:cNvSpPr txBox="1">
            <a:spLocks/>
          </p:cNvSpPr>
          <p:nvPr/>
        </p:nvSpPr>
        <p:spPr>
          <a:xfrm>
            <a:off x="4038599" y="3332477"/>
            <a:ext cx="5257801" cy="462792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N" smtClean="0"/>
          </a:p>
          <a:p>
            <a:pPr>
              <a:defRPr sz="2000">
                <a:solidFill>
                  <a:srgbClr val="000000"/>
                </a:solidFill>
                <a:latin typeface="Times New Roman"/>
              </a:defRPr>
            </a:pPr>
            <a:r>
              <a:rPr lang="en-IN" sz="2000" smtClean="0">
                <a:solidFill>
                  <a:srgbClr val="000000"/>
                </a:solidFill>
                <a:latin typeface="Times New Roman"/>
              </a:rPr>
              <a:t>Traditional: Data + Rules → Output.</a:t>
            </a:r>
          </a:p>
          <a:p>
            <a:pPr>
              <a:defRPr sz="2000">
                <a:solidFill>
                  <a:srgbClr val="0000FF"/>
                </a:solidFill>
                <a:latin typeface="Times New Roman"/>
              </a:defRPr>
            </a:pPr>
            <a:r>
              <a:rPr lang="en-IN" sz="2000" smtClean="0">
                <a:solidFill>
                  <a:srgbClr val="0000FF"/>
                </a:solidFill>
                <a:latin typeface="Times New Roman"/>
              </a:rPr>
              <a:t>ML: Data + Output → Rules (Model).</a:t>
            </a:r>
          </a:p>
          <a:p>
            <a:pPr>
              <a:defRPr sz="2000">
                <a:solidFill>
                  <a:srgbClr val="000000"/>
                </a:solidFill>
                <a:latin typeface="Times New Roman"/>
              </a:defRPr>
            </a:pPr>
            <a:r>
              <a:rPr lang="en-IN" sz="2000" smtClean="0">
                <a:solidFill>
                  <a:srgbClr val="000000"/>
                </a:solidFill>
                <a:latin typeface="Times New Roman"/>
              </a:rPr>
              <a:t>ML automates rule discovery.</a:t>
            </a:r>
          </a:p>
          <a:p>
            <a:pPr>
              <a:defRPr sz="2000">
                <a:solidFill>
                  <a:srgbClr val="0000FF"/>
                </a:solidFill>
                <a:latin typeface="Times New Roman"/>
              </a:defRPr>
            </a:pPr>
            <a:r>
              <a:rPr lang="en-IN" sz="2000" smtClean="0">
                <a:solidFill>
                  <a:srgbClr val="0000FF"/>
                </a:solidFill>
                <a:latin typeface="Times New Roman"/>
              </a:rPr>
              <a:t>Adapts with new data.</a:t>
            </a:r>
          </a:p>
          <a:p>
            <a:pPr>
              <a:defRPr sz="2000">
                <a:solidFill>
                  <a:srgbClr val="000000"/>
                </a:solidFill>
                <a:latin typeface="Times New Roman"/>
              </a:defRPr>
            </a:pPr>
            <a:r>
              <a:rPr lang="en-IN" sz="2000" smtClean="0">
                <a:solidFill>
                  <a:srgbClr val="000000"/>
                </a:solidFill>
                <a:latin typeface="Times New Roman"/>
              </a:rPr>
              <a:t>Rule-based = brittle.</a:t>
            </a:r>
          </a:p>
          <a:p>
            <a:pPr>
              <a:defRPr sz="2000">
                <a:solidFill>
                  <a:srgbClr val="0000FF"/>
                </a:solidFill>
                <a:latin typeface="Times New Roman"/>
              </a:defRPr>
            </a:pPr>
            <a:r>
              <a:rPr lang="en-IN" sz="2000" smtClean="0">
                <a:solidFill>
                  <a:srgbClr val="0000FF"/>
                </a:solidFill>
                <a:latin typeface="Times New Roman"/>
              </a:rPr>
              <a:t>ML = flexible.</a:t>
            </a:r>
          </a:p>
          <a:p>
            <a:pPr>
              <a:defRPr sz="2000">
                <a:solidFill>
                  <a:srgbClr val="000000"/>
                </a:solidFill>
                <a:latin typeface="Times New Roman"/>
              </a:defRPr>
            </a:pPr>
            <a:r>
              <a:rPr lang="en-IN" sz="2000" smtClean="0">
                <a:solidFill>
                  <a:srgbClr val="000000"/>
                </a:solidFill>
                <a:latin typeface="Times New Roman"/>
              </a:rPr>
              <a:t>Example: Spam rules vs ML spam filter.</a:t>
            </a:r>
          </a:p>
          <a:p>
            <a:pPr>
              <a:defRPr sz="2000">
                <a:solidFill>
                  <a:srgbClr val="0000FF"/>
                </a:solidFill>
                <a:latin typeface="Times New Roman"/>
              </a:defRPr>
            </a:pPr>
            <a:r>
              <a:rPr lang="en-IN" sz="2000" smtClean="0">
                <a:solidFill>
                  <a:srgbClr val="0000FF"/>
                </a:solidFill>
                <a:latin typeface="Times New Roman"/>
              </a:rPr>
              <a:t>Advantage: Scalability &amp; adaptability.</a:t>
            </a:r>
            <a:endParaRPr lang="en-IN" sz="2000" dirty="0">
              <a:solidFill>
                <a:srgbClr val="0000FF"/>
              </a:solidFill>
              <a:latin typeface="Times New Roman"/>
            </a:endParaRPr>
          </a:p>
        </p:txBody>
      </p:sp>
      <p:pic>
        <p:nvPicPr>
          <p:cNvPr id="16" name="image7.png"/>
          <p:cNvPicPr/>
          <p:nvPr/>
        </p:nvPicPr>
        <p:blipFill>
          <a:blip r:embed="rId7"/>
          <a:srcRect/>
          <a:stretch>
            <a:fillRect/>
          </a:stretch>
        </p:blipFill>
        <p:spPr>
          <a:xfrm>
            <a:off x="11040421" y="4336004"/>
            <a:ext cx="4727712" cy="2620874"/>
          </a:xfrm>
          <a:prstGeom prst="rect">
            <a:avLst/>
          </a:prstGeom>
          <a:ln/>
        </p:spPr>
      </p:pic>
    </p:spTree>
    <p:extLst>
      <p:ext uri="{BB962C8B-B14F-4D97-AF65-F5344CB8AC3E}">
        <p14:creationId xmlns:p14="http://schemas.microsoft.com/office/powerpoint/2010/main" val="2233644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9636" y="644963"/>
            <a:ext cx="9548764"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838200" y="826731"/>
            <a:ext cx="9829800" cy="1043876"/>
          </a:xfrm>
          <a:prstGeom prst="rect">
            <a:avLst/>
          </a:prstGeom>
        </p:spPr>
        <p:txBody>
          <a:bodyPr wrap="square" lIns="0" tIns="0" rIns="0" bIns="0" rtlCol="0" anchor="t">
            <a:spAutoFit/>
          </a:bodyPr>
          <a:lstStyle/>
          <a:p>
            <a:pPr>
              <a:lnSpc>
                <a:spcPts val="9426"/>
              </a:lnSpc>
              <a:spcBef>
                <a:spcPct val="0"/>
              </a:spcBef>
            </a:pPr>
            <a:r>
              <a:rPr lang="en-US" sz="4000" dirty="0" smtClean="0">
                <a:solidFill>
                  <a:schemeClr val="bg1"/>
                </a:solidFill>
                <a:latin typeface="Rasputin Bold" panose="020B0604020202020204" charset="0"/>
                <a:sym typeface="Rasputin Bold"/>
              </a:rPr>
              <a:t>Types of Machine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17</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4267200" y="3390900"/>
            <a:ext cx="10005233" cy="4038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000">
                <a:solidFill>
                  <a:srgbClr val="000000"/>
                </a:solidFill>
                <a:latin typeface="Times New Roman"/>
              </a:defRPr>
            </a:pPr>
            <a:r>
              <a:rPr lang="en-IN" sz="2400" dirty="0" smtClean="0">
                <a:solidFill>
                  <a:srgbClr val="000000"/>
                </a:solidFill>
                <a:latin typeface="Times New Roman"/>
              </a:rPr>
              <a:t>Supervised: </a:t>
            </a:r>
            <a:r>
              <a:rPr lang="en-IN" sz="2400" dirty="0" err="1" smtClean="0">
                <a:solidFill>
                  <a:srgbClr val="000000"/>
                </a:solidFill>
                <a:latin typeface="Times New Roman"/>
              </a:rPr>
              <a:t>Labeled</a:t>
            </a:r>
            <a:r>
              <a:rPr lang="en-IN" sz="2400" dirty="0" smtClean="0">
                <a:solidFill>
                  <a:srgbClr val="000000"/>
                </a:solidFill>
                <a:latin typeface="Times New Roman"/>
              </a:rPr>
              <a:t> data.</a:t>
            </a:r>
          </a:p>
          <a:p>
            <a:pPr>
              <a:defRPr sz="2000">
                <a:solidFill>
                  <a:srgbClr val="0000FF"/>
                </a:solidFill>
                <a:latin typeface="Times New Roman"/>
              </a:defRPr>
            </a:pPr>
            <a:r>
              <a:rPr lang="en-IN" sz="2400" dirty="0" smtClean="0">
                <a:solidFill>
                  <a:srgbClr val="0000FF"/>
                </a:solidFill>
                <a:latin typeface="Times New Roman"/>
              </a:rPr>
              <a:t>Unsupervised: </a:t>
            </a:r>
            <a:r>
              <a:rPr lang="en-IN" sz="2400" dirty="0" err="1" smtClean="0">
                <a:solidFill>
                  <a:srgbClr val="0000FF"/>
                </a:solidFill>
                <a:latin typeface="Times New Roman"/>
              </a:rPr>
              <a:t>Unlabeled</a:t>
            </a:r>
            <a:r>
              <a:rPr lang="en-IN" sz="2400" dirty="0" smtClean="0">
                <a:solidFill>
                  <a:srgbClr val="0000FF"/>
                </a:solidFill>
                <a:latin typeface="Times New Roman"/>
              </a:rPr>
              <a:t> data.</a:t>
            </a:r>
          </a:p>
          <a:p>
            <a:pPr>
              <a:defRPr sz="2000">
                <a:solidFill>
                  <a:srgbClr val="000000"/>
                </a:solidFill>
                <a:latin typeface="Times New Roman"/>
              </a:defRPr>
            </a:pPr>
            <a:r>
              <a:rPr lang="en-IN" sz="2400" dirty="0" smtClean="0">
                <a:solidFill>
                  <a:srgbClr val="000000"/>
                </a:solidFill>
                <a:latin typeface="Times New Roman"/>
              </a:rPr>
              <a:t>Reinforcement: Rewards &amp; penalties.</a:t>
            </a:r>
          </a:p>
          <a:p>
            <a:pPr>
              <a:defRPr sz="2000">
                <a:solidFill>
                  <a:srgbClr val="0000FF"/>
                </a:solidFill>
                <a:latin typeface="Times New Roman"/>
              </a:defRPr>
            </a:pPr>
            <a:r>
              <a:rPr lang="en-IN" sz="2400" dirty="0" smtClean="0">
                <a:solidFill>
                  <a:srgbClr val="0000FF"/>
                </a:solidFill>
                <a:latin typeface="Times New Roman"/>
              </a:rPr>
              <a:t>Covers most ML tasks.</a:t>
            </a:r>
          </a:p>
          <a:p>
            <a:pPr>
              <a:defRPr sz="2000">
                <a:solidFill>
                  <a:srgbClr val="000000"/>
                </a:solidFill>
                <a:latin typeface="Times New Roman"/>
              </a:defRPr>
            </a:pPr>
            <a:r>
              <a:rPr lang="en-IN" sz="2400" dirty="0" smtClean="0">
                <a:solidFill>
                  <a:srgbClr val="000000"/>
                </a:solidFill>
                <a:latin typeface="Times New Roman"/>
              </a:rPr>
              <a:t>Supervised = prediction tasks.</a:t>
            </a:r>
          </a:p>
          <a:p>
            <a:pPr>
              <a:defRPr sz="2000">
                <a:solidFill>
                  <a:srgbClr val="0000FF"/>
                </a:solidFill>
                <a:latin typeface="Times New Roman"/>
              </a:defRPr>
            </a:pPr>
            <a:r>
              <a:rPr lang="en-IN" sz="2400" dirty="0" smtClean="0">
                <a:solidFill>
                  <a:srgbClr val="0000FF"/>
                </a:solidFill>
                <a:latin typeface="Times New Roman"/>
              </a:rPr>
              <a:t>Unsupervised = pattern discovery.</a:t>
            </a:r>
          </a:p>
          <a:p>
            <a:pPr>
              <a:defRPr sz="2000">
                <a:solidFill>
                  <a:srgbClr val="000000"/>
                </a:solidFill>
                <a:latin typeface="Times New Roman"/>
              </a:defRPr>
            </a:pPr>
            <a:r>
              <a:rPr lang="en-IN" sz="2400" dirty="0" smtClean="0">
                <a:solidFill>
                  <a:srgbClr val="000000"/>
                </a:solidFill>
                <a:latin typeface="Times New Roman"/>
              </a:rPr>
              <a:t>RL = decision making tasks.</a:t>
            </a:r>
          </a:p>
          <a:p>
            <a:pPr>
              <a:defRPr sz="2000">
                <a:solidFill>
                  <a:srgbClr val="0000FF"/>
                </a:solidFill>
                <a:latin typeface="Times New Roman"/>
              </a:defRPr>
            </a:pPr>
            <a:r>
              <a:rPr lang="en-IN" sz="2400" dirty="0" smtClean="0">
                <a:solidFill>
                  <a:srgbClr val="0000FF"/>
                </a:solidFill>
                <a:latin typeface="Times New Roman"/>
              </a:rPr>
              <a:t>Visual diagram recommended.</a:t>
            </a:r>
            <a:endParaRPr lang="en-IN" sz="2400" dirty="0">
              <a:solidFill>
                <a:srgbClr val="0000FF"/>
              </a:solidFill>
              <a:latin typeface="Times New Roman"/>
            </a:endParaRPr>
          </a:p>
        </p:txBody>
      </p:sp>
    </p:spTree>
    <p:extLst>
      <p:ext uri="{BB962C8B-B14F-4D97-AF65-F5344CB8AC3E}">
        <p14:creationId xmlns:p14="http://schemas.microsoft.com/office/powerpoint/2010/main" val="18245616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8203" y="191731"/>
            <a:ext cx="9533265" cy="4985980"/>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600" b="1" dirty="0" smtClean="0">
                <a:latin typeface="Rasputin Bold" panose="020B0604020202020204" charset="0"/>
                <a:cs typeface="Times New Roman" panose="02020603050405020304" pitchFamily="18" charset="0"/>
              </a:rPr>
              <a:t>Exploratory Data Analysis (EDA)</a:t>
            </a:r>
            <a:br>
              <a:rPr lang="en-US" sz="3600" b="1" dirty="0" smtClean="0">
                <a:latin typeface="Rasputin Bold" panose="020B0604020202020204" charset="0"/>
                <a:cs typeface="Times New Roman" panose="02020603050405020304" pitchFamily="18" charset="0"/>
              </a:rPr>
            </a:br>
            <a:r>
              <a:rPr lang="en-US" sz="3600" b="1" dirty="0" smtClean="0">
                <a:latin typeface="Rasputin Bold" panose="020B0604020202020204" charset="0"/>
                <a:cs typeface="Times New Roman" panose="02020603050405020304" pitchFamily="18" charset="0"/>
              </a:rPr>
              <a:t>        Summary statistics basics</a:t>
            </a:r>
            <a:br>
              <a:rPr lang="en-US" sz="3600" b="1" dirty="0" smtClean="0">
                <a:latin typeface="Rasputin Bold" panose="020B0604020202020204" charset="0"/>
                <a:cs typeface="Times New Roman" panose="02020603050405020304" pitchFamily="18" charset="0"/>
              </a:rPr>
            </a:br>
            <a:r>
              <a:rPr lang="en-US" sz="3600" b="1" dirty="0" smtClean="0">
                <a:latin typeface="Rasputin Bold" panose="020B0604020202020204" charset="0"/>
                <a:cs typeface="Times New Roman" panose="02020603050405020304" pitchFamily="18" charset="0"/>
              </a:rPr>
              <a:t>        Descriptive stats in Pandas</a:t>
            </a:r>
            <a:br>
              <a:rPr lang="en-US" sz="3600" b="1" dirty="0" smtClean="0">
                <a:latin typeface="Rasputin Bold" panose="020B0604020202020204" charset="0"/>
                <a:cs typeface="Times New Roman" panose="02020603050405020304" pitchFamily="18" charset="0"/>
              </a:rPr>
            </a:br>
            <a:r>
              <a:rPr lang="en-US" sz="3600" b="1" dirty="0" smtClean="0">
                <a:latin typeface="Rasputin Bold" panose="020B0604020202020204" charset="0"/>
                <a:cs typeface="Times New Roman" panose="02020603050405020304" pitchFamily="18" charset="0"/>
              </a:rPr>
              <a:t>        Correlation matrix</a:t>
            </a:r>
            <a:br>
              <a:rPr lang="en-US" sz="3600" b="1" dirty="0" smtClean="0">
                <a:latin typeface="Rasputin Bold" panose="020B0604020202020204" charset="0"/>
                <a:cs typeface="Times New Roman" panose="02020603050405020304" pitchFamily="18" charset="0"/>
              </a:rPr>
            </a:br>
            <a:r>
              <a:rPr lang="en-US" sz="3600" b="1" dirty="0" smtClean="0">
                <a:latin typeface="Rasputin Bold" panose="020B0604020202020204" charset="0"/>
                <a:cs typeface="Times New Roman" panose="02020603050405020304" pitchFamily="18" charset="0"/>
              </a:rPr>
              <a:t>        Visualizing correlations</a:t>
            </a:r>
            <a:br>
              <a:rPr lang="en-US" sz="3600" b="1" dirty="0" smtClean="0">
                <a:latin typeface="Rasputin Bold" panose="020B0604020202020204" charset="0"/>
                <a:cs typeface="Times New Roman" panose="02020603050405020304" pitchFamily="18" charset="0"/>
              </a:rPr>
            </a:br>
            <a:r>
              <a:rPr lang="en-US" sz="3600" b="1" dirty="0" smtClean="0">
                <a:latin typeface="Rasputin Bold" panose="020B0604020202020204" charset="0"/>
                <a:cs typeface="Times New Roman" panose="02020603050405020304" pitchFamily="18" charset="0"/>
              </a:rPr>
              <a:t>        Outlier detection (z-score)</a:t>
            </a:r>
            <a:br>
              <a:rPr lang="en-US" sz="3600" b="1" dirty="0" smtClean="0">
                <a:latin typeface="Rasputin Bold" panose="020B0604020202020204" charset="0"/>
                <a:cs typeface="Times New Roman" panose="02020603050405020304" pitchFamily="18" charset="0"/>
              </a:rPr>
            </a:br>
            <a:r>
              <a:rPr lang="en-US" sz="3600" b="1" dirty="0" smtClean="0">
                <a:latin typeface="Rasputin Bold" panose="020B0604020202020204" charset="0"/>
                <a:cs typeface="Times New Roman" panose="02020603050405020304" pitchFamily="18" charset="0"/>
              </a:rPr>
              <a:t>        Outlier detection (IQR method)</a:t>
            </a:r>
            <a:br>
              <a:rPr lang="en-US" sz="3600" b="1" dirty="0" smtClean="0">
                <a:latin typeface="Rasputin Bold" panose="020B0604020202020204" charset="0"/>
                <a:cs typeface="Times New Roman" panose="02020603050405020304" pitchFamily="18" charset="0"/>
              </a:rPr>
            </a:br>
            <a:r>
              <a:rPr lang="en-US" sz="3600" b="1" dirty="0" smtClean="0">
                <a:latin typeface="Rasputin Bold" panose="020B0604020202020204" charset="0"/>
                <a:cs typeface="Times New Roman" panose="02020603050405020304" pitchFamily="18" charset="0"/>
              </a:rPr>
              <a:t>        Pattern identification</a:t>
            </a:r>
            <a:br>
              <a:rPr lang="en-US" sz="3600" b="1" dirty="0" smtClean="0">
                <a:latin typeface="Rasputin Bold" panose="020B0604020202020204" charset="0"/>
                <a:cs typeface="Times New Roman" panose="02020603050405020304" pitchFamily="18" charset="0"/>
              </a:rPr>
            </a:br>
            <a:r>
              <a:rPr lang="en-US" sz="3600" b="1" dirty="0" smtClean="0">
                <a:latin typeface="Rasputin Bold" panose="020B0604020202020204" charset="0"/>
                <a:cs typeface="Times New Roman" panose="02020603050405020304" pitchFamily="18" charset="0"/>
              </a:rPr>
              <a:t>        Defense dataset insights</a:t>
            </a:r>
            <a:endParaRPr lang="en-IN" sz="3500" b="1" dirty="0">
              <a:solidFill>
                <a:srgbClr val="443F2B"/>
              </a:solidFill>
              <a:latin typeface="Rasputin Bold" panose="020B0604020202020204" charset="0"/>
            </a:endParaRPr>
          </a:p>
        </p:txBody>
      </p:sp>
      <p:grpSp>
        <p:nvGrpSpPr>
          <p:cNvPr id="6" name="Group 6"/>
          <p:cNvGrpSpPr/>
          <p:nvPr/>
        </p:nvGrpSpPr>
        <p:grpSpPr>
          <a:xfrm>
            <a:off x="15890057" y="8027346"/>
            <a:ext cx="2397943" cy="1313917"/>
            <a:chOff x="0" y="0"/>
            <a:chExt cx="631557" cy="346052"/>
          </a:xfrm>
        </p:grpSpPr>
        <p:sp>
          <p:nvSpPr>
            <p:cNvPr id="7" name="Freeform 7">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8" name="TextBox 8"/>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9" name="Freeform 9">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10" name="Freeform 10">
            <a:extLst>
              <a:ext uri="{C183D7F6-B498-43B3-948B-1728B52AA6E4}">
                <adec:decorative xmlns="" xmlns:adec="http://schemas.microsoft.com/office/drawing/2017/decorative" val="1"/>
              </a:ext>
            </a:extLst>
          </p:cNvPr>
          <p:cNvSpPr/>
          <p:nvPr/>
        </p:nvSpPr>
        <p:spPr>
          <a:xfrm>
            <a:off x="-4340986" y="2146823"/>
            <a:ext cx="7936676" cy="8251743"/>
          </a:xfrm>
          <a:custGeom>
            <a:avLst/>
            <a:gdLst/>
            <a:ahLst/>
            <a:cxnLst/>
            <a:rect l="l" t="t" r="r" b="b"/>
            <a:pathLst>
              <a:path w="7936676" h="8251743">
                <a:moveTo>
                  <a:pt x="0" y="0"/>
                </a:moveTo>
                <a:lnTo>
                  <a:pt x="7936676" y="0"/>
                </a:lnTo>
                <a:lnTo>
                  <a:pt x="7936676" y="8251743"/>
                </a:lnTo>
                <a:lnTo>
                  <a:pt x="0" y="825174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16269765" y="7960405"/>
            <a:ext cx="1530457" cy="1295400"/>
          </a:xfrm>
          <a:prstGeom prst="rect">
            <a:avLst/>
          </a:prstGeom>
        </p:spPr>
        <p:txBody>
          <a:bodyPr lIns="0" tIns="0" rIns="0" bIns="0" rtlCol="0" anchor="t">
            <a:spAutoFit/>
          </a:bodyPr>
          <a:lstStyle/>
          <a:p>
            <a:pPr algn="ctr">
              <a:lnSpc>
                <a:spcPts val="10500"/>
              </a:lnSpc>
              <a:spcBef>
                <a:spcPct val="0"/>
              </a:spcBef>
            </a:pPr>
            <a:r>
              <a:rPr lang="en-US" sz="7500" b="1">
                <a:solidFill>
                  <a:srgbClr val="F3F3EA"/>
                </a:solidFill>
                <a:latin typeface="Rasputin Bold"/>
                <a:ea typeface="Rasputin Bold"/>
                <a:cs typeface="Rasputin Bold"/>
                <a:sym typeface="Rasputin Bold"/>
              </a:rPr>
              <a:t>01</a:t>
            </a:r>
          </a:p>
        </p:txBody>
      </p:sp>
      <p:pic>
        <p:nvPicPr>
          <p:cNvPr id="14" name="Picture 4" descr="Corporate Incubation Programs">
            <a:extLst>
              <a:ext uri="{FF2B5EF4-FFF2-40B4-BE49-F238E27FC236}">
                <a16:creationId xmlns="" xmlns:a16="http://schemas.microsoft.com/office/drawing/2014/main" id="{B7871D7F-99D7-8AB2-20D4-3C70F816A9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2"/>
          <p:cNvSpPr txBox="1"/>
          <p:nvPr/>
        </p:nvSpPr>
        <p:spPr>
          <a:xfrm>
            <a:off x="4426353" y="5407194"/>
            <a:ext cx="11118447" cy="4970591"/>
          </a:xfrm>
          <a:prstGeom prst="rect">
            <a:avLst/>
          </a:prstGeom>
        </p:spPr>
        <p:txBody>
          <a:bodyPr wrap="square" lIns="0" tIns="0" rIns="0" bIns="0" rtlCol="0" anchor="t">
            <a:spAutoFit/>
          </a:bodyPr>
          <a:lstStyle/>
          <a:p>
            <a:r>
              <a:rPr lang="en-US" sz="3600" b="1" dirty="0" smtClean="0">
                <a:latin typeface="Rasputin Bold" panose="020B0604020202020204" charset="0"/>
                <a:cs typeface="Times New Roman" panose="02020603050405020304" pitchFamily="18" charset="0"/>
              </a:rPr>
              <a:t>  </a:t>
            </a:r>
            <a:r>
              <a:rPr lang="en-US" sz="3600" dirty="0" smtClean="0">
                <a:latin typeface="Rasputin Bold" panose="020B0604020202020204" charset="0"/>
                <a:cs typeface="Times New Roman" panose="02020603050405020304" pitchFamily="18" charset="0"/>
              </a:rPr>
              <a:t>Introduction </a:t>
            </a:r>
            <a:r>
              <a:rPr lang="en-US" sz="3600" dirty="0">
                <a:latin typeface="Rasputin Bold" panose="020B0604020202020204" charset="0"/>
                <a:cs typeface="Times New Roman" panose="02020603050405020304" pitchFamily="18" charset="0"/>
              </a:rPr>
              <a:t>to Machine Learning Concepts</a:t>
            </a:r>
            <a:br>
              <a:rPr lang="en-US" sz="3600" dirty="0">
                <a:latin typeface="Rasputin Bold" panose="020B0604020202020204" charset="0"/>
                <a:cs typeface="Times New Roman" panose="02020603050405020304" pitchFamily="18" charset="0"/>
              </a:rPr>
            </a:br>
            <a:r>
              <a:rPr lang="en-US" sz="3600" dirty="0">
                <a:latin typeface="Rasputin Bold" panose="020B0604020202020204" charset="0"/>
                <a:cs typeface="Times New Roman" panose="02020603050405020304" pitchFamily="18" charset="0"/>
              </a:rPr>
              <a:t>        What is ML &amp; why it matters</a:t>
            </a:r>
            <a:br>
              <a:rPr lang="en-US" sz="3600" dirty="0">
                <a:latin typeface="Rasputin Bold" panose="020B0604020202020204" charset="0"/>
                <a:cs typeface="Times New Roman" panose="02020603050405020304" pitchFamily="18" charset="0"/>
              </a:rPr>
            </a:br>
            <a:r>
              <a:rPr lang="en-US" sz="3600" dirty="0">
                <a:latin typeface="Rasputin Bold" panose="020B0604020202020204" charset="0"/>
                <a:cs typeface="Times New Roman" panose="02020603050405020304" pitchFamily="18" charset="0"/>
              </a:rPr>
              <a:t>        Supervised learning </a:t>
            </a:r>
            <a:br>
              <a:rPr lang="en-US" sz="3600" dirty="0">
                <a:latin typeface="Rasputin Bold" panose="020B0604020202020204" charset="0"/>
                <a:cs typeface="Times New Roman" panose="02020603050405020304" pitchFamily="18" charset="0"/>
              </a:rPr>
            </a:br>
            <a:r>
              <a:rPr lang="en-US" sz="3600" dirty="0">
                <a:latin typeface="Rasputin Bold" panose="020B0604020202020204" charset="0"/>
                <a:cs typeface="Times New Roman" panose="02020603050405020304" pitchFamily="18" charset="0"/>
              </a:rPr>
              <a:t>        Unsupervised learning</a:t>
            </a:r>
            <a:br>
              <a:rPr lang="en-US" sz="3600" dirty="0">
                <a:latin typeface="Rasputin Bold" panose="020B0604020202020204" charset="0"/>
                <a:cs typeface="Times New Roman" panose="02020603050405020304" pitchFamily="18" charset="0"/>
              </a:rPr>
            </a:br>
            <a:r>
              <a:rPr lang="en-US" sz="3600" dirty="0">
                <a:latin typeface="Rasputin Bold" panose="020B0604020202020204" charset="0"/>
                <a:cs typeface="Times New Roman" panose="02020603050405020304" pitchFamily="18" charset="0"/>
              </a:rPr>
              <a:t>        Reinforcement learning</a:t>
            </a:r>
            <a:br>
              <a:rPr lang="en-US" sz="3600" dirty="0">
                <a:latin typeface="Rasputin Bold" panose="020B0604020202020204" charset="0"/>
                <a:cs typeface="Times New Roman" panose="02020603050405020304" pitchFamily="18" charset="0"/>
              </a:rPr>
            </a:br>
            <a:r>
              <a:rPr lang="en-US" sz="3600" dirty="0">
                <a:latin typeface="Rasputin Bold" panose="020B0604020202020204" charset="0"/>
                <a:cs typeface="Times New Roman" panose="02020603050405020304" pitchFamily="18" charset="0"/>
              </a:rPr>
              <a:t>        ML pipeline</a:t>
            </a:r>
            <a:br>
              <a:rPr lang="en-US" sz="3600" dirty="0">
                <a:latin typeface="Rasputin Bold" panose="020B0604020202020204" charset="0"/>
                <a:cs typeface="Times New Roman" panose="02020603050405020304" pitchFamily="18" charset="0"/>
              </a:rPr>
            </a:br>
            <a:r>
              <a:rPr lang="en-US" sz="3600" dirty="0">
                <a:latin typeface="Rasputin Bold" panose="020B0604020202020204" charset="0"/>
                <a:cs typeface="Times New Roman" panose="02020603050405020304" pitchFamily="18" charset="0"/>
              </a:rPr>
              <a:t>        Lifecycle case study</a:t>
            </a:r>
          </a:p>
          <a:p>
            <a:r>
              <a:rPr lang="en-US" sz="3600" dirty="0">
                <a:latin typeface="Rasputin Bold" panose="020B0604020202020204" charset="0"/>
                <a:cs typeface="Times New Roman" panose="02020603050405020304" pitchFamily="18" charset="0"/>
              </a:rPr>
              <a:t>        Defense related Case Studies (Demos)</a:t>
            </a:r>
          </a:p>
          <a:p>
            <a:pPr marL="457200" indent="-457200">
              <a:buFont typeface="Arial" panose="020B0604020202020204" pitchFamily="34" charset="0"/>
              <a:buChar char="•"/>
            </a:pPr>
            <a:endParaRPr lang="en-IN" sz="3500" b="1" dirty="0">
              <a:solidFill>
                <a:srgbClr val="443F2B"/>
              </a:solidFill>
              <a:latin typeface="Rasputin Bold" panose="020B060402020202020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838200" y="826731"/>
            <a:ext cx="9829800" cy="1043876"/>
          </a:xfrm>
          <a:prstGeom prst="rect">
            <a:avLst/>
          </a:prstGeom>
        </p:spPr>
        <p:txBody>
          <a:bodyPr wrap="square" lIns="0" tIns="0" rIns="0" bIns="0" rtlCol="0" anchor="t">
            <a:spAutoFit/>
          </a:bodyPr>
          <a:lstStyle/>
          <a:p>
            <a:pPr>
              <a:lnSpc>
                <a:spcPts val="9426"/>
              </a:lnSpc>
              <a:spcBef>
                <a:spcPct val="0"/>
              </a:spcBef>
            </a:pPr>
            <a:r>
              <a:rPr lang="en-US" sz="4000" dirty="0" smtClean="0">
                <a:solidFill>
                  <a:schemeClr val="bg1"/>
                </a:solidFill>
                <a:latin typeface="Rasputin Bold" panose="020B0604020202020204" charset="0"/>
                <a:sym typeface="Rasputin Bold"/>
              </a:rPr>
              <a:t>Types of Machine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18</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p:nvPr/>
        </p:nvPicPr>
        <p:blipFill>
          <a:blip r:embed="rId7"/>
          <a:stretch>
            <a:fillRect/>
          </a:stretch>
        </p:blipFill>
        <p:spPr>
          <a:xfrm>
            <a:off x="4343400" y="816705"/>
            <a:ext cx="10287000" cy="7831995"/>
          </a:xfrm>
          <a:prstGeom prst="rect">
            <a:avLst/>
          </a:prstGeom>
        </p:spPr>
      </p:pic>
    </p:spTree>
    <p:extLst>
      <p:ext uri="{BB962C8B-B14F-4D97-AF65-F5344CB8AC3E}">
        <p14:creationId xmlns:p14="http://schemas.microsoft.com/office/powerpoint/2010/main" val="32307846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9636" y="644963"/>
            <a:ext cx="9548764"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838200" y="826731"/>
            <a:ext cx="9829800" cy="1043876"/>
          </a:xfrm>
          <a:prstGeom prst="rect">
            <a:avLst/>
          </a:prstGeom>
        </p:spPr>
        <p:txBody>
          <a:bodyPr wrap="square" lIns="0" tIns="0" rIns="0" bIns="0" rtlCol="0" anchor="t">
            <a:spAutoFit/>
          </a:bodyPr>
          <a:lstStyle/>
          <a:p>
            <a:pPr>
              <a:lnSpc>
                <a:spcPts val="9426"/>
              </a:lnSpc>
              <a:spcBef>
                <a:spcPct val="0"/>
              </a:spcBef>
            </a:pPr>
            <a:r>
              <a:rPr lang="en-US" sz="4000" dirty="0" smtClean="0">
                <a:solidFill>
                  <a:schemeClr val="bg1"/>
                </a:solidFill>
                <a:latin typeface="Rasputin Bold" panose="020B0604020202020204" charset="0"/>
                <a:sym typeface="Rasputin Bold"/>
              </a:rPr>
              <a:t>Unsupervised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19</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p:cNvSpPr txBox="1">
            <a:spLocks/>
          </p:cNvSpPr>
          <p:nvPr/>
        </p:nvSpPr>
        <p:spPr>
          <a:xfrm>
            <a:off x="3653477" y="3676008"/>
            <a:ext cx="6415448" cy="435133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000">
                <a:solidFill>
                  <a:srgbClr val="000000"/>
                </a:solidFill>
                <a:latin typeface="Times New Roman"/>
              </a:defRPr>
            </a:pPr>
            <a:r>
              <a:rPr lang="en-IN" sz="2400" dirty="0" smtClean="0">
                <a:solidFill>
                  <a:srgbClr val="000000"/>
                </a:solidFill>
                <a:latin typeface="Times New Roman"/>
              </a:rPr>
              <a:t>Data has no labels.</a:t>
            </a:r>
          </a:p>
          <a:p>
            <a:pPr>
              <a:defRPr sz="2000">
                <a:solidFill>
                  <a:srgbClr val="0000FF"/>
                </a:solidFill>
                <a:latin typeface="Times New Roman"/>
              </a:defRPr>
            </a:pPr>
            <a:r>
              <a:rPr lang="en-IN" sz="2400" dirty="0" smtClean="0">
                <a:solidFill>
                  <a:srgbClr val="0000FF"/>
                </a:solidFill>
                <a:latin typeface="Times New Roman"/>
              </a:rPr>
              <a:t>Finds hidden structures.</a:t>
            </a:r>
          </a:p>
          <a:p>
            <a:pPr>
              <a:defRPr sz="2000">
                <a:solidFill>
                  <a:srgbClr val="000000"/>
                </a:solidFill>
                <a:latin typeface="Times New Roman"/>
              </a:defRPr>
            </a:pPr>
            <a:r>
              <a:rPr lang="en-IN" sz="2400" dirty="0" smtClean="0">
                <a:solidFill>
                  <a:srgbClr val="000000"/>
                </a:solidFill>
                <a:latin typeface="Times New Roman"/>
              </a:rPr>
              <a:t>Techniques: Clustering, Dimensionality reduction.</a:t>
            </a:r>
          </a:p>
          <a:p>
            <a:pPr>
              <a:defRPr sz="2000">
                <a:solidFill>
                  <a:srgbClr val="0000FF"/>
                </a:solidFill>
                <a:latin typeface="Times New Roman"/>
              </a:defRPr>
            </a:pPr>
            <a:r>
              <a:rPr lang="en-IN" sz="2400" dirty="0" smtClean="0">
                <a:solidFill>
                  <a:srgbClr val="0000FF"/>
                </a:solidFill>
                <a:latin typeface="Times New Roman"/>
              </a:rPr>
              <a:t>Example: Customer segmentation.</a:t>
            </a:r>
          </a:p>
          <a:p>
            <a:pPr>
              <a:defRPr sz="2000">
                <a:solidFill>
                  <a:srgbClr val="000000"/>
                </a:solidFill>
                <a:latin typeface="Times New Roman"/>
              </a:defRPr>
            </a:pPr>
            <a:r>
              <a:rPr lang="en-IN" sz="2400" dirty="0" smtClean="0">
                <a:solidFill>
                  <a:srgbClr val="000000"/>
                </a:solidFill>
                <a:latin typeface="Times New Roman"/>
              </a:rPr>
              <a:t>K-means clustering popular method.</a:t>
            </a:r>
          </a:p>
          <a:p>
            <a:pPr>
              <a:defRPr sz="2000">
                <a:solidFill>
                  <a:srgbClr val="0000FF"/>
                </a:solidFill>
                <a:latin typeface="Times New Roman"/>
              </a:defRPr>
            </a:pPr>
            <a:r>
              <a:rPr lang="en-IN" sz="2400" dirty="0" smtClean="0">
                <a:solidFill>
                  <a:srgbClr val="0000FF"/>
                </a:solidFill>
                <a:latin typeface="Times New Roman"/>
              </a:rPr>
              <a:t>PCA reduces dimensions.</a:t>
            </a:r>
          </a:p>
          <a:p>
            <a:pPr>
              <a:defRPr sz="2000">
                <a:solidFill>
                  <a:srgbClr val="000000"/>
                </a:solidFill>
                <a:latin typeface="Times New Roman"/>
              </a:defRPr>
            </a:pPr>
            <a:r>
              <a:rPr lang="en-IN" sz="2400" dirty="0" smtClean="0">
                <a:solidFill>
                  <a:srgbClr val="000000"/>
                </a:solidFill>
                <a:latin typeface="Times New Roman"/>
              </a:rPr>
              <a:t>Helps explore unknown data.</a:t>
            </a:r>
          </a:p>
          <a:p>
            <a:pPr>
              <a:defRPr sz="2000">
                <a:solidFill>
                  <a:srgbClr val="0000FF"/>
                </a:solidFill>
                <a:latin typeface="Times New Roman"/>
              </a:defRPr>
            </a:pPr>
            <a:r>
              <a:rPr lang="en-IN" sz="2400" dirty="0" smtClean="0">
                <a:solidFill>
                  <a:srgbClr val="0000FF"/>
                </a:solidFill>
                <a:latin typeface="Times New Roman"/>
              </a:rPr>
              <a:t>Used in anomaly detection.</a:t>
            </a:r>
            <a:endParaRPr lang="en-IN" sz="2400" dirty="0">
              <a:solidFill>
                <a:srgbClr val="0000FF"/>
              </a:solidFill>
              <a:latin typeface="Times New Roman"/>
            </a:endParaRPr>
          </a:p>
        </p:txBody>
      </p:sp>
      <p:pic>
        <p:nvPicPr>
          <p:cNvPr id="16" name="Picture 4" descr="Lightbox"/>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2733" y="3739496"/>
            <a:ext cx="5619406" cy="3537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6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9636" y="644963"/>
            <a:ext cx="9548764"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838200" y="826731"/>
            <a:ext cx="9829800" cy="1043876"/>
          </a:xfrm>
          <a:prstGeom prst="rect">
            <a:avLst/>
          </a:prstGeom>
        </p:spPr>
        <p:txBody>
          <a:bodyPr wrap="square" lIns="0" tIns="0" rIns="0" bIns="0" rtlCol="0" anchor="t">
            <a:spAutoFit/>
          </a:bodyPr>
          <a:lstStyle/>
          <a:p>
            <a:pPr>
              <a:lnSpc>
                <a:spcPts val="9426"/>
              </a:lnSpc>
              <a:spcBef>
                <a:spcPct val="0"/>
              </a:spcBef>
            </a:pPr>
            <a:r>
              <a:rPr lang="en-US" sz="4000" dirty="0">
                <a:solidFill>
                  <a:schemeClr val="bg1"/>
                </a:solidFill>
                <a:latin typeface="Rasputin Bold" panose="020B0604020202020204" charset="0"/>
                <a:sym typeface="Rasputin Bold"/>
              </a:rPr>
              <a:t>S</a:t>
            </a:r>
            <a:r>
              <a:rPr lang="en-US" sz="4000" dirty="0" smtClean="0">
                <a:solidFill>
                  <a:schemeClr val="bg1"/>
                </a:solidFill>
                <a:latin typeface="Rasputin Bold" panose="020B0604020202020204" charset="0"/>
                <a:sym typeface="Rasputin Bold"/>
              </a:rPr>
              <a:t>upervised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20</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4038600" y="3611562"/>
            <a:ext cx="6019800" cy="435133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000">
                <a:solidFill>
                  <a:srgbClr val="000000"/>
                </a:solidFill>
                <a:latin typeface="Times New Roman"/>
              </a:defRPr>
            </a:pPr>
            <a:r>
              <a:rPr lang="en-IN" sz="2400" dirty="0" smtClean="0">
                <a:solidFill>
                  <a:srgbClr val="000000"/>
                </a:solidFill>
                <a:latin typeface="Times New Roman"/>
              </a:rPr>
              <a:t>Learns from </a:t>
            </a:r>
            <a:r>
              <a:rPr lang="en-IN" sz="2400" dirty="0" err="1" smtClean="0">
                <a:solidFill>
                  <a:srgbClr val="000000"/>
                </a:solidFill>
                <a:latin typeface="Times New Roman"/>
              </a:rPr>
              <a:t>labeled</a:t>
            </a:r>
            <a:r>
              <a:rPr lang="en-IN" sz="2400" dirty="0" smtClean="0">
                <a:solidFill>
                  <a:srgbClr val="000000"/>
                </a:solidFill>
                <a:latin typeface="Times New Roman"/>
              </a:rPr>
              <a:t> data.</a:t>
            </a:r>
          </a:p>
          <a:p>
            <a:pPr>
              <a:defRPr sz="2000">
                <a:solidFill>
                  <a:srgbClr val="0000FF"/>
                </a:solidFill>
                <a:latin typeface="Times New Roman"/>
              </a:defRPr>
            </a:pPr>
            <a:r>
              <a:rPr lang="en-IN" sz="2400" dirty="0" smtClean="0">
                <a:solidFill>
                  <a:srgbClr val="0000FF"/>
                </a:solidFill>
                <a:latin typeface="Times New Roman"/>
              </a:rPr>
              <a:t>Input → Output mapping.</a:t>
            </a:r>
          </a:p>
          <a:p>
            <a:pPr>
              <a:defRPr sz="2000">
                <a:solidFill>
                  <a:srgbClr val="000000"/>
                </a:solidFill>
                <a:latin typeface="Times New Roman"/>
              </a:defRPr>
            </a:pPr>
            <a:r>
              <a:rPr lang="en-IN" sz="2400" dirty="0" smtClean="0">
                <a:solidFill>
                  <a:srgbClr val="000000"/>
                </a:solidFill>
                <a:latin typeface="Times New Roman"/>
              </a:rPr>
              <a:t>Example: Salary prediction.</a:t>
            </a:r>
          </a:p>
          <a:p>
            <a:pPr>
              <a:defRPr sz="2000">
                <a:solidFill>
                  <a:srgbClr val="0000FF"/>
                </a:solidFill>
                <a:latin typeface="Times New Roman"/>
              </a:defRPr>
            </a:pPr>
            <a:r>
              <a:rPr lang="en-IN" sz="2400" dirty="0" smtClean="0">
                <a:solidFill>
                  <a:srgbClr val="0000FF"/>
                </a:solidFill>
                <a:latin typeface="Times New Roman"/>
              </a:rPr>
              <a:t>Subtypes: Regression, Classification.</a:t>
            </a:r>
          </a:p>
          <a:p>
            <a:pPr>
              <a:defRPr sz="2000">
                <a:solidFill>
                  <a:srgbClr val="000000"/>
                </a:solidFill>
                <a:latin typeface="Times New Roman"/>
              </a:defRPr>
            </a:pPr>
            <a:r>
              <a:rPr lang="en-IN" sz="2400" dirty="0" smtClean="0">
                <a:solidFill>
                  <a:srgbClr val="000000"/>
                </a:solidFill>
                <a:latin typeface="Times New Roman"/>
              </a:rPr>
              <a:t>Needs large datasets.</a:t>
            </a:r>
          </a:p>
          <a:p>
            <a:pPr>
              <a:defRPr sz="2000">
                <a:solidFill>
                  <a:srgbClr val="0000FF"/>
                </a:solidFill>
                <a:latin typeface="Times New Roman"/>
              </a:defRPr>
            </a:pPr>
            <a:r>
              <a:rPr lang="en-IN" sz="2400" dirty="0" smtClean="0">
                <a:solidFill>
                  <a:srgbClr val="0000FF"/>
                </a:solidFill>
                <a:latin typeface="Times New Roman"/>
              </a:rPr>
              <a:t>High accuracy if labels are correct.</a:t>
            </a:r>
          </a:p>
          <a:p>
            <a:pPr>
              <a:defRPr sz="2000">
                <a:solidFill>
                  <a:srgbClr val="000000"/>
                </a:solidFill>
                <a:latin typeface="Times New Roman"/>
              </a:defRPr>
            </a:pPr>
            <a:r>
              <a:rPr lang="en-IN" sz="2400" dirty="0" smtClean="0">
                <a:solidFill>
                  <a:srgbClr val="000000"/>
                </a:solidFill>
                <a:latin typeface="Times New Roman"/>
              </a:rPr>
              <a:t>Example: Spam detection.</a:t>
            </a:r>
          </a:p>
          <a:p>
            <a:pPr>
              <a:defRPr sz="2000">
                <a:solidFill>
                  <a:srgbClr val="0000FF"/>
                </a:solidFill>
                <a:latin typeface="Times New Roman"/>
              </a:defRPr>
            </a:pPr>
            <a:r>
              <a:rPr lang="en-IN" sz="2400" dirty="0" smtClean="0">
                <a:solidFill>
                  <a:srgbClr val="0000FF"/>
                </a:solidFill>
                <a:latin typeface="Times New Roman"/>
              </a:rPr>
              <a:t>Limitation: Requires labels.</a:t>
            </a:r>
            <a:endParaRPr lang="en-IN" sz="2400" dirty="0">
              <a:solidFill>
                <a:srgbClr val="0000FF"/>
              </a:solidFill>
              <a:latin typeface="Times New Roman"/>
            </a:endParaRPr>
          </a:p>
        </p:txBody>
      </p:sp>
      <p:pic>
        <p:nvPicPr>
          <p:cNvPr id="17" name="Picture 16"/>
          <p:cNvPicPr>
            <a:picLocks noChangeAspect="1"/>
          </p:cNvPicPr>
          <p:nvPr/>
        </p:nvPicPr>
        <p:blipFill>
          <a:blip r:embed="rId7"/>
          <a:stretch>
            <a:fillRect/>
          </a:stretch>
        </p:blipFill>
        <p:spPr>
          <a:xfrm>
            <a:off x="10371755" y="3576864"/>
            <a:ext cx="6433520" cy="3341179"/>
          </a:xfrm>
          <a:prstGeom prst="rect">
            <a:avLst/>
          </a:prstGeom>
        </p:spPr>
      </p:pic>
    </p:spTree>
    <p:extLst>
      <p:ext uri="{BB962C8B-B14F-4D97-AF65-F5344CB8AC3E}">
        <p14:creationId xmlns:p14="http://schemas.microsoft.com/office/powerpoint/2010/main" val="3093541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9636" y="644963"/>
            <a:ext cx="9548764"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838200" y="826731"/>
            <a:ext cx="9829800" cy="1043876"/>
          </a:xfrm>
          <a:prstGeom prst="rect">
            <a:avLst/>
          </a:prstGeom>
        </p:spPr>
        <p:txBody>
          <a:bodyPr wrap="square" lIns="0" tIns="0" rIns="0" bIns="0" rtlCol="0" anchor="t">
            <a:spAutoFit/>
          </a:bodyPr>
          <a:lstStyle/>
          <a:p>
            <a:pPr>
              <a:lnSpc>
                <a:spcPts val="9426"/>
              </a:lnSpc>
              <a:spcBef>
                <a:spcPct val="0"/>
              </a:spcBef>
            </a:pPr>
            <a:r>
              <a:rPr lang="en-US" sz="4000" dirty="0" smtClean="0">
                <a:solidFill>
                  <a:schemeClr val="bg1"/>
                </a:solidFill>
                <a:latin typeface="Rasputin Bold" panose="020B0604020202020204" charset="0"/>
                <a:sym typeface="Rasputin Bold"/>
              </a:rPr>
              <a:t>Reinforcement Learning Basics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21</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p:cNvSpPr txBox="1">
            <a:spLocks/>
          </p:cNvSpPr>
          <p:nvPr/>
        </p:nvSpPr>
        <p:spPr>
          <a:xfrm>
            <a:off x="3810000" y="3078162"/>
            <a:ext cx="5056572" cy="43513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N" smtClean="0"/>
          </a:p>
          <a:p>
            <a:pPr>
              <a:defRPr sz="2000">
                <a:solidFill>
                  <a:srgbClr val="000000"/>
                </a:solidFill>
                <a:latin typeface="Times New Roman"/>
              </a:defRPr>
            </a:pPr>
            <a:r>
              <a:rPr lang="en-IN" sz="2000" smtClean="0">
                <a:solidFill>
                  <a:srgbClr val="000000"/>
                </a:solidFill>
                <a:latin typeface="Times New Roman"/>
              </a:rPr>
              <a:t>Agent interacts with environment.</a:t>
            </a:r>
          </a:p>
          <a:p>
            <a:pPr>
              <a:defRPr sz="2000">
                <a:solidFill>
                  <a:srgbClr val="0000FF"/>
                </a:solidFill>
                <a:latin typeface="Times New Roman"/>
              </a:defRPr>
            </a:pPr>
            <a:r>
              <a:rPr lang="en-IN" sz="2000" smtClean="0">
                <a:solidFill>
                  <a:srgbClr val="0000FF"/>
                </a:solidFill>
                <a:latin typeface="Times New Roman"/>
              </a:rPr>
              <a:t>Chooses actions → gets reward/penalty.</a:t>
            </a:r>
          </a:p>
          <a:p>
            <a:pPr>
              <a:defRPr sz="2000">
                <a:solidFill>
                  <a:srgbClr val="000000"/>
                </a:solidFill>
                <a:latin typeface="Times New Roman"/>
              </a:defRPr>
            </a:pPr>
            <a:r>
              <a:rPr lang="en-IN" sz="2000" smtClean="0">
                <a:solidFill>
                  <a:srgbClr val="000000"/>
                </a:solidFill>
                <a:latin typeface="Times New Roman"/>
              </a:rPr>
              <a:t>Learns best strategies.</a:t>
            </a:r>
          </a:p>
          <a:p>
            <a:pPr>
              <a:defRPr sz="2000">
                <a:solidFill>
                  <a:srgbClr val="0000FF"/>
                </a:solidFill>
                <a:latin typeface="Times New Roman"/>
              </a:defRPr>
            </a:pPr>
            <a:r>
              <a:rPr lang="en-IN" sz="2000" smtClean="0">
                <a:solidFill>
                  <a:srgbClr val="0000FF"/>
                </a:solidFill>
                <a:latin typeface="Times New Roman"/>
              </a:rPr>
              <a:t>Goal: Maximize cumulative reward.</a:t>
            </a:r>
          </a:p>
          <a:p>
            <a:pPr>
              <a:defRPr sz="2000">
                <a:solidFill>
                  <a:srgbClr val="000000"/>
                </a:solidFill>
                <a:latin typeface="Times New Roman"/>
              </a:defRPr>
            </a:pPr>
            <a:r>
              <a:rPr lang="en-IN" sz="2000" smtClean="0">
                <a:solidFill>
                  <a:srgbClr val="000000"/>
                </a:solidFill>
                <a:latin typeface="Times New Roman"/>
              </a:rPr>
              <a:t>Example: Self-driving car.</a:t>
            </a:r>
          </a:p>
          <a:p>
            <a:pPr>
              <a:defRPr sz="2000">
                <a:solidFill>
                  <a:srgbClr val="0000FF"/>
                </a:solidFill>
                <a:latin typeface="Times New Roman"/>
              </a:defRPr>
            </a:pPr>
            <a:r>
              <a:rPr lang="en-IN" sz="2000" smtClean="0">
                <a:solidFill>
                  <a:srgbClr val="0000FF"/>
                </a:solidFill>
                <a:latin typeface="Times New Roman"/>
              </a:rPr>
              <a:t>Uses trial-and-error.</a:t>
            </a:r>
          </a:p>
          <a:p>
            <a:pPr>
              <a:defRPr sz="2000">
                <a:solidFill>
                  <a:srgbClr val="000000"/>
                </a:solidFill>
                <a:latin typeface="Times New Roman"/>
              </a:defRPr>
            </a:pPr>
            <a:r>
              <a:rPr lang="en-IN" sz="2000" smtClean="0">
                <a:solidFill>
                  <a:srgbClr val="000000"/>
                </a:solidFill>
                <a:latin typeface="Times New Roman"/>
              </a:rPr>
              <a:t>RL algorithms: Q-learning, DQN.</a:t>
            </a:r>
          </a:p>
          <a:p>
            <a:pPr>
              <a:defRPr sz="2000">
                <a:solidFill>
                  <a:srgbClr val="0000FF"/>
                </a:solidFill>
                <a:latin typeface="Times New Roman"/>
              </a:defRPr>
            </a:pPr>
            <a:r>
              <a:rPr lang="en-IN" sz="2000" smtClean="0">
                <a:solidFill>
                  <a:srgbClr val="0000FF"/>
                </a:solidFill>
                <a:latin typeface="Times New Roman"/>
              </a:rPr>
              <a:t>Inspired by human learning.</a:t>
            </a:r>
            <a:endParaRPr lang="en-IN" sz="2000" dirty="0">
              <a:solidFill>
                <a:srgbClr val="0000FF"/>
              </a:solidFill>
              <a:latin typeface="Times New Roman"/>
            </a:endParaRPr>
          </a:p>
        </p:txBody>
      </p:sp>
      <p:pic>
        <p:nvPicPr>
          <p:cNvPr id="18" name="Picture 17"/>
          <p:cNvPicPr>
            <a:picLocks noChangeAspect="1"/>
          </p:cNvPicPr>
          <p:nvPr/>
        </p:nvPicPr>
        <p:blipFill>
          <a:blip r:embed="rId7"/>
          <a:stretch>
            <a:fillRect/>
          </a:stretch>
        </p:blipFill>
        <p:spPr>
          <a:xfrm>
            <a:off x="10451315" y="3774592"/>
            <a:ext cx="7309816" cy="3654908"/>
          </a:xfrm>
          <a:prstGeom prst="rect">
            <a:avLst/>
          </a:prstGeom>
        </p:spPr>
      </p:pic>
    </p:spTree>
    <p:extLst>
      <p:ext uri="{BB962C8B-B14F-4D97-AF65-F5344CB8AC3E}">
        <p14:creationId xmlns:p14="http://schemas.microsoft.com/office/powerpoint/2010/main" val="33969363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C183D7F6-B498-43B3-948B-1728B52AA6E4}">
                <adec:decorative xmlns="" xmlns:adec="http://schemas.microsoft.com/office/drawing/2017/decorative" val="1"/>
              </a:ext>
            </a:extLst>
          </p:cNvPr>
          <p:cNvSpPr/>
          <p:nvPr/>
        </p:nvSpPr>
        <p:spPr>
          <a:xfrm>
            <a:off x="13102622" y="7485032"/>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a:extLst>
              <a:ext uri="{C183D7F6-B498-43B3-948B-1728B52AA6E4}">
                <adec:decorative xmlns="" xmlns:adec="http://schemas.microsoft.com/office/drawing/2017/decorative" val="1"/>
              </a:ext>
            </a:extLst>
          </p:cNvPr>
          <p:cNvSpPr/>
          <p:nvPr/>
        </p:nvSpPr>
        <p:spPr>
          <a:xfrm>
            <a:off x="15260497" y="373123"/>
            <a:ext cx="1198791" cy="799920"/>
          </a:xfrm>
          <a:custGeom>
            <a:avLst/>
            <a:gdLst/>
            <a:ahLst/>
            <a:cxnLst/>
            <a:rect l="l" t="t" r="r" b="b"/>
            <a:pathLst>
              <a:path w="1198791" h="799920">
                <a:moveTo>
                  <a:pt x="0" y="0"/>
                </a:moveTo>
                <a:lnTo>
                  <a:pt x="1198791" y="0"/>
                </a:lnTo>
                <a:lnTo>
                  <a:pt x="1198791" y="799920"/>
                </a:lnTo>
                <a:lnTo>
                  <a:pt x="0" y="7999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a:extLst>
              <a:ext uri="{C183D7F6-B498-43B3-948B-1728B52AA6E4}">
                <adec:decorative xmlns="" xmlns:adec="http://schemas.microsoft.com/office/drawing/2017/decorative" val="1"/>
              </a:ext>
            </a:extLst>
          </p:cNvPr>
          <p:cNvSpPr/>
          <p:nvPr/>
        </p:nvSpPr>
        <p:spPr>
          <a:xfrm>
            <a:off x="-3449886" y="0"/>
            <a:ext cx="7491706" cy="7789108"/>
          </a:xfrm>
          <a:custGeom>
            <a:avLst/>
            <a:gdLst/>
            <a:ahLst/>
            <a:cxnLst/>
            <a:rect l="l" t="t" r="r" b="b"/>
            <a:pathLst>
              <a:path w="7491706" h="7789108">
                <a:moveTo>
                  <a:pt x="0" y="0"/>
                </a:moveTo>
                <a:lnTo>
                  <a:pt x="7491706" y="0"/>
                </a:lnTo>
                <a:lnTo>
                  <a:pt x="7491706" y="7789108"/>
                </a:lnTo>
                <a:lnTo>
                  <a:pt x="0" y="778910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4419600" y="2099768"/>
            <a:ext cx="13411200" cy="3587200"/>
          </a:xfrm>
          <a:prstGeom prst="rect">
            <a:avLst/>
          </a:prstGeom>
        </p:spPr>
        <p:txBody>
          <a:bodyPr wrap="square" lIns="0" tIns="0" rIns="0" bIns="0" rtlCol="0" anchor="t">
            <a:spAutoFit/>
          </a:bodyPr>
          <a:lstStyle/>
          <a:p>
            <a:pPr>
              <a:lnSpc>
                <a:spcPts val="14545"/>
              </a:lnSpc>
            </a:pPr>
            <a:r>
              <a:rPr lang="en-IN" sz="9600" b="1" dirty="0">
                <a:solidFill>
                  <a:srgbClr val="000000"/>
                </a:solidFill>
                <a:latin typeface="Times New Roman"/>
                <a:ea typeface="Times New Roman"/>
                <a:cs typeface="Times New Roman"/>
                <a:sym typeface="Times New Roman"/>
              </a:rPr>
              <a:t>Unsupervised Learning </a:t>
            </a:r>
            <a:r>
              <a:rPr lang="en-IN" sz="9600" b="1" dirty="0">
                <a:solidFill>
                  <a:schemeClr val="dk1"/>
                </a:solidFill>
                <a:latin typeface="Times New Roman"/>
                <a:ea typeface="Times New Roman"/>
                <a:cs typeface="Times New Roman"/>
                <a:sym typeface="Times New Roman"/>
              </a:rPr>
              <a:t/>
            </a:r>
            <a:br>
              <a:rPr lang="en-IN" sz="9600" b="1" dirty="0">
                <a:solidFill>
                  <a:schemeClr val="dk1"/>
                </a:solidFill>
                <a:latin typeface="Times New Roman"/>
                <a:ea typeface="Times New Roman"/>
                <a:cs typeface="Times New Roman"/>
                <a:sym typeface="Times New Roman"/>
              </a:rPr>
            </a:br>
            <a:endParaRPr lang="en-US" sz="9600" b="1" dirty="0">
              <a:solidFill>
                <a:srgbClr val="443F2B"/>
              </a:solidFill>
              <a:latin typeface="Rasputin Bold" panose="020B0604020202020204" charset="0"/>
              <a:ea typeface="Rasputin Bold"/>
              <a:cs typeface="Rasputin Bold"/>
              <a:sym typeface="Rasputin Bold"/>
            </a:endParaRPr>
          </a:p>
        </p:txBody>
      </p:sp>
      <p:pic>
        <p:nvPicPr>
          <p:cNvPr id="2052" name="Picture 4" descr="Corporate Incubation Programs">
            <a:extLst>
              <a:ext uri="{FF2B5EF4-FFF2-40B4-BE49-F238E27FC236}">
                <a16:creationId xmlns="" xmlns:a16="http://schemas.microsoft.com/office/drawing/2014/main" id="{5BE85518-9F0C-C23B-85D2-D9E2D3A722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2144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466540"/>
            <a:ext cx="7162800"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838200" y="826731"/>
            <a:ext cx="6248400" cy="1205458"/>
          </a:xfrm>
          <a:prstGeom prst="rect">
            <a:avLst/>
          </a:prstGeom>
        </p:spPr>
        <p:txBody>
          <a:bodyPr wrap="square" lIns="0" tIns="0" rIns="0" bIns="0" rtlCol="0" anchor="t">
            <a:spAutoFit/>
          </a:bodyPr>
          <a:lstStyle/>
          <a:p>
            <a:pPr>
              <a:lnSpc>
                <a:spcPts val="9426"/>
              </a:lnSpc>
              <a:spcBef>
                <a:spcPct val="0"/>
              </a:spcBef>
            </a:pPr>
            <a:r>
              <a:rPr lang="en-US" sz="4000" dirty="0" smtClean="0">
                <a:solidFill>
                  <a:schemeClr val="bg1"/>
                </a:solidFill>
                <a:latin typeface="Rasputin Bold" panose="020B0604020202020204" charset="0"/>
                <a:sym typeface="Rasputin Bold"/>
              </a:rPr>
              <a:t>Why is it important?</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22</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95;p2"/>
          <p:cNvSpPr txBox="1">
            <a:spLocks/>
          </p:cNvSpPr>
          <p:nvPr/>
        </p:nvSpPr>
        <p:spPr>
          <a:xfrm>
            <a:off x="3539226" y="3286675"/>
            <a:ext cx="11398929" cy="403860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06400" algn="just">
              <a:lnSpc>
                <a:spcPct val="150000"/>
              </a:lnSpc>
              <a:spcBef>
                <a:spcPts val="0"/>
              </a:spcBef>
              <a:buClr>
                <a:schemeClr val="dk1"/>
              </a:buClr>
              <a:buSzPts val="2800"/>
              <a:buFont typeface="Twentieth Century"/>
              <a:buChar char="●"/>
            </a:pPr>
            <a:r>
              <a:rPr lang="en-US" sz="2800" smtClean="0">
                <a:solidFill>
                  <a:schemeClr val="dk1"/>
                </a:solidFill>
                <a:latin typeface="Times New Roman"/>
                <a:ea typeface="Times New Roman"/>
                <a:cs typeface="Times New Roman"/>
                <a:sym typeface="Times New Roman"/>
              </a:rPr>
              <a:t>They find patterns which are previously unknown.</a:t>
            </a:r>
            <a:endParaRPr lang="en-US" smtClean="0"/>
          </a:p>
          <a:p>
            <a:pPr marL="457200" indent="-406400" algn="just">
              <a:lnSpc>
                <a:spcPct val="150000"/>
              </a:lnSpc>
              <a:spcBef>
                <a:spcPts val="0"/>
              </a:spcBef>
              <a:buClr>
                <a:schemeClr val="dk1"/>
              </a:buClr>
              <a:buSzPts val="2800"/>
              <a:buFont typeface="Twentieth Century"/>
              <a:buChar char="●"/>
            </a:pPr>
            <a:r>
              <a:rPr lang="en-US" sz="2800" smtClean="0">
                <a:solidFill>
                  <a:schemeClr val="dk1"/>
                </a:solidFill>
                <a:latin typeface="Times New Roman"/>
                <a:ea typeface="Times New Roman"/>
                <a:cs typeface="Times New Roman"/>
                <a:sym typeface="Times New Roman"/>
              </a:rPr>
              <a:t>Patterns help you to find features which can be useful for categorization.</a:t>
            </a:r>
            <a:endParaRPr lang="en-US" smtClean="0"/>
          </a:p>
          <a:p>
            <a:pPr marL="457200" indent="-406400" algn="just">
              <a:lnSpc>
                <a:spcPct val="150000"/>
              </a:lnSpc>
              <a:spcBef>
                <a:spcPts val="0"/>
              </a:spcBef>
              <a:buClr>
                <a:schemeClr val="dk1"/>
              </a:buClr>
              <a:buSzPts val="2800"/>
              <a:buFont typeface="Twentieth Century"/>
              <a:buChar char="●"/>
            </a:pPr>
            <a:r>
              <a:rPr lang="en-US" sz="2800" smtClean="0">
                <a:solidFill>
                  <a:schemeClr val="dk1"/>
                </a:solidFill>
                <a:latin typeface="Times New Roman"/>
                <a:ea typeface="Times New Roman"/>
                <a:cs typeface="Times New Roman"/>
                <a:sym typeface="Times New Roman"/>
              </a:rPr>
              <a:t>They can detect anomalies and defects in the data.</a:t>
            </a:r>
            <a:endParaRPr lang="en-US" smtClean="0"/>
          </a:p>
          <a:p>
            <a:pPr marL="457200" indent="-406400" algn="just">
              <a:lnSpc>
                <a:spcPct val="150000"/>
              </a:lnSpc>
              <a:spcBef>
                <a:spcPts val="0"/>
              </a:spcBef>
              <a:buClr>
                <a:schemeClr val="dk1"/>
              </a:buClr>
              <a:buSzPts val="2800"/>
              <a:buFont typeface="Twentieth Century"/>
              <a:buChar char="●"/>
            </a:pPr>
            <a:r>
              <a:rPr lang="en-US" sz="2800" smtClean="0">
                <a:solidFill>
                  <a:schemeClr val="dk1"/>
                </a:solidFill>
                <a:latin typeface="Times New Roman"/>
                <a:ea typeface="Times New Roman"/>
                <a:cs typeface="Times New Roman"/>
                <a:sym typeface="Times New Roman"/>
              </a:rPr>
              <a:t>They work on unlabeled data which makes our work easier.</a:t>
            </a:r>
            <a:endParaRPr lang="en-US" smtClean="0"/>
          </a:p>
          <a:p>
            <a:pPr marL="0" indent="0" algn="just">
              <a:lnSpc>
                <a:spcPct val="90000"/>
              </a:lnSpc>
              <a:spcBef>
                <a:spcPts val="1000"/>
              </a:spcBef>
              <a:buClr>
                <a:schemeClr val="dk1"/>
              </a:buClr>
              <a:buSzPts val="2800"/>
              <a:buFont typeface="Arial" pitchFamily="34" charset="0"/>
              <a:buNone/>
            </a:pPr>
            <a:endParaRPr lang="en-US" dirty="0"/>
          </a:p>
        </p:txBody>
      </p:sp>
    </p:spTree>
    <p:extLst>
      <p:ext uri="{BB962C8B-B14F-4D97-AF65-F5344CB8AC3E}">
        <p14:creationId xmlns:p14="http://schemas.microsoft.com/office/powerpoint/2010/main" val="14023416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466540"/>
            <a:ext cx="8153400"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8329363" cy="1039580"/>
          </a:xfrm>
          <a:prstGeom prst="rect">
            <a:avLst/>
          </a:prstGeom>
        </p:spPr>
        <p:txBody>
          <a:bodyPr wrap="square" lIns="0" tIns="0" rIns="0" bIns="0" rtlCol="0" anchor="t">
            <a:spAutoFit/>
          </a:bodyPr>
          <a:lstStyle/>
          <a:p>
            <a:pPr>
              <a:lnSpc>
                <a:spcPts val="9426"/>
              </a:lnSpc>
              <a:spcBef>
                <a:spcPct val="0"/>
              </a:spcBef>
            </a:pPr>
            <a:r>
              <a:rPr lang="en-IN" sz="4000" b="1" dirty="0">
                <a:solidFill>
                  <a:schemeClr val="bg1"/>
                </a:solidFill>
                <a:latin typeface="Times New Roman"/>
                <a:ea typeface="Times New Roman"/>
                <a:cs typeface="Times New Roman"/>
                <a:sym typeface="Times New Roman"/>
              </a:rPr>
              <a:t>Need for Unsupervised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23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01;p3"/>
          <p:cNvSpPr txBox="1">
            <a:spLocks/>
          </p:cNvSpPr>
          <p:nvPr/>
        </p:nvSpPr>
        <p:spPr>
          <a:xfrm>
            <a:off x="3885682" y="3719394"/>
            <a:ext cx="13151034" cy="3060131"/>
          </a:xfrm>
          <a:prstGeom prst="rect">
            <a:avLst/>
          </a:prstGeom>
          <a:noFill/>
          <a:ln>
            <a:noFill/>
          </a:ln>
        </p:spPr>
        <p:txBody>
          <a:bodyPr spcFirstLastPara="1" wrap="square" lIns="91425" tIns="45700" rIns="91425" bIns="45700" anchor="t" anchorCtr="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06400">
              <a:lnSpc>
                <a:spcPct val="170000"/>
              </a:lnSpc>
              <a:spcBef>
                <a:spcPts val="0"/>
              </a:spcBef>
              <a:buClr>
                <a:schemeClr val="dk1"/>
              </a:buClr>
              <a:buSzPts val="2800"/>
              <a:buFont typeface="Twentieth Century"/>
              <a:buChar char="●"/>
            </a:pPr>
            <a:r>
              <a:rPr lang="en-US" sz="2800" dirty="0" smtClean="0">
                <a:solidFill>
                  <a:schemeClr val="dk1"/>
                </a:solidFill>
                <a:latin typeface="Times New Roman"/>
                <a:ea typeface="Times New Roman"/>
                <a:cs typeface="Times New Roman"/>
                <a:sym typeface="Times New Roman"/>
              </a:rPr>
              <a:t>Annotating large datasets is very costly and time consuming. Example: Speech Recognition, Medical Image Analysis, etc. </a:t>
            </a:r>
            <a:endParaRPr lang="en-US" dirty="0" smtClean="0"/>
          </a:p>
          <a:p>
            <a:pPr marL="457200" indent="-406400">
              <a:lnSpc>
                <a:spcPct val="170000"/>
              </a:lnSpc>
              <a:spcBef>
                <a:spcPts val="0"/>
              </a:spcBef>
              <a:buClr>
                <a:schemeClr val="dk1"/>
              </a:buClr>
              <a:buSzPts val="2800"/>
              <a:buFont typeface="Twentieth Century"/>
              <a:buChar char="●"/>
            </a:pPr>
            <a:r>
              <a:rPr lang="en-US" sz="2800" dirty="0" smtClean="0">
                <a:solidFill>
                  <a:schemeClr val="dk1"/>
                </a:solidFill>
                <a:latin typeface="Times New Roman"/>
                <a:ea typeface="Times New Roman"/>
                <a:cs typeface="Times New Roman"/>
                <a:sym typeface="Times New Roman"/>
              </a:rPr>
              <a:t>There may be cases where we don’t know how many/what classes is the data divided into. Example: Data Mining, Sentimental Analysis. </a:t>
            </a:r>
            <a:endParaRPr lang="en-US" dirty="0" smtClean="0"/>
          </a:p>
          <a:p>
            <a:pPr marL="457200" indent="-406400" algn="just">
              <a:lnSpc>
                <a:spcPct val="170000"/>
              </a:lnSpc>
              <a:spcBef>
                <a:spcPts val="0"/>
              </a:spcBef>
              <a:buClr>
                <a:schemeClr val="dk1"/>
              </a:buClr>
              <a:buSzPts val="2800"/>
              <a:buFont typeface="Twentieth Century"/>
              <a:buChar char="●"/>
            </a:pPr>
            <a:r>
              <a:rPr lang="en-US" sz="2800" dirty="0" smtClean="0">
                <a:solidFill>
                  <a:schemeClr val="dk1"/>
                </a:solidFill>
                <a:latin typeface="Times New Roman"/>
                <a:ea typeface="Times New Roman"/>
                <a:cs typeface="Times New Roman"/>
                <a:sym typeface="Times New Roman"/>
              </a:rPr>
              <a:t>We may want to use clustering to gain some insight into the structure of the data before designing a classifier</a:t>
            </a:r>
            <a:endParaRPr lang="en-US" sz="2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201346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466540"/>
            <a:ext cx="8153400"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8329363" cy="1205458"/>
          </a:xfrm>
          <a:prstGeom prst="rect">
            <a:avLst/>
          </a:prstGeom>
        </p:spPr>
        <p:txBody>
          <a:bodyPr wrap="square" lIns="0" tIns="0" rIns="0" bIns="0" rtlCol="0" anchor="t">
            <a:spAutoFit/>
          </a:bodyPr>
          <a:lstStyle/>
          <a:p>
            <a:pPr>
              <a:lnSpc>
                <a:spcPts val="9426"/>
              </a:lnSpc>
              <a:spcBef>
                <a:spcPct val="0"/>
              </a:spcBef>
            </a:pPr>
            <a:r>
              <a:rPr lang="en-IN" sz="4000" b="1" dirty="0" smtClean="0">
                <a:solidFill>
                  <a:schemeClr val="bg1"/>
                </a:solidFill>
                <a:latin typeface="Times New Roman"/>
                <a:ea typeface="Times New Roman"/>
                <a:cs typeface="Times New Roman"/>
                <a:sym typeface="Times New Roman"/>
              </a:rPr>
              <a:t>Types of </a:t>
            </a:r>
            <a:r>
              <a:rPr lang="en-IN" sz="4000" b="1" dirty="0">
                <a:solidFill>
                  <a:schemeClr val="bg1"/>
                </a:solidFill>
                <a:latin typeface="Times New Roman"/>
                <a:ea typeface="Times New Roman"/>
                <a:cs typeface="Times New Roman"/>
                <a:sym typeface="Times New Roman"/>
              </a:rPr>
              <a:t>Unsupervised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24</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7;p4"/>
          <p:cNvSpPr txBox="1"/>
          <p:nvPr/>
        </p:nvSpPr>
        <p:spPr>
          <a:xfrm>
            <a:off x="3775654" y="3543300"/>
            <a:ext cx="4278000" cy="355162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IN" sz="2600" b="1" i="0" u="sng" strike="noStrike" cap="none" dirty="0">
                <a:solidFill>
                  <a:schemeClr val="dk1"/>
                </a:solidFill>
                <a:latin typeface="Times New Roman"/>
                <a:ea typeface="Times New Roman"/>
                <a:cs typeface="Times New Roman"/>
                <a:sym typeface="Times New Roman"/>
              </a:rPr>
              <a:t>Clustering</a:t>
            </a:r>
            <a:endParaRPr sz="2600" b="1" i="0" u="sng" strike="noStrike" cap="none" dirty="0">
              <a:solidFill>
                <a:schemeClr val="dk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Times New Roman"/>
              <a:ea typeface="Times New Roman"/>
              <a:cs typeface="Times New Roman"/>
              <a:sym typeface="Times New Roman"/>
            </a:endParaRPr>
          </a:p>
          <a:p>
            <a:pPr marL="457200" marR="0" lvl="0" indent="-342900" algn="just" rtl="0">
              <a:lnSpc>
                <a:spcPct val="100000"/>
              </a:lnSpc>
              <a:spcBef>
                <a:spcPts val="0"/>
              </a:spcBef>
              <a:spcAft>
                <a:spcPts val="0"/>
              </a:spcAft>
              <a:buClr>
                <a:schemeClr val="dk1"/>
              </a:buClr>
              <a:buSzPts val="1800"/>
              <a:buFont typeface="Twentieth Century"/>
              <a:buChar char="●"/>
            </a:pPr>
            <a:r>
              <a:rPr lang="en-IN" sz="1800" b="0" i="0" u="none" strike="noStrike" cap="none" dirty="0">
                <a:solidFill>
                  <a:schemeClr val="dk1"/>
                </a:solidFill>
                <a:latin typeface="Times New Roman"/>
                <a:ea typeface="Times New Roman"/>
                <a:cs typeface="Times New Roman"/>
                <a:sym typeface="Times New Roman"/>
              </a:rPr>
              <a:t>Clustering is the task of dividing the population or data points into a number of groups such that data points in the same groups are more similar to other data points and dissimilar to the data points in the other groups.</a:t>
            </a:r>
            <a:endParaRPr sz="18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800"/>
              <a:buFont typeface="Times New Roman"/>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900"/>
              <a:buFont typeface="Arial"/>
              <a:buNone/>
            </a:pPr>
            <a:endParaRPr sz="19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Times New Roman"/>
              <a:ea typeface="Times New Roman"/>
              <a:cs typeface="Times New Roman"/>
              <a:sym typeface="Times New Roman"/>
            </a:endParaRPr>
          </a:p>
        </p:txBody>
      </p:sp>
      <p:pic>
        <p:nvPicPr>
          <p:cNvPr id="16" name="Google Shape;109;p4"/>
          <p:cNvPicPr preferRelativeResize="0"/>
          <p:nvPr/>
        </p:nvPicPr>
        <p:blipFill rotWithShape="1">
          <a:blip r:embed="rId7">
            <a:alphaModFix/>
          </a:blip>
          <a:srcRect l="2894" r="54640" b="8491"/>
          <a:stretch/>
        </p:blipFill>
        <p:spPr>
          <a:xfrm>
            <a:off x="4365325" y="4101250"/>
            <a:ext cx="1448688" cy="1042250"/>
          </a:xfrm>
          <a:prstGeom prst="rect">
            <a:avLst/>
          </a:prstGeom>
          <a:noFill/>
          <a:ln>
            <a:noFill/>
          </a:ln>
        </p:spPr>
      </p:pic>
      <p:pic>
        <p:nvPicPr>
          <p:cNvPr id="17" name="Google Shape;110;p4"/>
          <p:cNvPicPr preferRelativeResize="0"/>
          <p:nvPr/>
        </p:nvPicPr>
        <p:blipFill rotWithShape="1">
          <a:blip r:embed="rId7">
            <a:alphaModFix/>
          </a:blip>
          <a:srcRect l="59818" t="8490" r="1735" b="7362"/>
          <a:stretch/>
        </p:blipFill>
        <p:spPr>
          <a:xfrm>
            <a:off x="6323712" y="4101250"/>
            <a:ext cx="1448688" cy="1042250"/>
          </a:xfrm>
          <a:prstGeom prst="rect">
            <a:avLst/>
          </a:prstGeom>
          <a:noFill/>
          <a:ln>
            <a:noFill/>
          </a:ln>
        </p:spPr>
      </p:pic>
      <p:cxnSp>
        <p:nvCxnSpPr>
          <p:cNvPr id="18" name="Google Shape;111;p4"/>
          <p:cNvCxnSpPr>
            <a:stCxn id="16" idx="3"/>
            <a:endCxn id="17" idx="1"/>
          </p:cNvCxnSpPr>
          <p:nvPr/>
        </p:nvCxnSpPr>
        <p:spPr>
          <a:xfrm>
            <a:off x="5814013" y="4622375"/>
            <a:ext cx="509700" cy="0"/>
          </a:xfrm>
          <a:prstGeom prst="straightConnector1">
            <a:avLst/>
          </a:prstGeom>
          <a:noFill/>
          <a:ln w="38100" cap="flat" cmpd="sng">
            <a:solidFill>
              <a:schemeClr val="dk2"/>
            </a:solidFill>
            <a:prstDash val="solid"/>
            <a:round/>
            <a:headEnd type="none" w="sm" len="sm"/>
            <a:tailEnd type="triangle" w="med" len="med"/>
          </a:ln>
        </p:spPr>
      </p:cxnSp>
      <p:sp>
        <p:nvSpPr>
          <p:cNvPr id="19" name="Google Shape;108;p4"/>
          <p:cNvSpPr txBox="1"/>
          <p:nvPr/>
        </p:nvSpPr>
        <p:spPr>
          <a:xfrm>
            <a:off x="9057000" y="3618265"/>
            <a:ext cx="4278000" cy="373503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IN" sz="2600" b="1" i="0" u="sng" strike="noStrike" cap="none" dirty="0">
                <a:solidFill>
                  <a:schemeClr val="dk1"/>
                </a:solidFill>
                <a:latin typeface="Times New Roman"/>
                <a:ea typeface="Times New Roman"/>
                <a:cs typeface="Times New Roman"/>
                <a:sym typeface="Times New Roman"/>
              </a:rPr>
              <a:t>Association</a:t>
            </a:r>
            <a:endParaRPr sz="2600" b="1" i="0" u="sng"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600"/>
              <a:buFont typeface="Arial"/>
              <a:buNone/>
            </a:pPr>
            <a:endParaRPr sz="2600" b="1" i="0" u="sng"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600"/>
              <a:buFont typeface="Arial"/>
              <a:buNone/>
            </a:pPr>
            <a:endParaRPr sz="2600" b="1" i="0" u="sng"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600"/>
              <a:buFont typeface="Arial"/>
              <a:buNone/>
            </a:pPr>
            <a:endParaRPr sz="2600" b="1" i="0" u="sng" strike="noStrike" cap="none" dirty="0">
              <a:solidFill>
                <a:schemeClr val="dk1"/>
              </a:solidFill>
              <a:latin typeface="Times New Roman"/>
              <a:ea typeface="Times New Roman"/>
              <a:cs typeface="Times New Roman"/>
              <a:sym typeface="Times New Roman"/>
            </a:endParaRPr>
          </a:p>
          <a:p>
            <a:pPr marL="457200" marR="0" lvl="0" indent="-349250" algn="just" rtl="0">
              <a:lnSpc>
                <a:spcPct val="100000"/>
              </a:lnSpc>
              <a:spcBef>
                <a:spcPts val="0"/>
              </a:spcBef>
              <a:spcAft>
                <a:spcPts val="0"/>
              </a:spcAft>
              <a:buClr>
                <a:schemeClr val="dk1"/>
              </a:buClr>
              <a:buSzPts val="1900"/>
              <a:buFont typeface="Twentieth Century"/>
              <a:buChar char="●"/>
            </a:pPr>
            <a:r>
              <a:rPr lang="en-IN" sz="1900" b="0" i="0" u="none" strike="noStrike" cap="none" dirty="0">
                <a:solidFill>
                  <a:schemeClr val="dk1"/>
                </a:solidFill>
                <a:latin typeface="Times New Roman"/>
                <a:ea typeface="Times New Roman"/>
                <a:cs typeface="Times New Roman"/>
                <a:sym typeface="Times New Roman"/>
              </a:rPr>
              <a:t>Association rules allow us to establish associations amongst data objects inside large databases. This unsupervised technique includes discovering important relationships between variables in large databases.</a:t>
            </a:r>
            <a:endParaRPr sz="1900" b="0" i="0" u="none" strike="noStrike" cap="none" dirty="0">
              <a:solidFill>
                <a:schemeClr val="dk1"/>
              </a:solidFill>
              <a:latin typeface="Times New Roman"/>
              <a:ea typeface="Times New Roman"/>
              <a:cs typeface="Times New Roman"/>
              <a:sym typeface="Times New Roman"/>
            </a:endParaRPr>
          </a:p>
        </p:txBody>
      </p:sp>
      <p:pic>
        <p:nvPicPr>
          <p:cNvPr id="20" name="Google Shape;112;p4"/>
          <p:cNvPicPr preferRelativeResize="0"/>
          <p:nvPr/>
        </p:nvPicPr>
        <p:blipFill rotWithShape="1">
          <a:blip r:embed="rId8">
            <a:alphaModFix/>
          </a:blip>
          <a:srcRect/>
          <a:stretch/>
        </p:blipFill>
        <p:spPr>
          <a:xfrm>
            <a:off x="10016374" y="4208216"/>
            <a:ext cx="2359251" cy="1042250"/>
          </a:xfrm>
          <a:prstGeom prst="rect">
            <a:avLst/>
          </a:prstGeom>
          <a:noFill/>
          <a:ln>
            <a:noFill/>
          </a:ln>
        </p:spPr>
      </p:pic>
    </p:spTree>
    <p:extLst>
      <p:ext uri="{BB962C8B-B14F-4D97-AF65-F5344CB8AC3E}">
        <p14:creationId xmlns:p14="http://schemas.microsoft.com/office/powerpoint/2010/main" val="1871439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466540"/>
            <a:ext cx="8153400"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8329363" cy="1053109"/>
          </a:xfrm>
          <a:prstGeom prst="rect">
            <a:avLst/>
          </a:prstGeom>
        </p:spPr>
        <p:txBody>
          <a:bodyPr wrap="square" lIns="0" tIns="0" rIns="0" bIns="0" rtlCol="0" anchor="t">
            <a:spAutoFit/>
          </a:bodyPr>
          <a:lstStyle/>
          <a:p>
            <a:pPr>
              <a:lnSpc>
                <a:spcPts val="9426"/>
              </a:lnSpc>
              <a:spcBef>
                <a:spcPct val="0"/>
              </a:spcBef>
            </a:pPr>
            <a:r>
              <a:rPr lang="en-IN" sz="4000" b="1" dirty="0">
                <a:solidFill>
                  <a:schemeClr val="bg1"/>
                </a:solidFill>
                <a:latin typeface="Times New Roman"/>
                <a:ea typeface="Times New Roman"/>
                <a:cs typeface="Times New Roman"/>
                <a:sym typeface="Times New Roman"/>
              </a:rPr>
              <a:t>Clustering in Machine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25</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118;p5"/>
          <p:cNvSpPr txBox="1">
            <a:spLocks/>
          </p:cNvSpPr>
          <p:nvPr/>
        </p:nvSpPr>
        <p:spPr>
          <a:xfrm>
            <a:off x="3674164" y="3535709"/>
            <a:ext cx="9872871" cy="403860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lnSpc>
                <a:spcPct val="90000"/>
              </a:lnSpc>
              <a:spcBef>
                <a:spcPts val="0"/>
              </a:spcBef>
              <a:buClr>
                <a:schemeClr val="dk1"/>
              </a:buClr>
              <a:buSzPts val="2800"/>
            </a:pPr>
            <a:r>
              <a:rPr lang="en-US" sz="2800" smtClean="0">
                <a:solidFill>
                  <a:schemeClr val="dk1"/>
                </a:solidFill>
                <a:latin typeface="Times New Roman"/>
                <a:ea typeface="Times New Roman"/>
                <a:cs typeface="Times New Roman"/>
                <a:sym typeface="Times New Roman"/>
              </a:rPr>
              <a:t>Working of the clustering algorithm</a:t>
            </a:r>
            <a:endParaRPr lang="en-US" dirty="0"/>
          </a:p>
        </p:txBody>
      </p:sp>
      <p:pic>
        <p:nvPicPr>
          <p:cNvPr id="22" name="Google Shape;119;p5"/>
          <p:cNvPicPr preferRelativeResize="0"/>
          <p:nvPr/>
        </p:nvPicPr>
        <p:blipFill rotWithShape="1">
          <a:blip r:embed="rId7">
            <a:alphaModFix/>
          </a:blip>
          <a:srcRect/>
          <a:stretch/>
        </p:blipFill>
        <p:spPr>
          <a:xfrm>
            <a:off x="5659674" y="4115786"/>
            <a:ext cx="6029325" cy="3962400"/>
          </a:xfrm>
          <a:prstGeom prst="rect">
            <a:avLst/>
          </a:prstGeom>
          <a:noFill/>
          <a:ln>
            <a:noFill/>
          </a:ln>
        </p:spPr>
      </p:pic>
    </p:spTree>
    <p:extLst>
      <p:ext uri="{BB962C8B-B14F-4D97-AF65-F5344CB8AC3E}">
        <p14:creationId xmlns:p14="http://schemas.microsoft.com/office/powerpoint/2010/main" val="13454885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466540"/>
            <a:ext cx="8153400"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8329363" cy="1039580"/>
          </a:xfrm>
          <a:prstGeom prst="rect">
            <a:avLst/>
          </a:prstGeom>
        </p:spPr>
        <p:txBody>
          <a:bodyPr wrap="square" lIns="0" tIns="0" rIns="0" bIns="0" rtlCol="0" anchor="t">
            <a:spAutoFit/>
          </a:bodyPr>
          <a:lstStyle/>
          <a:p>
            <a:pPr>
              <a:lnSpc>
                <a:spcPts val="9426"/>
              </a:lnSpc>
              <a:spcBef>
                <a:spcPct val="0"/>
              </a:spcBef>
            </a:pPr>
            <a:r>
              <a:rPr lang="en-IN" sz="4000" b="1" dirty="0" smtClean="0">
                <a:solidFill>
                  <a:schemeClr val="bg1"/>
                </a:solidFill>
                <a:latin typeface="Times New Roman"/>
                <a:ea typeface="Times New Roman"/>
                <a:cs typeface="Times New Roman"/>
                <a:sym typeface="Times New Roman"/>
              </a:rPr>
              <a:t>Types of Clustering Methods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26</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25;p6"/>
          <p:cNvSpPr txBox="1">
            <a:spLocks/>
          </p:cNvSpPr>
          <p:nvPr/>
        </p:nvSpPr>
        <p:spPr>
          <a:xfrm>
            <a:off x="3539226" y="3808490"/>
            <a:ext cx="9872871" cy="2887462"/>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374650">
              <a:lnSpc>
                <a:spcPct val="150000"/>
              </a:lnSpc>
              <a:spcBef>
                <a:spcPts val="0"/>
              </a:spcBef>
              <a:buClr>
                <a:schemeClr val="dk1"/>
              </a:buClr>
              <a:buSzPts val="2300"/>
              <a:buFont typeface="Twentieth Century"/>
              <a:buChar char="●"/>
            </a:pPr>
            <a:r>
              <a:rPr lang="en-US" sz="2300" b="1" dirty="0" smtClean="0">
                <a:solidFill>
                  <a:schemeClr val="dk1"/>
                </a:solidFill>
                <a:latin typeface="Times New Roman"/>
                <a:ea typeface="Times New Roman"/>
                <a:cs typeface="Times New Roman"/>
                <a:sym typeface="Times New Roman"/>
              </a:rPr>
              <a:t>Main clustering methods used in Machine learning:</a:t>
            </a:r>
            <a:endParaRPr lang="en-US" dirty="0" smtClean="0"/>
          </a:p>
          <a:p>
            <a:pPr marL="914400" lvl="1" indent="-355600">
              <a:lnSpc>
                <a:spcPct val="150000"/>
              </a:lnSpc>
              <a:spcBef>
                <a:spcPts val="0"/>
              </a:spcBef>
              <a:buClr>
                <a:schemeClr val="dk1"/>
              </a:buClr>
              <a:buSzPts val="2000"/>
              <a:buFont typeface="Twentieth Century"/>
              <a:buChar char="○"/>
            </a:pPr>
            <a:r>
              <a:rPr lang="en-US" sz="2000" dirty="0" smtClean="0">
                <a:solidFill>
                  <a:schemeClr val="dk1"/>
                </a:solidFill>
                <a:latin typeface="Times New Roman"/>
                <a:ea typeface="Times New Roman"/>
                <a:cs typeface="Times New Roman"/>
                <a:sym typeface="Times New Roman"/>
              </a:rPr>
              <a:t>Partitioning Clustering</a:t>
            </a:r>
            <a:endParaRPr lang="en-US" dirty="0" smtClean="0"/>
          </a:p>
          <a:p>
            <a:pPr marL="914400" lvl="1" indent="-355600">
              <a:lnSpc>
                <a:spcPct val="150000"/>
              </a:lnSpc>
              <a:spcBef>
                <a:spcPts val="0"/>
              </a:spcBef>
              <a:buClr>
                <a:schemeClr val="dk1"/>
              </a:buClr>
              <a:buSzPts val="2000"/>
              <a:buFont typeface="Twentieth Century"/>
              <a:buChar char="○"/>
            </a:pPr>
            <a:r>
              <a:rPr lang="en-US" sz="2000" dirty="0" smtClean="0">
                <a:solidFill>
                  <a:schemeClr val="dk1"/>
                </a:solidFill>
                <a:latin typeface="Times New Roman"/>
                <a:ea typeface="Times New Roman"/>
                <a:cs typeface="Times New Roman"/>
                <a:sym typeface="Times New Roman"/>
              </a:rPr>
              <a:t>Density-Based Clustering</a:t>
            </a:r>
            <a:endParaRPr lang="en-US" dirty="0" smtClean="0"/>
          </a:p>
          <a:p>
            <a:pPr marL="914400" lvl="1" indent="-355600">
              <a:lnSpc>
                <a:spcPct val="150000"/>
              </a:lnSpc>
              <a:spcBef>
                <a:spcPts val="0"/>
              </a:spcBef>
              <a:buClr>
                <a:schemeClr val="dk1"/>
              </a:buClr>
              <a:buSzPts val="2000"/>
              <a:buFont typeface="Twentieth Century"/>
              <a:buChar char="○"/>
            </a:pPr>
            <a:r>
              <a:rPr lang="en-US" sz="2000" dirty="0" smtClean="0">
                <a:solidFill>
                  <a:schemeClr val="dk1"/>
                </a:solidFill>
                <a:latin typeface="Times New Roman"/>
                <a:ea typeface="Times New Roman"/>
                <a:cs typeface="Times New Roman"/>
                <a:sym typeface="Times New Roman"/>
              </a:rPr>
              <a:t>Distribution Model-Based Clustering</a:t>
            </a:r>
            <a:endParaRPr lang="en-US" dirty="0" smtClean="0"/>
          </a:p>
          <a:p>
            <a:pPr marL="914400" lvl="1" indent="-355600">
              <a:lnSpc>
                <a:spcPct val="150000"/>
              </a:lnSpc>
              <a:spcBef>
                <a:spcPts val="0"/>
              </a:spcBef>
              <a:buClr>
                <a:schemeClr val="dk1"/>
              </a:buClr>
              <a:buSzPts val="2000"/>
              <a:buFont typeface="Twentieth Century"/>
              <a:buChar char="○"/>
            </a:pPr>
            <a:r>
              <a:rPr lang="en-US" sz="2000" dirty="0" smtClean="0">
                <a:solidFill>
                  <a:schemeClr val="dk1"/>
                </a:solidFill>
                <a:latin typeface="Times New Roman"/>
                <a:ea typeface="Times New Roman"/>
                <a:cs typeface="Times New Roman"/>
                <a:sym typeface="Times New Roman"/>
              </a:rPr>
              <a:t>Hierarchical Clustering</a:t>
            </a:r>
            <a:endParaRPr lang="en-US" dirty="0"/>
          </a:p>
        </p:txBody>
      </p:sp>
    </p:spTree>
    <p:extLst>
      <p:ext uri="{BB962C8B-B14F-4D97-AF65-F5344CB8AC3E}">
        <p14:creationId xmlns:p14="http://schemas.microsoft.com/office/powerpoint/2010/main" val="20222299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50900" y="3133993"/>
            <a:ext cx="11419414" cy="5170646"/>
          </a:xfrm>
          <a:prstGeom prst="rect">
            <a:avLst/>
          </a:prstGeom>
        </p:spPr>
        <p:txBody>
          <a:bodyPr lIns="0" tIns="0" rIns="0" bIns="0" rtlCol="0" anchor="t">
            <a:spAutoFit/>
          </a:bodyPr>
          <a:lstStyle/>
          <a:p>
            <a:r>
              <a:rPr lang="en-US" sz="2800" b="1" dirty="0">
                <a:latin typeface="Codec Pro" panose="020B0604020202020204" charset="0"/>
                <a:cs typeface="Times New Roman" panose="02020603050405020304" pitchFamily="18" charset="0"/>
              </a:rPr>
              <a:t>1. Summary Statistics</a:t>
            </a:r>
          </a:p>
          <a:p>
            <a:r>
              <a:rPr lang="en-US" sz="2800" b="1" dirty="0">
                <a:latin typeface="Codec Pro" panose="020B0604020202020204" charset="0"/>
                <a:cs typeface="Times New Roman" panose="02020603050405020304" pitchFamily="18" charset="0"/>
              </a:rPr>
              <a:t>Purpose:</a:t>
            </a:r>
            <a:r>
              <a:rPr lang="en-US" sz="2800" dirty="0">
                <a:latin typeface="Codec Pro" panose="020B0604020202020204" charset="0"/>
                <a:cs typeface="Times New Roman" panose="02020603050405020304" pitchFamily="18" charset="0"/>
              </a:rPr>
              <a:t> To describe and summarize data.</a:t>
            </a:r>
          </a:p>
          <a:p>
            <a:r>
              <a:rPr lang="en-US" sz="2800" b="1" dirty="0">
                <a:latin typeface="Codec Pro" panose="020B0604020202020204" charset="0"/>
                <a:cs typeface="Times New Roman" panose="02020603050405020304" pitchFamily="18" charset="0"/>
              </a:rPr>
              <a:t>Formulas:</a:t>
            </a:r>
            <a:endParaRPr lang="en-US" sz="2800" dirty="0">
              <a:latin typeface="Codec Pro" panose="020B0604020202020204" charset="0"/>
              <a:cs typeface="Times New Roman" panose="02020603050405020304" pitchFamily="18" charset="0"/>
            </a:endParaRPr>
          </a:p>
          <a:p>
            <a:pPr>
              <a:buFont typeface="Arial" panose="020B0604020202020204" pitchFamily="34" charset="0"/>
              <a:buChar char="•"/>
            </a:pPr>
            <a:r>
              <a:rPr lang="en-US" sz="2800" b="1" dirty="0">
                <a:latin typeface="Codec Pro" panose="020B0604020202020204" charset="0"/>
                <a:cs typeface="Times New Roman" panose="02020603050405020304" pitchFamily="18" charset="0"/>
              </a:rPr>
              <a:t>Mean (</a:t>
            </a:r>
            <a:r>
              <a:rPr lang="el-GR" sz="2800" b="1" dirty="0">
                <a:latin typeface="Codec Pro" panose="020B0604020202020204" charset="0"/>
                <a:cs typeface="Times New Roman" panose="02020603050405020304" pitchFamily="18" charset="0"/>
              </a:rPr>
              <a:t>μ)</a:t>
            </a:r>
            <a:r>
              <a:rPr lang="el-GR" sz="2800" dirty="0">
                <a:latin typeface="Codec Pro" panose="020B0604020202020204" charset="0"/>
                <a:cs typeface="Times New Roman" panose="02020603050405020304" pitchFamily="18" charset="0"/>
              </a:rPr>
              <a:t> = (Σ</a:t>
            </a:r>
            <a:r>
              <a:rPr lang="en-US" sz="2800" dirty="0">
                <a:latin typeface="Codec Pro" panose="020B0604020202020204" charset="0"/>
                <a:cs typeface="Times New Roman" panose="02020603050405020304" pitchFamily="18" charset="0"/>
              </a:rPr>
              <a:t>x) / n</a:t>
            </a:r>
          </a:p>
          <a:p>
            <a:pPr>
              <a:buFont typeface="Arial" panose="020B0604020202020204" pitchFamily="34" charset="0"/>
              <a:buChar char="•"/>
            </a:pPr>
            <a:r>
              <a:rPr lang="en-US" sz="2800" b="1" dirty="0">
                <a:latin typeface="Codec Pro" panose="020B0604020202020204" charset="0"/>
                <a:cs typeface="Times New Roman" panose="02020603050405020304" pitchFamily="18" charset="0"/>
              </a:rPr>
              <a:t>Median</a:t>
            </a:r>
            <a:r>
              <a:rPr lang="en-US" sz="2800" dirty="0">
                <a:latin typeface="Codec Pro" panose="020B0604020202020204" charset="0"/>
                <a:cs typeface="Times New Roman" panose="02020603050405020304" pitchFamily="18" charset="0"/>
              </a:rPr>
              <a:t> = Middle value when data is sorted</a:t>
            </a:r>
          </a:p>
          <a:p>
            <a:pPr>
              <a:buFont typeface="Arial" panose="020B0604020202020204" pitchFamily="34" charset="0"/>
              <a:buChar char="•"/>
            </a:pPr>
            <a:r>
              <a:rPr lang="en-US" sz="2800" b="1" dirty="0">
                <a:latin typeface="Codec Pro" panose="020B0604020202020204" charset="0"/>
                <a:cs typeface="Times New Roman" panose="02020603050405020304" pitchFamily="18" charset="0"/>
              </a:rPr>
              <a:t>Variance (</a:t>
            </a:r>
            <a:r>
              <a:rPr lang="el-GR" sz="2800" b="1" dirty="0">
                <a:latin typeface="Codec Pro" panose="020B0604020202020204" charset="0"/>
                <a:cs typeface="Times New Roman" panose="02020603050405020304" pitchFamily="18" charset="0"/>
              </a:rPr>
              <a:t>σ²)</a:t>
            </a:r>
            <a:r>
              <a:rPr lang="el-GR" sz="2800" dirty="0">
                <a:latin typeface="Codec Pro" panose="020B0604020202020204" charset="0"/>
                <a:cs typeface="Times New Roman" panose="02020603050405020304" pitchFamily="18" charset="0"/>
              </a:rPr>
              <a:t> = Σ(</a:t>
            </a:r>
            <a:r>
              <a:rPr lang="en-US" sz="2800" dirty="0">
                <a:latin typeface="Codec Pro" panose="020B0604020202020204" charset="0"/>
                <a:cs typeface="Times New Roman" panose="02020603050405020304" pitchFamily="18" charset="0"/>
              </a:rPr>
              <a:t>x - </a:t>
            </a:r>
            <a:r>
              <a:rPr lang="el-GR" sz="2800" dirty="0">
                <a:latin typeface="Codec Pro" panose="020B0604020202020204" charset="0"/>
                <a:cs typeface="Times New Roman" panose="02020603050405020304" pitchFamily="18" charset="0"/>
              </a:rPr>
              <a:t>μ)² / </a:t>
            </a:r>
            <a:r>
              <a:rPr lang="en-US" sz="2800" dirty="0">
                <a:latin typeface="Codec Pro" panose="020B0604020202020204" charset="0"/>
                <a:cs typeface="Times New Roman" panose="02020603050405020304" pitchFamily="18" charset="0"/>
              </a:rPr>
              <a:t>n</a:t>
            </a:r>
          </a:p>
          <a:p>
            <a:pPr>
              <a:buFont typeface="Arial" panose="020B0604020202020204" pitchFamily="34" charset="0"/>
              <a:buChar char="•"/>
            </a:pPr>
            <a:r>
              <a:rPr lang="en-US" sz="2800" b="1" dirty="0">
                <a:latin typeface="Codec Pro" panose="020B0604020202020204" charset="0"/>
                <a:cs typeface="Times New Roman" panose="02020603050405020304" pitchFamily="18" charset="0"/>
              </a:rPr>
              <a:t>Standard Deviation (</a:t>
            </a:r>
            <a:r>
              <a:rPr lang="el-GR" sz="2800" b="1" dirty="0">
                <a:latin typeface="Codec Pro" panose="020B0604020202020204" charset="0"/>
                <a:cs typeface="Times New Roman" panose="02020603050405020304" pitchFamily="18" charset="0"/>
              </a:rPr>
              <a:t>σ)</a:t>
            </a:r>
            <a:r>
              <a:rPr lang="el-GR" sz="2800" dirty="0">
                <a:latin typeface="Codec Pro" panose="020B0604020202020204" charset="0"/>
                <a:cs typeface="Times New Roman" panose="02020603050405020304" pitchFamily="18" charset="0"/>
              </a:rPr>
              <a:t> = √</a:t>
            </a:r>
            <a:r>
              <a:rPr lang="en-US" sz="2800" dirty="0">
                <a:latin typeface="Codec Pro" panose="020B0604020202020204" charset="0"/>
                <a:cs typeface="Times New Roman" panose="02020603050405020304" pitchFamily="18" charset="0"/>
              </a:rPr>
              <a:t>Variance</a:t>
            </a:r>
          </a:p>
          <a:p>
            <a:r>
              <a:rPr lang="en-US" sz="2800" b="1" dirty="0">
                <a:latin typeface="Codec Pro" panose="020B0604020202020204" charset="0"/>
                <a:cs typeface="Times New Roman" panose="02020603050405020304" pitchFamily="18" charset="0"/>
              </a:rPr>
              <a:t>Example (Performance Scores = [75, 88, 82, 91, 85]):</a:t>
            </a:r>
            <a:endParaRPr lang="en-US" sz="2800" dirty="0">
              <a:latin typeface="Codec Pro" panose="020B0604020202020204" charset="0"/>
              <a:cs typeface="Times New Roman" panose="02020603050405020304" pitchFamily="18" charset="0"/>
            </a:endParaRPr>
          </a:p>
          <a:p>
            <a:pPr>
              <a:buFont typeface="Arial" panose="020B0604020202020204" pitchFamily="34" charset="0"/>
              <a:buChar char="•"/>
            </a:pPr>
            <a:r>
              <a:rPr lang="en-US" sz="2800" dirty="0">
                <a:latin typeface="Codec Pro" panose="020B0604020202020204" charset="0"/>
                <a:cs typeface="Times New Roman" panose="02020603050405020304" pitchFamily="18" charset="0"/>
              </a:rPr>
              <a:t>Mean = (75 + 88 + 82 + 91 + 85) / 5 = </a:t>
            </a:r>
            <a:r>
              <a:rPr lang="en-US" sz="2800" b="1" dirty="0">
                <a:latin typeface="Codec Pro" panose="020B0604020202020204" charset="0"/>
                <a:cs typeface="Times New Roman" panose="02020603050405020304" pitchFamily="18" charset="0"/>
              </a:rPr>
              <a:t>84.2</a:t>
            </a:r>
            <a:endParaRPr lang="en-US" sz="2800" dirty="0">
              <a:latin typeface="Codec Pro" panose="020B0604020202020204" charset="0"/>
              <a:cs typeface="Times New Roman" panose="02020603050405020304" pitchFamily="18" charset="0"/>
            </a:endParaRPr>
          </a:p>
          <a:p>
            <a:pPr>
              <a:buFont typeface="Arial" panose="020B0604020202020204" pitchFamily="34" charset="0"/>
              <a:buChar char="•"/>
            </a:pPr>
            <a:r>
              <a:rPr lang="en-US" sz="2800" dirty="0">
                <a:latin typeface="Codec Pro" panose="020B0604020202020204" charset="0"/>
                <a:cs typeface="Times New Roman" panose="02020603050405020304" pitchFamily="18" charset="0"/>
              </a:rPr>
              <a:t>Median = </a:t>
            </a:r>
            <a:r>
              <a:rPr lang="en-US" sz="2800" b="1" dirty="0">
                <a:latin typeface="Codec Pro" panose="020B0604020202020204" charset="0"/>
                <a:cs typeface="Times New Roman" panose="02020603050405020304" pitchFamily="18" charset="0"/>
              </a:rPr>
              <a:t>85</a:t>
            </a:r>
            <a:endParaRPr lang="en-US" sz="2800" dirty="0">
              <a:latin typeface="Codec Pro" panose="020B0604020202020204" charset="0"/>
              <a:cs typeface="Times New Roman" panose="02020603050405020304" pitchFamily="18" charset="0"/>
            </a:endParaRPr>
          </a:p>
          <a:p>
            <a:pPr>
              <a:buFont typeface="Arial" panose="020B0604020202020204" pitchFamily="34" charset="0"/>
              <a:buChar char="•"/>
            </a:pPr>
            <a:r>
              <a:rPr lang="en-US" sz="2800" dirty="0">
                <a:latin typeface="Codec Pro" panose="020B0604020202020204" charset="0"/>
                <a:cs typeface="Times New Roman" panose="02020603050405020304" pitchFamily="18" charset="0"/>
              </a:rPr>
              <a:t>Variance ≈ </a:t>
            </a:r>
            <a:r>
              <a:rPr lang="en-US" sz="2800" b="1" dirty="0">
                <a:latin typeface="Codec Pro" panose="020B0604020202020204" charset="0"/>
                <a:cs typeface="Times New Roman" panose="02020603050405020304" pitchFamily="18" charset="0"/>
              </a:rPr>
              <a:t>29.3</a:t>
            </a:r>
            <a:endParaRPr lang="en-US" sz="2800" dirty="0">
              <a:latin typeface="Codec Pro" panose="020B0604020202020204" charset="0"/>
              <a:cs typeface="Times New Roman" panose="02020603050405020304" pitchFamily="18" charset="0"/>
            </a:endParaRPr>
          </a:p>
          <a:p>
            <a:pPr>
              <a:buFont typeface="Arial" panose="020B0604020202020204" pitchFamily="34" charset="0"/>
              <a:buChar char="•"/>
            </a:pPr>
            <a:r>
              <a:rPr lang="en-US" sz="2800" dirty="0" err="1">
                <a:latin typeface="Codec Pro" panose="020B0604020202020204" charset="0"/>
                <a:cs typeface="Times New Roman" panose="02020603050405020304" pitchFamily="18" charset="0"/>
              </a:rPr>
              <a:t>Std</a:t>
            </a:r>
            <a:r>
              <a:rPr lang="en-US" sz="2800" dirty="0">
                <a:latin typeface="Codec Pro" panose="020B0604020202020204" charset="0"/>
                <a:cs typeface="Times New Roman" panose="02020603050405020304" pitchFamily="18" charset="0"/>
              </a:rPr>
              <a:t> </a:t>
            </a:r>
            <a:r>
              <a:rPr lang="en-US" sz="2800" dirty="0" err="1">
                <a:latin typeface="Codec Pro" panose="020B0604020202020204" charset="0"/>
                <a:cs typeface="Times New Roman" panose="02020603050405020304" pitchFamily="18" charset="0"/>
              </a:rPr>
              <a:t>Dev</a:t>
            </a:r>
            <a:r>
              <a:rPr lang="en-US" sz="2800" dirty="0">
                <a:latin typeface="Codec Pro" panose="020B0604020202020204" charset="0"/>
                <a:cs typeface="Times New Roman" panose="02020603050405020304" pitchFamily="18" charset="0"/>
              </a:rPr>
              <a:t> = √29.3 ≈ </a:t>
            </a:r>
            <a:r>
              <a:rPr lang="en-US" sz="2800" b="1" dirty="0">
                <a:latin typeface="Codec Pro" panose="020B0604020202020204" charset="0"/>
                <a:cs typeface="Times New Roman" panose="02020603050405020304" pitchFamily="18" charset="0"/>
              </a:rPr>
              <a:t>5.4</a:t>
            </a:r>
            <a:endParaRPr lang="en-US" sz="2800" dirty="0">
              <a:latin typeface="Codec Pro" panose="020B0604020202020204" charset="0"/>
              <a:cs typeface="Times New Roman" panose="02020603050405020304" pitchFamily="18" charset="0"/>
            </a:endParaRPr>
          </a:p>
        </p:txBody>
      </p:sp>
      <p:grpSp>
        <p:nvGrpSpPr>
          <p:cNvPr id="3" name="Group 3"/>
          <p:cNvGrpSpPr/>
          <p:nvPr/>
        </p:nvGrpSpPr>
        <p:grpSpPr>
          <a:xfrm>
            <a:off x="472395" y="528938"/>
            <a:ext cx="8945791"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43000" y="826731"/>
            <a:ext cx="8001000" cy="1205458"/>
          </a:xfrm>
          <a:prstGeom prst="rect">
            <a:avLst/>
          </a:prstGeom>
        </p:spPr>
        <p:txBody>
          <a:bodyPr wrap="square" lIns="0" tIns="0" rIns="0" bIns="0" rtlCol="0" anchor="t">
            <a:spAutoFit/>
          </a:bodyPr>
          <a:lstStyle/>
          <a:p>
            <a:pPr>
              <a:lnSpc>
                <a:spcPts val="9426"/>
              </a:lnSpc>
              <a:spcBef>
                <a:spcPct val="0"/>
              </a:spcBef>
            </a:pPr>
            <a:r>
              <a:rPr lang="en-US" sz="4000" dirty="0">
                <a:solidFill>
                  <a:schemeClr val="bg1"/>
                </a:solidFill>
                <a:latin typeface="Rasputin Bold" panose="020B0604020202020204" charset="0"/>
                <a:cs typeface="Times New Roman" panose="02020603050405020304" pitchFamily="18" charset="0"/>
              </a:rPr>
              <a:t>Exploratory Data Analysis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a:solidFill>
                  <a:srgbClr val="F3F3EA"/>
                </a:solidFill>
                <a:latin typeface="Rasputin Bold"/>
                <a:ea typeface="Rasputin Bold"/>
                <a:cs typeface="Rasputin Bold"/>
                <a:sym typeface="Rasputin Bold"/>
              </a:rPr>
              <a:t>02</a:t>
            </a: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466540"/>
            <a:ext cx="8153400"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8329363" cy="1039580"/>
          </a:xfrm>
          <a:prstGeom prst="rect">
            <a:avLst/>
          </a:prstGeom>
        </p:spPr>
        <p:txBody>
          <a:bodyPr wrap="square" lIns="0" tIns="0" rIns="0" bIns="0" rtlCol="0" anchor="t">
            <a:spAutoFit/>
          </a:bodyPr>
          <a:lstStyle/>
          <a:p>
            <a:pPr>
              <a:lnSpc>
                <a:spcPts val="9426"/>
              </a:lnSpc>
              <a:spcBef>
                <a:spcPct val="0"/>
              </a:spcBef>
            </a:pPr>
            <a:r>
              <a:rPr lang="en-IN" sz="4000" b="1" dirty="0" smtClean="0">
                <a:solidFill>
                  <a:schemeClr val="bg1"/>
                </a:solidFill>
                <a:latin typeface="Times New Roman"/>
                <a:ea typeface="Times New Roman"/>
                <a:cs typeface="Times New Roman"/>
                <a:sym typeface="Times New Roman"/>
              </a:rPr>
              <a:t>Types of Clustering Methods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27</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31;p7"/>
          <p:cNvSpPr txBox="1">
            <a:spLocks/>
          </p:cNvSpPr>
          <p:nvPr/>
        </p:nvSpPr>
        <p:spPr>
          <a:xfrm>
            <a:off x="3208020" y="3031392"/>
            <a:ext cx="11567160" cy="5791632"/>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buClr>
                <a:schemeClr val="dk1"/>
              </a:buClr>
              <a:buSzPts val="2400"/>
              <a:buFont typeface="Arial" pitchFamily="34" charset="0"/>
              <a:buNone/>
            </a:pPr>
            <a:r>
              <a:rPr lang="en-US" sz="2400" b="1" smtClean="0">
                <a:solidFill>
                  <a:schemeClr val="dk1"/>
                </a:solidFill>
                <a:latin typeface="Times New Roman"/>
                <a:ea typeface="Times New Roman"/>
                <a:cs typeface="Times New Roman"/>
                <a:sym typeface="Times New Roman"/>
              </a:rPr>
              <a:t>1. Partitioning Clustering</a:t>
            </a:r>
            <a:endParaRPr lang="en-US" smtClean="0"/>
          </a:p>
          <a:p>
            <a:pPr lvl="2">
              <a:spcBef>
                <a:spcPts val="1000"/>
              </a:spcBef>
              <a:buClr>
                <a:schemeClr val="dk1"/>
              </a:buClr>
              <a:buSzPts val="2400"/>
            </a:pPr>
            <a:r>
              <a:rPr lang="en-US" sz="2000" smtClean="0">
                <a:solidFill>
                  <a:schemeClr val="dk1"/>
                </a:solidFill>
                <a:latin typeface="Times New Roman"/>
                <a:ea typeface="Times New Roman"/>
                <a:cs typeface="Times New Roman"/>
                <a:sym typeface="Times New Roman"/>
              </a:rPr>
              <a:t>It is a type of clustering that divides the data into non-hierarchical groups. </a:t>
            </a:r>
            <a:endParaRPr lang="en-US" smtClean="0"/>
          </a:p>
          <a:p>
            <a:pPr lvl="2">
              <a:spcBef>
                <a:spcPts val="1000"/>
              </a:spcBef>
              <a:buClr>
                <a:schemeClr val="dk1"/>
              </a:buClr>
              <a:buSzPts val="2400"/>
            </a:pPr>
            <a:r>
              <a:rPr lang="en-US" sz="2000" smtClean="0">
                <a:solidFill>
                  <a:schemeClr val="dk1"/>
                </a:solidFill>
                <a:latin typeface="Times New Roman"/>
                <a:ea typeface="Times New Roman"/>
                <a:cs typeface="Times New Roman"/>
                <a:sym typeface="Times New Roman"/>
              </a:rPr>
              <a:t>It is also known as the centroid-based method. The most common example of partitioning clustering is the K-Means Clustering algorithm.</a:t>
            </a:r>
            <a:endParaRPr lang="en-US" smtClean="0"/>
          </a:p>
          <a:p>
            <a:pPr marL="0" indent="0">
              <a:lnSpc>
                <a:spcPct val="90000"/>
              </a:lnSpc>
              <a:spcBef>
                <a:spcPts val="1000"/>
              </a:spcBef>
              <a:buClr>
                <a:schemeClr val="dk1"/>
              </a:buClr>
              <a:buSzPts val="2400"/>
              <a:buFont typeface="Arial" pitchFamily="34" charset="0"/>
              <a:buNone/>
            </a:pPr>
            <a:endParaRPr lang="en-US" sz="2400" dirty="0"/>
          </a:p>
        </p:txBody>
      </p:sp>
      <p:pic>
        <p:nvPicPr>
          <p:cNvPr id="15" name="Google Shape;132;p7"/>
          <p:cNvPicPr preferRelativeResize="0"/>
          <p:nvPr/>
        </p:nvPicPr>
        <p:blipFill rotWithShape="1">
          <a:blip r:embed="rId7">
            <a:alphaModFix/>
          </a:blip>
          <a:srcRect/>
          <a:stretch/>
        </p:blipFill>
        <p:spPr>
          <a:xfrm>
            <a:off x="6870471" y="4767200"/>
            <a:ext cx="3786800" cy="4162881"/>
          </a:xfrm>
          <a:prstGeom prst="rect">
            <a:avLst/>
          </a:prstGeom>
          <a:noFill/>
          <a:ln>
            <a:noFill/>
          </a:ln>
        </p:spPr>
      </p:pic>
    </p:spTree>
    <p:extLst>
      <p:ext uri="{BB962C8B-B14F-4D97-AF65-F5344CB8AC3E}">
        <p14:creationId xmlns:p14="http://schemas.microsoft.com/office/powerpoint/2010/main" val="83318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466540"/>
            <a:ext cx="9448800"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39580"/>
          </a:xfrm>
          <a:prstGeom prst="rect">
            <a:avLst/>
          </a:prstGeom>
        </p:spPr>
        <p:txBody>
          <a:bodyPr wrap="square" lIns="0" tIns="0" rIns="0" bIns="0" rtlCol="0" anchor="t">
            <a:spAutoFit/>
          </a:bodyPr>
          <a:lstStyle/>
          <a:p>
            <a:pPr>
              <a:lnSpc>
                <a:spcPts val="9426"/>
              </a:lnSpc>
              <a:spcBef>
                <a:spcPct val="0"/>
              </a:spcBef>
            </a:pPr>
            <a:r>
              <a:rPr lang="en-IN" sz="4000" b="1" dirty="0" smtClean="0">
                <a:solidFill>
                  <a:schemeClr val="bg1"/>
                </a:solidFill>
                <a:latin typeface="Times New Roman"/>
                <a:ea typeface="Times New Roman"/>
                <a:cs typeface="Times New Roman"/>
                <a:sym typeface="Times New Roman"/>
              </a:rPr>
              <a:t>Types of Clustering Methods (CONTD.,)</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28</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38;p8"/>
          <p:cNvSpPr txBox="1">
            <a:spLocks/>
          </p:cNvSpPr>
          <p:nvPr/>
        </p:nvSpPr>
        <p:spPr>
          <a:xfrm>
            <a:off x="3022017" y="3307380"/>
            <a:ext cx="12723876" cy="5265120"/>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buClr>
                <a:schemeClr val="dk1"/>
              </a:buClr>
              <a:buSzPts val="2800"/>
              <a:buFont typeface="Arial" pitchFamily="34" charset="0"/>
              <a:buNone/>
            </a:pPr>
            <a:r>
              <a:rPr lang="en-US" sz="2800" b="1" dirty="0" smtClean="0">
                <a:solidFill>
                  <a:schemeClr val="dk1"/>
                </a:solidFill>
                <a:latin typeface="Times New Roman"/>
                <a:ea typeface="Times New Roman"/>
                <a:cs typeface="Times New Roman"/>
                <a:sym typeface="Times New Roman"/>
              </a:rPr>
              <a:t>2. Density-Based Clustering</a:t>
            </a:r>
            <a:endParaRPr lang="en-US" dirty="0" smtClean="0"/>
          </a:p>
          <a:p>
            <a:pPr lvl="2">
              <a:spcBef>
                <a:spcPts val="1000"/>
              </a:spcBef>
              <a:buClr>
                <a:schemeClr val="dk1"/>
              </a:buClr>
              <a:buSzPts val="2400"/>
            </a:pPr>
            <a:r>
              <a:rPr lang="en-US" sz="2000" dirty="0" smtClean="0">
                <a:solidFill>
                  <a:schemeClr val="dk1"/>
                </a:solidFill>
                <a:latin typeface="Times New Roman"/>
                <a:ea typeface="Times New Roman"/>
                <a:cs typeface="Times New Roman"/>
                <a:sym typeface="Times New Roman"/>
              </a:rPr>
              <a:t>The density-based clustering method connects the highly-dense areas into clusters, and the arbitrarily shaped distributions are formed as long as the dense region can be connected. </a:t>
            </a:r>
            <a:endParaRPr lang="en-US" dirty="0" smtClean="0"/>
          </a:p>
          <a:p>
            <a:pPr lvl="2">
              <a:spcBef>
                <a:spcPts val="1000"/>
              </a:spcBef>
              <a:buClr>
                <a:schemeClr val="dk1"/>
              </a:buClr>
              <a:buSzPts val="2400"/>
            </a:pPr>
            <a:r>
              <a:rPr lang="en-US" sz="2000" dirty="0" smtClean="0">
                <a:solidFill>
                  <a:schemeClr val="dk1"/>
                </a:solidFill>
                <a:latin typeface="Times New Roman"/>
                <a:ea typeface="Times New Roman"/>
                <a:cs typeface="Times New Roman"/>
                <a:sym typeface="Times New Roman"/>
              </a:rPr>
              <a:t>This algorithm does it by identifying different clusters in the dataset and connects the areas of high densities into clusters. The dense areas in data space are divided from each other by sparser areas.</a:t>
            </a:r>
            <a:endParaRPr lang="en-US" dirty="0" smtClean="0"/>
          </a:p>
          <a:p>
            <a:pPr marL="0" indent="0">
              <a:lnSpc>
                <a:spcPct val="90000"/>
              </a:lnSpc>
              <a:spcBef>
                <a:spcPts val="1000"/>
              </a:spcBef>
              <a:buClr>
                <a:schemeClr val="dk1"/>
              </a:buClr>
              <a:buSzPts val="2800"/>
              <a:buFont typeface="Arial" pitchFamily="34" charset="0"/>
              <a:buNone/>
            </a:pPr>
            <a:endParaRPr lang="en-US" dirty="0"/>
          </a:p>
        </p:txBody>
      </p:sp>
      <p:pic>
        <p:nvPicPr>
          <p:cNvPr id="17" name="Google Shape;139;p8"/>
          <p:cNvPicPr preferRelativeResize="0"/>
          <p:nvPr/>
        </p:nvPicPr>
        <p:blipFill rotWithShape="1">
          <a:blip r:embed="rId7">
            <a:alphaModFix/>
          </a:blip>
          <a:srcRect/>
          <a:stretch/>
        </p:blipFill>
        <p:spPr>
          <a:xfrm>
            <a:off x="7537108" y="5521069"/>
            <a:ext cx="3542403" cy="3039561"/>
          </a:xfrm>
          <a:prstGeom prst="rect">
            <a:avLst/>
          </a:prstGeom>
          <a:noFill/>
          <a:ln>
            <a:noFill/>
          </a:ln>
        </p:spPr>
      </p:pic>
    </p:spTree>
    <p:extLst>
      <p:ext uri="{BB962C8B-B14F-4D97-AF65-F5344CB8AC3E}">
        <p14:creationId xmlns:p14="http://schemas.microsoft.com/office/powerpoint/2010/main" val="27079889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466540"/>
            <a:ext cx="9448800"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39580"/>
          </a:xfrm>
          <a:prstGeom prst="rect">
            <a:avLst/>
          </a:prstGeom>
        </p:spPr>
        <p:txBody>
          <a:bodyPr wrap="square" lIns="0" tIns="0" rIns="0" bIns="0" rtlCol="0" anchor="t">
            <a:spAutoFit/>
          </a:bodyPr>
          <a:lstStyle/>
          <a:p>
            <a:pPr>
              <a:lnSpc>
                <a:spcPts val="9426"/>
              </a:lnSpc>
              <a:spcBef>
                <a:spcPct val="0"/>
              </a:spcBef>
            </a:pPr>
            <a:r>
              <a:rPr lang="en-IN" sz="4000" b="1" dirty="0" smtClean="0">
                <a:solidFill>
                  <a:schemeClr val="bg1"/>
                </a:solidFill>
                <a:latin typeface="Times New Roman"/>
                <a:ea typeface="Times New Roman"/>
                <a:cs typeface="Times New Roman"/>
                <a:sym typeface="Times New Roman"/>
              </a:rPr>
              <a:t>Types of Clustering Methods (CONTD.,)</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29</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45;p9"/>
          <p:cNvSpPr txBox="1">
            <a:spLocks/>
          </p:cNvSpPr>
          <p:nvPr/>
        </p:nvSpPr>
        <p:spPr>
          <a:xfrm>
            <a:off x="3581400" y="3086100"/>
            <a:ext cx="12798419" cy="3123484"/>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buClr>
                <a:schemeClr val="dk1"/>
              </a:buClr>
              <a:buSzPts val="2800"/>
              <a:buFont typeface="Arial" pitchFamily="34" charset="0"/>
              <a:buNone/>
            </a:pPr>
            <a:r>
              <a:rPr lang="en-US" sz="2800" b="1" smtClean="0">
                <a:solidFill>
                  <a:schemeClr val="dk1"/>
                </a:solidFill>
                <a:latin typeface="Times New Roman"/>
                <a:ea typeface="Times New Roman"/>
                <a:cs typeface="Times New Roman"/>
                <a:sym typeface="Times New Roman"/>
              </a:rPr>
              <a:t>Distribution Model-Based Clustering</a:t>
            </a:r>
            <a:endParaRPr lang="en-US" smtClean="0"/>
          </a:p>
          <a:p>
            <a:pPr marL="228600" indent="-228600">
              <a:lnSpc>
                <a:spcPct val="90000"/>
              </a:lnSpc>
              <a:spcBef>
                <a:spcPts val="1000"/>
              </a:spcBef>
              <a:buClr>
                <a:schemeClr val="dk1"/>
              </a:buClr>
              <a:buSzPts val="2400"/>
            </a:pPr>
            <a:r>
              <a:rPr lang="en-US" sz="2400" smtClean="0">
                <a:solidFill>
                  <a:schemeClr val="dk1"/>
                </a:solidFill>
                <a:latin typeface="Times New Roman"/>
                <a:ea typeface="Times New Roman"/>
                <a:cs typeface="Times New Roman"/>
                <a:sym typeface="Times New Roman"/>
              </a:rPr>
              <a:t>In the distribution model-based clustering method, the data is divided based on the probability of how a dataset belongs to a particular distribution. </a:t>
            </a:r>
            <a:endParaRPr lang="en-US" smtClean="0"/>
          </a:p>
          <a:p>
            <a:pPr marL="228600" indent="-228600">
              <a:lnSpc>
                <a:spcPct val="90000"/>
              </a:lnSpc>
              <a:spcBef>
                <a:spcPts val="1000"/>
              </a:spcBef>
              <a:buClr>
                <a:schemeClr val="dk1"/>
              </a:buClr>
              <a:buSzPts val="2400"/>
            </a:pPr>
            <a:r>
              <a:rPr lang="en-US" sz="2400" smtClean="0">
                <a:solidFill>
                  <a:schemeClr val="dk1"/>
                </a:solidFill>
                <a:latin typeface="Times New Roman"/>
                <a:ea typeface="Times New Roman"/>
                <a:cs typeface="Times New Roman"/>
                <a:sym typeface="Times New Roman"/>
              </a:rPr>
              <a:t>The grouping is done by assuming some distributions commonly Gaussian Distribution</a:t>
            </a:r>
            <a:endParaRPr lang="en-US" smtClean="0"/>
          </a:p>
          <a:p>
            <a:pPr marL="0" indent="0">
              <a:lnSpc>
                <a:spcPct val="90000"/>
              </a:lnSpc>
              <a:spcBef>
                <a:spcPts val="1000"/>
              </a:spcBef>
              <a:buClr>
                <a:schemeClr val="dk1"/>
              </a:buClr>
              <a:buSzPts val="2800"/>
              <a:buFont typeface="Arial" pitchFamily="34" charset="0"/>
              <a:buNone/>
            </a:pPr>
            <a:endParaRPr lang="en-US" dirty="0"/>
          </a:p>
        </p:txBody>
      </p:sp>
      <p:pic>
        <p:nvPicPr>
          <p:cNvPr id="18" name="Google Shape;146;p9"/>
          <p:cNvPicPr preferRelativeResize="0"/>
          <p:nvPr/>
        </p:nvPicPr>
        <p:blipFill rotWithShape="1">
          <a:blip r:embed="rId7">
            <a:alphaModFix/>
          </a:blip>
          <a:srcRect/>
          <a:stretch/>
        </p:blipFill>
        <p:spPr>
          <a:xfrm>
            <a:off x="6400800" y="4967037"/>
            <a:ext cx="5511657" cy="5037086"/>
          </a:xfrm>
          <a:prstGeom prst="rect">
            <a:avLst/>
          </a:prstGeom>
          <a:noFill/>
          <a:ln>
            <a:noFill/>
          </a:ln>
        </p:spPr>
      </p:pic>
    </p:spTree>
    <p:extLst>
      <p:ext uri="{BB962C8B-B14F-4D97-AF65-F5344CB8AC3E}">
        <p14:creationId xmlns:p14="http://schemas.microsoft.com/office/powerpoint/2010/main" val="3463833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466540"/>
            <a:ext cx="9448800"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39580"/>
          </a:xfrm>
          <a:prstGeom prst="rect">
            <a:avLst/>
          </a:prstGeom>
        </p:spPr>
        <p:txBody>
          <a:bodyPr wrap="square" lIns="0" tIns="0" rIns="0" bIns="0" rtlCol="0" anchor="t">
            <a:spAutoFit/>
          </a:bodyPr>
          <a:lstStyle/>
          <a:p>
            <a:pPr>
              <a:lnSpc>
                <a:spcPts val="9426"/>
              </a:lnSpc>
              <a:spcBef>
                <a:spcPct val="0"/>
              </a:spcBef>
            </a:pPr>
            <a:r>
              <a:rPr lang="en-IN" sz="4000" b="1" dirty="0" smtClean="0">
                <a:solidFill>
                  <a:schemeClr val="bg1"/>
                </a:solidFill>
                <a:latin typeface="Times New Roman"/>
                <a:ea typeface="Times New Roman"/>
                <a:cs typeface="Times New Roman"/>
                <a:sym typeface="Times New Roman"/>
              </a:rPr>
              <a:t>Types of Clustering Methods (CONTD.,)</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30</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52;p10"/>
          <p:cNvSpPr txBox="1">
            <a:spLocks/>
          </p:cNvSpPr>
          <p:nvPr/>
        </p:nvSpPr>
        <p:spPr>
          <a:xfrm>
            <a:off x="4038600" y="2893112"/>
            <a:ext cx="10515600" cy="3194383"/>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buClr>
                <a:schemeClr val="dk1"/>
              </a:buClr>
              <a:buSzPts val="2600"/>
              <a:buFont typeface="Arial" pitchFamily="34" charset="0"/>
              <a:buNone/>
            </a:pPr>
            <a:r>
              <a:rPr lang="en-US" sz="2600" b="1" dirty="0" smtClean="0">
                <a:solidFill>
                  <a:schemeClr val="dk1"/>
                </a:solidFill>
                <a:latin typeface="Times New Roman"/>
                <a:ea typeface="Times New Roman"/>
                <a:cs typeface="Times New Roman"/>
                <a:sym typeface="Times New Roman"/>
              </a:rPr>
              <a:t>Hierarchical Clustering</a:t>
            </a:r>
            <a:endParaRPr lang="en-US" dirty="0" smtClean="0"/>
          </a:p>
          <a:p>
            <a:pPr marL="228600" indent="-228600" algn="just">
              <a:lnSpc>
                <a:spcPct val="90000"/>
              </a:lnSpc>
              <a:spcBef>
                <a:spcPts val="1000"/>
              </a:spcBef>
              <a:buClr>
                <a:schemeClr val="dk1"/>
              </a:buClr>
              <a:buSzPts val="2400"/>
            </a:pPr>
            <a:r>
              <a:rPr lang="en-US" sz="2400" dirty="0" smtClean="0">
                <a:solidFill>
                  <a:schemeClr val="dk1"/>
                </a:solidFill>
                <a:latin typeface="Times New Roman"/>
                <a:ea typeface="Times New Roman"/>
                <a:cs typeface="Times New Roman"/>
                <a:sym typeface="Times New Roman"/>
              </a:rPr>
              <a:t>Hierarchical clustering can be used as an alternative for the partitioned clustering as there is no requirement of pre-specifying the number of clusters to be created. </a:t>
            </a:r>
            <a:endParaRPr lang="en-US" dirty="0" smtClean="0"/>
          </a:p>
          <a:p>
            <a:pPr marL="228600" indent="-228600" algn="just">
              <a:lnSpc>
                <a:spcPct val="90000"/>
              </a:lnSpc>
              <a:spcBef>
                <a:spcPts val="1000"/>
              </a:spcBef>
              <a:buClr>
                <a:schemeClr val="dk1"/>
              </a:buClr>
              <a:buSzPts val="2400"/>
            </a:pPr>
            <a:r>
              <a:rPr lang="en-US" sz="2400" dirty="0" smtClean="0">
                <a:solidFill>
                  <a:schemeClr val="dk1"/>
                </a:solidFill>
                <a:latin typeface="Times New Roman"/>
                <a:ea typeface="Times New Roman"/>
                <a:cs typeface="Times New Roman"/>
                <a:sym typeface="Times New Roman"/>
              </a:rPr>
              <a:t>In this technique, the dataset is divided into clusters to create a tree-like structure, which is also called a </a:t>
            </a:r>
            <a:r>
              <a:rPr lang="en-US" sz="2400" dirty="0" err="1" smtClean="0">
                <a:solidFill>
                  <a:schemeClr val="dk1"/>
                </a:solidFill>
                <a:latin typeface="Times New Roman"/>
                <a:ea typeface="Times New Roman"/>
                <a:cs typeface="Times New Roman"/>
                <a:sym typeface="Times New Roman"/>
              </a:rPr>
              <a:t>dendrogram</a:t>
            </a:r>
            <a:r>
              <a:rPr lang="en-US" sz="2400" dirty="0" smtClean="0">
                <a:solidFill>
                  <a:schemeClr val="dk1"/>
                </a:solidFill>
                <a:latin typeface="Times New Roman"/>
                <a:ea typeface="Times New Roman"/>
                <a:cs typeface="Times New Roman"/>
                <a:sym typeface="Times New Roman"/>
              </a:rPr>
              <a:t>. </a:t>
            </a:r>
            <a:endParaRPr lang="en-US" dirty="0" smtClean="0"/>
          </a:p>
          <a:p>
            <a:pPr marL="228600" indent="-228600" algn="just">
              <a:lnSpc>
                <a:spcPct val="90000"/>
              </a:lnSpc>
              <a:spcBef>
                <a:spcPts val="1000"/>
              </a:spcBef>
              <a:buClr>
                <a:schemeClr val="dk1"/>
              </a:buClr>
              <a:buSzPts val="2400"/>
            </a:pPr>
            <a:r>
              <a:rPr lang="en-US" sz="2400" dirty="0" smtClean="0">
                <a:solidFill>
                  <a:schemeClr val="dk1"/>
                </a:solidFill>
                <a:latin typeface="Times New Roman"/>
                <a:ea typeface="Times New Roman"/>
                <a:cs typeface="Times New Roman"/>
                <a:sym typeface="Times New Roman"/>
              </a:rPr>
              <a:t>The observations or any number of clusters can be selected by cutting the tree at the correct level. The most common example of this method is the Agglomerative Hierarchical algorithm.</a:t>
            </a:r>
            <a:endParaRPr lang="en-US" dirty="0" smtClean="0"/>
          </a:p>
          <a:p>
            <a:pPr marL="0" indent="0">
              <a:lnSpc>
                <a:spcPct val="90000"/>
              </a:lnSpc>
              <a:spcBef>
                <a:spcPts val="1000"/>
              </a:spcBef>
              <a:buClr>
                <a:schemeClr val="dk1"/>
              </a:buClr>
              <a:buSzPts val="2600"/>
              <a:buFont typeface="Arial" pitchFamily="34" charset="0"/>
              <a:buNone/>
            </a:pPr>
            <a:endParaRPr lang="en-US" sz="2600" dirty="0"/>
          </a:p>
        </p:txBody>
      </p:sp>
      <p:pic>
        <p:nvPicPr>
          <p:cNvPr id="17" name="Google Shape;153;p10"/>
          <p:cNvPicPr preferRelativeResize="0"/>
          <p:nvPr/>
        </p:nvPicPr>
        <p:blipFill rotWithShape="1">
          <a:blip r:embed="rId7">
            <a:alphaModFix/>
          </a:blip>
          <a:srcRect/>
          <a:stretch/>
        </p:blipFill>
        <p:spPr>
          <a:xfrm>
            <a:off x="7978418" y="6597165"/>
            <a:ext cx="3308609" cy="2203935"/>
          </a:xfrm>
          <a:prstGeom prst="rect">
            <a:avLst/>
          </a:prstGeom>
          <a:noFill/>
          <a:ln>
            <a:noFill/>
          </a:ln>
        </p:spPr>
      </p:pic>
    </p:spTree>
    <p:extLst>
      <p:ext uri="{BB962C8B-B14F-4D97-AF65-F5344CB8AC3E}">
        <p14:creationId xmlns:p14="http://schemas.microsoft.com/office/powerpoint/2010/main" val="5143023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32187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0" y="0"/>
              <a:ext cx="1672066"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53109"/>
          </a:xfrm>
          <a:prstGeom prst="rect">
            <a:avLst/>
          </a:prstGeom>
        </p:spPr>
        <p:txBody>
          <a:bodyPr wrap="square" lIns="0" tIns="0" rIns="0" bIns="0" rtlCol="0" anchor="t">
            <a:spAutoFit/>
          </a:bodyPr>
          <a:lstStyle/>
          <a:p>
            <a:pPr>
              <a:lnSpc>
                <a:spcPts val="9426"/>
              </a:lnSpc>
              <a:spcBef>
                <a:spcPct val="0"/>
              </a:spcBef>
            </a:pPr>
            <a:r>
              <a:rPr lang="en-IN" sz="4000" b="1" dirty="0">
                <a:solidFill>
                  <a:schemeClr val="bg1"/>
                </a:solidFill>
                <a:latin typeface="Times New Roman"/>
                <a:ea typeface="Times New Roman"/>
                <a:cs typeface="Times New Roman"/>
                <a:sym typeface="Times New Roman"/>
              </a:rPr>
              <a:t>Clustering Algorithms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31</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59;p11"/>
          <p:cNvSpPr txBox="1">
            <a:spLocks/>
          </p:cNvSpPr>
          <p:nvPr/>
        </p:nvSpPr>
        <p:spPr>
          <a:xfrm>
            <a:off x="3882189" y="3645193"/>
            <a:ext cx="11505460" cy="3293189"/>
          </a:xfrm>
          <a:prstGeom prst="rect">
            <a:avLst/>
          </a:prstGeom>
          <a:noFill/>
          <a:ln>
            <a:noFill/>
          </a:ln>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buClr>
                <a:schemeClr val="dk1"/>
              </a:buClr>
              <a:buSzPts val="1800"/>
              <a:buFont typeface="Arial" pitchFamily="34" charset="0"/>
              <a:buNone/>
            </a:pPr>
            <a:r>
              <a:rPr lang="en-US" sz="2400" b="1" u="sng"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K-Means algorithm: </a:t>
            </a:r>
            <a:endParaRPr lang="en-US" sz="2400" dirty="0" smtClean="0">
              <a:latin typeface="Times New Roman" panose="02020603050405020304" pitchFamily="18" charset="0"/>
              <a:cs typeface="Times New Roman" panose="02020603050405020304" pitchFamily="18" charset="0"/>
            </a:endParaRPr>
          </a:p>
          <a:p>
            <a:pPr marL="228600" indent="-228600">
              <a:lnSpc>
                <a:spcPct val="150000"/>
              </a:lnSpc>
              <a:spcBef>
                <a:spcPts val="0"/>
              </a:spcBef>
              <a:buClr>
                <a:schemeClr val="dk1"/>
              </a:buClr>
              <a:buSzPts val="1800"/>
            </a:pPr>
            <a:r>
              <a:rPr lang="en-US" sz="24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The k-means algorithm is one of the most popular clustering algorithms.</a:t>
            </a:r>
            <a:endParaRPr lang="en-US" sz="2400" dirty="0" smtClean="0">
              <a:latin typeface="Times New Roman" panose="02020603050405020304" pitchFamily="18" charset="0"/>
              <a:cs typeface="Times New Roman" panose="02020603050405020304" pitchFamily="18" charset="0"/>
            </a:endParaRPr>
          </a:p>
          <a:p>
            <a:pPr marL="228600" indent="-228600">
              <a:lnSpc>
                <a:spcPct val="150000"/>
              </a:lnSpc>
              <a:spcBef>
                <a:spcPts val="0"/>
              </a:spcBef>
              <a:buClr>
                <a:schemeClr val="dk1"/>
              </a:buClr>
              <a:buSzPts val="1800"/>
            </a:pPr>
            <a:r>
              <a:rPr lang="en-US" sz="24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 It classifies the dataset by dividing the samples into different clusters of equal variances. </a:t>
            </a:r>
            <a:endParaRPr lang="en-US" sz="2400" dirty="0" smtClean="0">
              <a:latin typeface="Times New Roman" panose="02020603050405020304" pitchFamily="18" charset="0"/>
              <a:cs typeface="Times New Roman" panose="02020603050405020304" pitchFamily="18" charset="0"/>
            </a:endParaRPr>
          </a:p>
          <a:p>
            <a:pPr marL="228600" indent="-228600">
              <a:lnSpc>
                <a:spcPct val="150000"/>
              </a:lnSpc>
              <a:spcBef>
                <a:spcPts val="0"/>
              </a:spcBef>
              <a:buClr>
                <a:schemeClr val="dk1"/>
              </a:buClr>
              <a:buSzPts val="1800"/>
            </a:pPr>
            <a:r>
              <a:rPr lang="en-US" sz="24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The number of clusters must be specified in this algorithm. </a:t>
            </a:r>
            <a:endParaRPr lang="en-US" sz="2400" dirty="0" smtClean="0">
              <a:latin typeface="Times New Roman" panose="02020603050405020304" pitchFamily="18" charset="0"/>
              <a:cs typeface="Times New Roman" panose="02020603050405020304" pitchFamily="18" charset="0"/>
            </a:endParaRPr>
          </a:p>
          <a:p>
            <a:pPr marL="228600" indent="-228600">
              <a:lnSpc>
                <a:spcPct val="150000"/>
              </a:lnSpc>
              <a:spcBef>
                <a:spcPts val="0"/>
              </a:spcBef>
              <a:buClr>
                <a:schemeClr val="dk1"/>
              </a:buClr>
              <a:buSzPts val="1800"/>
            </a:pPr>
            <a:r>
              <a:rPr lang="en-US" sz="24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It is fast with fewer computations required, with the linear complexity of O(n).</a:t>
            </a:r>
            <a:endParaRPr lang="en-US" sz="2400" dirty="0" smtClean="0">
              <a:latin typeface="Times New Roman" panose="02020603050405020304" pitchFamily="18" charset="0"/>
              <a:cs typeface="Times New Roman" panose="02020603050405020304" pitchFamily="18" charset="0"/>
            </a:endParaRPr>
          </a:p>
          <a:p>
            <a:pPr marL="0" indent="0">
              <a:lnSpc>
                <a:spcPct val="90000"/>
              </a:lnSpc>
              <a:spcBef>
                <a:spcPts val="1000"/>
              </a:spcBef>
              <a:buClr>
                <a:schemeClr val="dk1"/>
              </a:buClr>
              <a:buSzPts val="1800"/>
              <a:buFont typeface="Arial" pitchFamily="34" charset="0"/>
              <a:buNone/>
            </a:pPr>
            <a:endParaRPr lang="en-US" sz="1800" dirty="0"/>
          </a:p>
        </p:txBody>
      </p:sp>
    </p:spTree>
    <p:extLst>
      <p:ext uri="{BB962C8B-B14F-4D97-AF65-F5344CB8AC3E}">
        <p14:creationId xmlns:p14="http://schemas.microsoft.com/office/powerpoint/2010/main" val="3991490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57200" y="32187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0" y="0"/>
              <a:ext cx="1672066"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53109"/>
          </a:xfrm>
          <a:prstGeom prst="rect">
            <a:avLst/>
          </a:prstGeom>
        </p:spPr>
        <p:txBody>
          <a:bodyPr wrap="square" lIns="0" tIns="0" rIns="0" bIns="0" rtlCol="0" anchor="t">
            <a:spAutoFit/>
          </a:bodyPr>
          <a:lstStyle/>
          <a:p>
            <a:pPr>
              <a:lnSpc>
                <a:spcPts val="9426"/>
              </a:lnSpc>
              <a:spcBef>
                <a:spcPct val="0"/>
              </a:spcBef>
            </a:pPr>
            <a:r>
              <a:rPr lang="en-IN" sz="4000" b="1" dirty="0">
                <a:solidFill>
                  <a:schemeClr val="bg1"/>
                </a:solidFill>
                <a:latin typeface="Times New Roman"/>
                <a:ea typeface="Times New Roman"/>
                <a:cs typeface="Times New Roman"/>
                <a:sym typeface="Times New Roman"/>
              </a:rPr>
              <a:t>K-Means Algorithm</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32</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65;p12"/>
          <p:cNvSpPr txBox="1">
            <a:spLocks/>
          </p:cNvSpPr>
          <p:nvPr/>
        </p:nvSpPr>
        <p:spPr>
          <a:xfrm>
            <a:off x="3199770" y="2555015"/>
            <a:ext cx="13964575" cy="5675145"/>
          </a:xfrm>
          <a:prstGeom prst="rect">
            <a:avLst/>
          </a:prstGeom>
          <a:noFill/>
          <a:ln>
            <a:noFill/>
          </a:ln>
        </p:spPr>
        <p:txBody>
          <a:bodyPr spcFirstLastPara="1" wrap="square" lIns="91425" tIns="45700" rIns="91425" bIns="45700" anchor="t" anchorCtr="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355600" algn="just">
              <a:lnSpc>
                <a:spcPct val="120000"/>
              </a:lnSpc>
              <a:spcBef>
                <a:spcPts val="0"/>
              </a:spcBef>
              <a:buClr>
                <a:schemeClr val="dk1"/>
              </a:buClr>
              <a:buSzPct val="92165"/>
              <a:buFont typeface="Twentieth Century"/>
              <a:buChar char="●"/>
            </a:pPr>
            <a:r>
              <a:rPr lang="en-US" sz="2800" dirty="0" smtClean="0">
                <a:solidFill>
                  <a:schemeClr val="dk1"/>
                </a:solidFill>
                <a:latin typeface="Times New Roman"/>
                <a:ea typeface="Times New Roman"/>
                <a:cs typeface="Times New Roman"/>
                <a:sym typeface="Times New Roman"/>
              </a:rPr>
              <a:t>It will group the unlabeled dataset into different clusters.</a:t>
            </a:r>
            <a:endParaRPr lang="en-US" dirty="0" smtClean="0"/>
          </a:p>
          <a:p>
            <a:pPr marL="457200" indent="-355600" algn="just">
              <a:lnSpc>
                <a:spcPct val="120000"/>
              </a:lnSpc>
              <a:spcBef>
                <a:spcPts val="0"/>
              </a:spcBef>
              <a:buClr>
                <a:schemeClr val="dk1"/>
              </a:buClr>
              <a:buSzPct val="92165"/>
              <a:buFont typeface="Twentieth Century"/>
              <a:buChar char="●"/>
            </a:pPr>
            <a:r>
              <a:rPr lang="en-US" sz="2800" dirty="0" smtClean="0">
                <a:solidFill>
                  <a:schemeClr val="dk1"/>
                </a:solidFill>
                <a:latin typeface="Times New Roman"/>
                <a:ea typeface="Times New Roman"/>
                <a:cs typeface="Times New Roman"/>
                <a:sym typeface="Times New Roman"/>
              </a:rPr>
              <a:t>Here K defines the number of predefined clusters that need to be created in the process, as if K=2, there will be two clusters, and for K=3, there will be three clusters, and so on.</a:t>
            </a:r>
            <a:endParaRPr lang="en-US" dirty="0" smtClean="0"/>
          </a:p>
          <a:p>
            <a:pPr marL="457200" indent="-355600" algn="just">
              <a:lnSpc>
                <a:spcPct val="120000"/>
              </a:lnSpc>
              <a:spcBef>
                <a:spcPts val="0"/>
              </a:spcBef>
              <a:buClr>
                <a:schemeClr val="dk1"/>
              </a:buClr>
              <a:buSzPct val="92165"/>
              <a:buFont typeface="Twentieth Century"/>
              <a:buChar char="●"/>
            </a:pPr>
            <a:r>
              <a:rPr lang="en-US" sz="2800" dirty="0" smtClean="0">
                <a:solidFill>
                  <a:schemeClr val="dk1"/>
                </a:solidFill>
                <a:latin typeface="Times New Roman"/>
                <a:ea typeface="Times New Roman"/>
                <a:cs typeface="Times New Roman"/>
                <a:sym typeface="Times New Roman"/>
              </a:rPr>
              <a:t>It allows us to cluster the data into different groups and a convenient way to discover the categories of groups in the unlabeled dataset on its own without the need for any training.</a:t>
            </a:r>
            <a:endParaRPr lang="en-US" dirty="0" smtClean="0"/>
          </a:p>
          <a:p>
            <a:pPr marL="457200" indent="-355600" algn="just">
              <a:lnSpc>
                <a:spcPct val="120000"/>
              </a:lnSpc>
              <a:spcBef>
                <a:spcPts val="0"/>
              </a:spcBef>
              <a:buClr>
                <a:schemeClr val="dk1"/>
              </a:buClr>
              <a:buSzPct val="92165"/>
              <a:buFont typeface="Twentieth Century"/>
              <a:buChar char="●"/>
            </a:pPr>
            <a:r>
              <a:rPr lang="en-US" sz="2800" dirty="0" smtClean="0">
                <a:solidFill>
                  <a:schemeClr val="dk1"/>
                </a:solidFill>
                <a:latin typeface="Times New Roman"/>
                <a:ea typeface="Times New Roman"/>
                <a:cs typeface="Times New Roman"/>
                <a:sym typeface="Times New Roman"/>
              </a:rPr>
              <a:t>It is a centroid-based algorithm, where each cluster is associated with a centroid. The main aim of this algorithm is to minimize the sum of distances between the data point and their corresponding clusters.</a:t>
            </a:r>
            <a:endParaRPr lang="en-US" dirty="0" smtClean="0"/>
          </a:p>
          <a:p>
            <a:pPr marL="457200" indent="-355600" algn="just">
              <a:lnSpc>
                <a:spcPct val="120000"/>
              </a:lnSpc>
              <a:spcBef>
                <a:spcPts val="0"/>
              </a:spcBef>
              <a:buClr>
                <a:schemeClr val="dk1"/>
              </a:buClr>
              <a:buSzPct val="92165"/>
              <a:buFont typeface="Twentieth Century"/>
              <a:buChar char="●"/>
            </a:pPr>
            <a:r>
              <a:rPr lang="en-US" sz="2800" dirty="0" smtClean="0">
                <a:solidFill>
                  <a:schemeClr val="dk1"/>
                </a:solidFill>
                <a:latin typeface="Times New Roman"/>
                <a:ea typeface="Times New Roman"/>
                <a:cs typeface="Times New Roman"/>
                <a:sym typeface="Times New Roman"/>
              </a:rPr>
              <a:t>The algorithm takes the unlabeled dataset as input, divides the dataset into k-number of clusters, and repeats the process until it does not find the best clusters. The value of k should be predetermined in this algorithm.</a:t>
            </a:r>
            <a:endParaRPr lang="en-US" dirty="0" smtClean="0"/>
          </a:p>
          <a:p>
            <a:pPr marL="0" indent="0" algn="just">
              <a:lnSpc>
                <a:spcPct val="90000"/>
              </a:lnSpc>
              <a:spcBef>
                <a:spcPts val="1000"/>
              </a:spcBef>
              <a:buClr>
                <a:schemeClr val="dk1"/>
              </a:buClr>
              <a:buSzPct val="100000"/>
              <a:buFont typeface="Arial" pitchFamily="34" charset="0"/>
              <a:buNone/>
            </a:pPr>
            <a:endParaRPr lang="en-US" dirty="0"/>
          </a:p>
        </p:txBody>
      </p:sp>
    </p:spTree>
    <p:extLst>
      <p:ext uri="{BB962C8B-B14F-4D97-AF65-F5344CB8AC3E}">
        <p14:creationId xmlns:p14="http://schemas.microsoft.com/office/powerpoint/2010/main" val="19019843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53109"/>
          </a:xfrm>
          <a:prstGeom prst="rect">
            <a:avLst/>
          </a:prstGeom>
        </p:spPr>
        <p:txBody>
          <a:bodyPr wrap="square" lIns="0" tIns="0" rIns="0" bIns="0" rtlCol="0" anchor="t">
            <a:spAutoFit/>
          </a:bodyPr>
          <a:lstStyle/>
          <a:p>
            <a:pPr>
              <a:lnSpc>
                <a:spcPts val="9426"/>
              </a:lnSpc>
              <a:spcBef>
                <a:spcPct val="0"/>
              </a:spcBef>
            </a:pPr>
            <a:r>
              <a:rPr lang="en-IN" sz="4000" b="1" dirty="0">
                <a:solidFill>
                  <a:schemeClr val="bg1"/>
                </a:solidFill>
                <a:latin typeface="Times New Roman"/>
                <a:ea typeface="Times New Roman"/>
                <a:cs typeface="Times New Roman"/>
                <a:sym typeface="Times New Roman"/>
              </a:rPr>
              <a:t>K-Means </a:t>
            </a:r>
            <a:r>
              <a:rPr lang="en-IN" sz="4000" b="1" dirty="0" smtClean="0">
                <a:solidFill>
                  <a:schemeClr val="bg1"/>
                </a:solidFill>
                <a:latin typeface="Times New Roman"/>
                <a:ea typeface="Times New Roman"/>
                <a:cs typeface="Times New Roman"/>
                <a:sym typeface="Times New Roman"/>
              </a:rPr>
              <a:t>Algorithm (CONTD.,)</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33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71;p13"/>
          <p:cNvSpPr txBox="1">
            <a:spLocks/>
          </p:cNvSpPr>
          <p:nvPr/>
        </p:nvSpPr>
        <p:spPr>
          <a:xfrm>
            <a:off x="3648936" y="3207235"/>
            <a:ext cx="13115064" cy="4412554"/>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4500">
              <a:lnSpc>
                <a:spcPct val="150000"/>
              </a:lnSpc>
              <a:spcBef>
                <a:spcPts val="0"/>
              </a:spcBef>
              <a:buClr>
                <a:schemeClr val="dk1"/>
              </a:buClr>
              <a:buSzPts val="2000"/>
            </a:pPr>
            <a:r>
              <a:rPr lang="en-US" sz="24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The k-means clustering algorithm mainly performs two tasks:</a:t>
            </a:r>
            <a:endParaRPr lang="en-US" sz="2400" dirty="0" smtClean="0">
              <a:latin typeface="Times New Roman" panose="02020603050405020304" pitchFamily="18" charset="0"/>
              <a:cs typeface="Times New Roman" panose="02020603050405020304" pitchFamily="18" charset="0"/>
            </a:endParaRPr>
          </a:p>
          <a:p>
            <a:pPr marL="901700" lvl="1" indent="-342900">
              <a:lnSpc>
                <a:spcPct val="150000"/>
              </a:lnSpc>
              <a:spcBef>
                <a:spcPts val="0"/>
              </a:spcBef>
              <a:buClr>
                <a:schemeClr val="dk1"/>
              </a:buClr>
              <a:buSzPts val="2000"/>
              <a:buFont typeface="Arial" pitchFamily="34" charset="0"/>
              <a:buChar char="•"/>
            </a:pPr>
            <a:r>
              <a:rPr lang="en-US" sz="24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Determines the best value for K center points or centroids by an iterative process.</a:t>
            </a:r>
            <a:endParaRPr lang="en-US" sz="2400" dirty="0" smtClean="0">
              <a:latin typeface="Times New Roman" panose="02020603050405020304" pitchFamily="18" charset="0"/>
              <a:cs typeface="Times New Roman" panose="02020603050405020304" pitchFamily="18" charset="0"/>
            </a:endParaRPr>
          </a:p>
          <a:p>
            <a:pPr marL="901700" lvl="1" indent="-342900">
              <a:lnSpc>
                <a:spcPct val="150000"/>
              </a:lnSpc>
              <a:spcBef>
                <a:spcPts val="0"/>
              </a:spcBef>
              <a:buClr>
                <a:schemeClr val="dk1"/>
              </a:buClr>
              <a:buSzPts val="2000"/>
              <a:buFont typeface="Arial" pitchFamily="34" charset="0"/>
              <a:buChar char="•"/>
            </a:pPr>
            <a:r>
              <a:rPr lang="en-US" sz="24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Assigns each data point to its closest k-center. Those data points which are near to the particular k-center, create a cluster.</a:t>
            </a:r>
            <a:endParaRPr lang="en-US" sz="2400" dirty="0" smtClean="0">
              <a:latin typeface="Times New Roman" panose="02020603050405020304" pitchFamily="18" charset="0"/>
              <a:cs typeface="Times New Roman" panose="02020603050405020304" pitchFamily="18" charset="0"/>
            </a:endParaRPr>
          </a:p>
          <a:p>
            <a:pPr marL="228600" indent="-228600">
              <a:lnSpc>
                <a:spcPct val="150000"/>
              </a:lnSpc>
              <a:spcBef>
                <a:spcPts val="0"/>
              </a:spcBef>
              <a:buClr>
                <a:schemeClr val="dk1"/>
              </a:buClr>
              <a:buSzPts val="2000"/>
            </a:pPr>
            <a:r>
              <a:rPr lang="en-US" sz="24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working of the K-means Clustering Algorithm:</a:t>
            </a:r>
            <a:endParaRPr lang="en-US" sz="2400" dirty="0" smtClean="0">
              <a:latin typeface="Times New Roman" panose="02020603050405020304" pitchFamily="18" charset="0"/>
              <a:cs typeface="Times New Roman" panose="02020603050405020304" pitchFamily="18" charset="0"/>
            </a:endParaRPr>
          </a:p>
          <a:p>
            <a:pPr marL="0" indent="0">
              <a:lnSpc>
                <a:spcPct val="90000"/>
              </a:lnSpc>
              <a:spcBef>
                <a:spcPts val="1000"/>
              </a:spcBef>
              <a:buClr>
                <a:schemeClr val="dk1"/>
              </a:buClr>
              <a:buSzPts val="2800"/>
              <a:buFont typeface="Arial" pitchFamily="34" charset="0"/>
              <a:buNone/>
            </a:pPr>
            <a:endParaRPr lang="en-US" dirty="0"/>
          </a:p>
        </p:txBody>
      </p:sp>
      <p:pic>
        <p:nvPicPr>
          <p:cNvPr id="16" name="Google Shape;172;p13"/>
          <p:cNvPicPr preferRelativeResize="0"/>
          <p:nvPr/>
        </p:nvPicPr>
        <p:blipFill rotWithShape="1">
          <a:blip r:embed="rId7">
            <a:alphaModFix/>
          </a:blip>
          <a:srcRect/>
          <a:stretch/>
        </p:blipFill>
        <p:spPr>
          <a:xfrm>
            <a:off x="8022735" y="6572224"/>
            <a:ext cx="5678200" cy="2228876"/>
          </a:xfrm>
          <a:prstGeom prst="rect">
            <a:avLst/>
          </a:prstGeom>
          <a:noFill/>
          <a:ln>
            <a:noFill/>
          </a:ln>
        </p:spPr>
      </p:pic>
    </p:spTree>
    <p:extLst>
      <p:ext uri="{BB962C8B-B14F-4D97-AF65-F5344CB8AC3E}">
        <p14:creationId xmlns:p14="http://schemas.microsoft.com/office/powerpoint/2010/main" val="30431273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34</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77;p14"/>
          <p:cNvSpPr txBox="1">
            <a:spLocks/>
          </p:cNvSpPr>
          <p:nvPr/>
        </p:nvSpPr>
        <p:spPr>
          <a:xfrm>
            <a:off x="3276600" y="1669229"/>
            <a:ext cx="13625231" cy="6194227"/>
          </a:xfrm>
          <a:prstGeom prst="rect">
            <a:avLst/>
          </a:prstGeom>
          <a:noFill/>
          <a:ln>
            <a:noFill/>
          </a:ln>
        </p:spPr>
        <p:txBody>
          <a:bodyPr spcFirstLastPara="1" wrap="square" lIns="91425" tIns="45700" rIns="91425" bIns="45700"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90000"/>
              </a:lnSpc>
              <a:spcBef>
                <a:spcPts val="0"/>
              </a:spcBef>
              <a:buClr>
                <a:schemeClr val="dk1"/>
              </a:buClr>
              <a:buSzPct val="40441"/>
              <a:buFont typeface="Arial"/>
              <a:buNone/>
            </a:pPr>
            <a:r>
              <a:rPr lang="en-US" sz="3000" b="1" dirty="0" smtClean="0">
                <a:solidFill>
                  <a:schemeClr val="dk1"/>
                </a:solidFill>
                <a:latin typeface="Times New Roman"/>
                <a:ea typeface="Times New Roman"/>
                <a:cs typeface="Times New Roman"/>
                <a:sym typeface="Times New Roman"/>
              </a:rPr>
              <a:t>The working of the K-Means algorithm is explained in the below steps:</a:t>
            </a:r>
            <a:endParaRPr lang="en-US" sz="2600" dirty="0" smtClean="0">
              <a:solidFill>
                <a:schemeClr val="dk1"/>
              </a:solidFill>
              <a:latin typeface="Times New Roman"/>
              <a:ea typeface="Times New Roman"/>
              <a:cs typeface="Times New Roman"/>
              <a:sym typeface="Times New Roman"/>
            </a:endParaRPr>
          </a:p>
          <a:p>
            <a:pPr marL="685800" lvl="1" indent="-355600" algn="just">
              <a:lnSpc>
                <a:spcPct val="150000"/>
              </a:lnSpc>
              <a:spcBef>
                <a:spcPts val="0"/>
              </a:spcBef>
              <a:buClr>
                <a:schemeClr val="dk1"/>
              </a:buClr>
              <a:buSzPct val="84033"/>
              <a:buFont typeface="Twentieth Century"/>
              <a:buChar char="●"/>
            </a:pPr>
            <a:r>
              <a:rPr lang="en-US" sz="2600" dirty="0" smtClean="0">
                <a:solidFill>
                  <a:schemeClr val="dk1"/>
                </a:solidFill>
                <a:latin typeface="Times New Roman"/>
                <a:ea typeface="Times New Roman"/>
                <a:cs typeface="Times New Roman"/>
                <a:sym typeface="Times New Roman"/>
              </a:rPr>
              <a:t>Step-1: Select the number K to decide the number of clusters.</a:t>
            </a:r>
            <a:endParaRPr lang="en-US" dirty="0" smtClean="0"/>
          </a:p>
          <a:p>
            <a:pPr marL="685800" lvl="1" indent="-355600" algn="just">
              <a:lnSpc>
                <a:spcPct val="150000"/>
              </a:lnSpc>
              <a:spcBef>
                <a:spcPts val="0"/>
              </a:spcBef>
              <a:buClr>
                <a:schemeClr val="dk1"/>
              </a:buClr>
              <a:buSzPct val="84033"/>
              <a:buFont typeface="Twentieth Century"/>
              <a:buChar char="●"/>
            </a:pPr>
            <a:r>
              <a:rPr lang="en-US" sz="2600" dirty="0" smtClean="0">
                <a:solidFill>
                  <a:schemeClr val="dk1"/>
                </a:solidFill>
                <a:latin typeface="Times New Roman"/>
                <a:ea typeface="Times New Roman"/>
                <a:cs typeface="Times New Roman"/>
                <a:sym typeface="Times New Roman"/>
              </a:rPr>
              <a:t>Step-2: Select random K points or centroids. (It can be other from the input dataset).</a:t>
            </a:r>
            <a:endParaRPr lang="en-US" dirty="0" smtClean="0"/>
          </a:p>
          <a:p>
            <a:pPr marL="685800" lvl="1" indent="-355600" algn="just">
              <a:lnSpc>
                <a:spcPct val="150000"/>
              </a:lnSpc>
              <a:spcBef>
                <a:spcPts val="0"/>
              </a:spcBef>
              <a:buClr>
                <a:schemeClr val="dk1"/>
              </a:buClr>
              <a:buSzPct val="84033"/>
              <a:buFont typeface="Twentieth Century"/>
              <a:buChar char="●"/>
            </a:pPr>
            <a:r>
              <a:rPr lang="en-US" sz="2600" dirty="0" smtClean="0">
                <a:solidFill>
                  <a:schemeClr val="dk1"/>
                </a:solidFill>
                <a:latin typeface="Times New Roman"/>
                <a:ea typeface="Times New Roman"/>
                <a:cs typeface="Times New Roman"/>
                <a:sym typeface="Times New Roman"/>
              </a:rPr>
              <a:t>Step-3: Assign each data point to their closest centroid, which will form the predefined K clusters.</a:t>
            </a:r>
            <a:endParaRPr lang="en-US" dirty="0" smtClean="0"/>
          </a:p>
          <a:p>
            <a:pPr marL="685800" lvl="1" indent="-355600" algn="just">
              <a:lnSpc>
                <a:spcPct val="150000"/>
              </a:lnSpc>
              <a:spcBef>
                <a:spcPts val="0"/>
              </a:spcBef>
              <a:buClr>
                <a:schemeClr val="dk1"/>
              </a:buClr>
              <a:buSzPct val="84033"/>
              <a:buFont typeface="Twentieth Century"/>
              <a:buChar char="●"/>
            </a:pPr>
            <a:r>
              <a:rPr lang="en-US" sz="2600" dirty="0" smtClean="0">
                <a:solidFill>
                  <a:schemeClr val="dk1"/>
                </a:solidFill>
                <a:latin typeface="Times New Roman"/>
                <a:ea typeface="Times New Roman"/>
                <a:cs typeface="Times New Roman"/>
                <a:sym typeface="Times New Roman"/>
              </a:rPr>
              <a:t>Step-4: Calculate the variance and place a new centroid of each cluster.</a:t>
            </a:r>
            <a:endParaRPr lang="en-US" dirty="0" smtClean="0"/>
          </a:p>
          <a:p>
            <a:pPr marL="685800" lvl="1" indent="-355600" algn="just">
              <a:lnSpc>
                <a:spcPct val="150000"/>
              </a:lnSpc>
              <a:spcBef>
                <a:spcPts val="0"/>
              </a:spcBef>
              <a:buClr>
                <a:schemeClr val="dk1"/>
              </a:buClr>
              <a:buSzPct val="84033"/>
              <a:buFont typeface="Twentieth Century"/>
              <a:buChar char="●"/>
            </a:pPr>
            <a:r>
              <a:rPr lang="en-US" sz="2600" dirty="0" smtClean="0">
                <a:solidFill>
                  <a:schemeClr val="dk1"/>
                </a:solidFill>
                <a:latin typeface="Times New Roman"/>
                <a:ea typeface="Times New Roman"/>
                <a:cs typeface="Times New Roman"/>
                <a:sym typeface="Times New Roman"/>
              </a:rPr>
              <a:t>Step-5: Repeat the third steps, which means reassign each </a:t>
            </a:r>
            <a:r>
              <a:rPr lang="en-US" sz="2600" dirty="0" err="1" smtClean="0">
                <a:solidFill>
                  <a:schemeClr val="dk1"/>
                </a:solidFill>
                <a:latin typeface="Times New Roman"/>
                <a:ea typeface="Times New Roman"/>
                <a:cs typeface="Times New Roman"/>
                <a:sym typeface="Times New Roman"/>
              </a:rPr>
              <a:t>datapoint</a:t>
            </a:r>
            <a:r>
              <a:rPr lang="en-US" sz="2600" dirty="0" smtClean="0">
                <a:solidFill>
                  <a:schemeClr val="dk1"/>
                </a:solidFill>
                <a:latin typeface="Times New Roman"/>
                <a:ea typeface="Times New Roman"/>
                <a:cs typeface="Times New Roman"/>
                <a:sym typeface="Times New Roman"/>
              </a:rPr>
              <a:t> to the new closest centroid of each cluster.</a:t>
            </a:r>
            <a:endParaRPr lang="en-US" dirty="0" smtClean="0"/>
          </a:p>
          <a:p>
            <a:pPr marL="685800" lvl="1" indent="-355600" algn="just">
              <a:lnSpc>
                <a:spcPct val="150000"/>
              </a:lnSpc>
              <a:spcBef>
                <a:spcPts val="0"/>
              </a:spcBef>
              <a:buClr>
                <a:schemeClr val="dk1"/>
              </a:buClr>
              <a:buSzPct val="84033"/>
              <a:buFont typeface="Twentieth Century"/>
              <a:buChar char="●"/>
            </a:pPr>
            <a:r>
              <a:rPr lang="en-US" sz="2600" dirty="0" smtClean="0">
                <a:solidFill>
                  <a:schemeClr val="dk1"/>
                </a:solidFill>
                <a:latin typeface="Times New Roman"/>
                <a:ea typeface="Times New Roman"/>
                <a:cs typeface="Times New Roman"/>
                <a:sym typeface="Times New Roman"/>
              </a:rPr>
              <a:t>Step-6: If any reassignment occurs, then go to step-4 else go to FINISH.</a:t>
            </a:r>
            <a:endParaRPr lang="en-US" dirty="0" smtClean="0"/>
          </a:p>
          <a:p>
            <a:pPr marL="685800" lvl="1" indent="-355600" algn="just">
              <a:lnSpc>
                <a:spcPct val="150000"/>
              </a:lnSpc>
              <a:spcBef>
                <a:spcPts val="0"/>
              </a:spcBef>
              <a:buClr>
                <a:schemeClr val="dk1"/>
              </a:buClr>
              <a:buSzPct val="84033"/>
              <a:buFont typeface="Twentieth Century"/>
              <a:buChar char="●"/>
            </a:pPr>
            <a:r>
              <a:rPr lang="en-US" sz="2600" dirty="0" smtClean="0">
                <a:solidFill>
                  <a:schemeClr val="dk1"/>
                </a:solidFill>
                <a:latin typeface="Times New Roman"/>
                <a:ea typeface="Times New Roman"/>
                <a:cs typeface="Times New Roman"/>
                <a:sym typeface="Times New Roman"/>
              </a:rPr>
              <a:t>Step-7: The model is ready.</a:t>
            </a:r>
            <a:endParaRPr lang="en-US" sz="3000" b="1" dirty="0" smtClean="0">
              <a:solidFill>
                <a:schemeClr val="dk1"/>
              </a:solidFill>
              <a:latin typeface="Times New Roman"/>
              <a:ea typeface="Times New Roman"/>
              <a:cs typeface="Times New Roman"/>
              <a:sym typeface="Times New Roman"/>
            </a:endParaRPr>
          </a:p>
          <a:p>
            <a:pPr marL="0" indent="0" algn="just">
              <a:lnSpc>
                <a:spcPct val="90000"/>
              </a:lnSpc>
              <a:spcBef>
                <a:spcPts val="1000"/>
              </a:spcBef>
              <a:buClr>
                <a:schemeClr val="dk1"/>
              </a:buClr>
              <a:buSzPct val="100000"/>
              <a:buFont typeface="Arial" pitchFamily="34" charset="0"/>
              <a:buNone/>
            </a:pPr>
            <a:endParaRPr lang="en-US" dirty="0"/>
          </a:p>
        </p:txBody>
      </p:sp>
    </p:spTree>
    <p:extLst>
      <p:ext uri="{BB962C8B-B14F-4D97-AF65-F5344CB8AC3E}">
        <p14:creationId xmlns:p14="http://schemas.microsoft.com/office/powerpoint/2010/main" val="4026847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39580"/>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Solved Example</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35</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84;p15"/>
          <p:cNvSpPr txBox="1"/>
          <p:nvPr/>
        </p:nvSpPr>
        <p:spPr>
          <a:xfrm>
            <a:off x="2419962" y="2857500"/>
            <a:ext cx="15410838" cy="10408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b="0" i="0" u="none" strike="noStrike" cap="none" dirty="0">
                <a:solidFill>
                  <a:srgbClr val="2D3748"/>
                </a:solidFill>
                <a:latin typeface="Times New Roman" panose="02020603050405020304" pitchFamily="18" charset="0"/>
                <a:ea typeface="Arial"/>
                <a:cs typeface="Times New Roman" panose="02020603050405020304" pitchFamily="18" charset="0"/>
                <a:sym typeface="Arial"/>
              </a:rPr>
              <a:t> let us solve a numerical problem on k means clustering. The problem is as follows. You are given 15 points in the Cartesian coordinate system as follows.</a:t>
            </a:r>
            <a:endParaRPr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graphicFrame>
        <p:nvGraphicFramePr>
          <p:cNvPr id="19" name="Google Shape;183;p15"/>
          <p:cNvGraphicFramePr/>
          <p:nvPr>
            <p:extLst>
              <p:ext uri="{D42A27DB-BD31-4B8C-83A1-F6EECF244321}">
                <p14:modId xmlns:p14="http://schemas.microsoft.com/office/powerpoint/2010/main" val="808024132"/>
              </p:ext>
            </p:extLst>
          </p:nvPr>
        </p:nvGraphicFramePr>
        <p:xfrm>
          <a:off x="3584114" y="3606791"/>
          <a:ext cx="1978486" cy="4432309"/>
        </p:xfrm>
        <a:graphic>
          <a:graphicData uri="http://schemas.openxmlformats.org/drawingml/2006/table">
            <a:tbl>
              <a:tblPr>
                <a:noFill/>
              </a:tblPr>
              <a:tblGrid>
                <a:gridCol w="989243">
                  <a:extLst>
                    <a:ext uri="{9D8B030D-6E8A-4147-A177-3AD203B41FA5}">
                      <a16:colId xmlns="" xmlns:a16="http://schemas.microsoft.com/office/drawing/2014/main" val="20000"/>
                    </a:ext>
                  </a:extLst>
                </a:gridCol>
                <a:gridCol w="989243">
                  <a:extLst>
                    <a:ext uri="{9D8B030D-6E8A-4147-A177-3AD203B41FA5}">
                      <a16:colId xmlns="" xmlns:a16="http://schemas.microsoft.com/office/drawing/2014/main" val="20001"/>
                    </a:ext>
                  </a:extLst>
                </a:gridCol>
              </a:tblGrid>
              <a:tr h="440509">
                <a:tc>
                  <a:txBody>
                    <a:bodyPr/>
                    <a:lstStyle/>
                    <a:p>
                      <a:pPr marL="0" marR="0" lvl="0" indent="0" algn="ctr" rtl="0">
                        <a:spcBef>
                          <a:spcPts val="0"/>
                        </a:spcBef>
                        <a:spcAft>
                          <a:spcPts val="0"/>
                        </a:spcAft>
                        <a:buNone/>
                      </a:pPr>
                      <a:r>
                        <a:rPr lang="en-IN" sz="1300" u="none" strike="noStrike" cap="none" dirty="0"/>
                        <a:t>Point</a:t>
                      </a:r>
                      <a:endParaRPr dirty="0"/>
                    </a:p>
                  </a:txBody>
                  <a:tcPr marL="68000" marR="68000" marT="34000" marB="34000" anchor="ctr"/>
                </a:tc>
                <a:tc>
                  <a:txBody>
                    <a:bodyPr/>
                    <a:lstStyle/>
                    <a:p>
                      <a:pPr marL="0" marR="0" lvl="0" indent="0" algn="ctr" rtl="0">
                        <a:spcBef>
                          <a:spcPts val="0"/>
                        </a:spcBef>
                        <a:spcAft>
                          <a:spcPts val="0"/>
                        </a:spcAft>
                        <a:buNone/>
                      </a:pPr>
                      <a:r>
                        <a:rPr lang="en-IN" sz="1300" u="none" strike="noStrike" cap="none" dirty="0"/>
                        <a:t>Coordinates</a:t>
                      </a:r>
                      <a:endParaRPr dirty="0"/>
                    </a:p>
                  </a:txBody>
                  <a:tcPr marL="68000" marR="68000" marT="34000" marB="34000" anchor="ctr"/>
                </a:tc>
                <a:extLst>
                  <a:ext uri="{0D108BD9-81ED-4DB2-BD59-A6C34878D82A}">
                    <a16:rowId xmlns="" xmlns:a16="http://schemas.microsoft.com/office/drawing/2014/main" val="10000"/>
                  </a:ext>
                </a:extLst>
              </a:tr>
              <a:tr h="252517">
                <a:tc>
                  <a:txBody>
                    <a:bodyPr/>
                    <a:lstStyle/>
                    <a:p>
                      <a:pPr marL="0" marR="0" lvl="0" indent="0" algn="ctr" rtl="0">
                        <a:spcBef>
                          <a:spcPts val="0"/>
                        </a:spcBef>
                        <a:spcAft>
                          <a:spcPts val="0"/>
                        </a:spcAft>
                        <a:buNone/>
                      </a:pPr>
                      <a:r>
                        <a:rPr lang="en-IN" sz="1300" u="none" strike="noStrike" cap="none"/>
                        <a:t>A1</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dirty="0"/>
                        <a:t>(2,10)</a:t>
                      </a:r>
                      <a:endParaRPr dirty="0"/>
                    </a:p>
                  </a:txBody>
                  <a:tcPr marL="68000" marR="68000" marT="34000" marB="34000" anchor="ctr"/>
                </a:tc>
                <a:extLst>
                  <a:ext uri="{0D108BD9-81ED-4DB2-BD59-A6C34878D82A}">
                    <a16:rowId xmlns="" xmlns:a16="http://schemas.microsoft.com/office/drawing/2014/main" val="10001"/>
                  </a:ext>
                </a:extLst>
              </a:tr>
              <a:tr h="252517">
                <a:tc>
                  <a:txBody>
                    <a:bodyPr/>
                    <a:lstStyle/>
                    <a:p>
                      <a:pPr marL="0" marR="0" lvl="0" indent="0" algn="ctr" rtl="0">
                        <a:spcBef>
                          <a:spcPts val="0"/>
                        </a:spcBef>
                        <a:spcAft>
                          <a:spcPts val="0"/>
                        </a:spcAft>
                        <a:buNone/>
                      </a:pPr>
                      <a:r>
                        <a:rPr lang="en-IN" sz="1300" u="none" strike="noStrike" cap="none"/>
                        <a:t>A2</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a:t>(2,6)</a:t>
                      </a:r>
                      <a:endParaRPr/>
                    </a:p>
                  </a:txBody>
                  <a:tcPr marL="68000" marR="68000" marT="34000" marB="34000" anchor="ctr"/>
                </a:tc>
                <a:extLst>
                  <a:ext uri="{0D108BD9-81ED-4DB2-BD59-A6C34878D82A}">
                    <a16:rowId xmlns="" xmlns:a16="http://schemas.microsoft.com/office/drawing/2014/main" val="10002"/>
                  </a:ext>
                </a:extLst>
              </a:tr>
              <a:tr h="252517">
                <a:tc>
                  <a:txBody>
                    <a:bodyPr/>
                    <a:lstStyle/>
                    <a:p>
                      <a:pPr marL="0" marR="0" lvl="0" indent="0" algn="ctr" rtl="0">
                        <a:spcBef>
                          <a:spcPts val="0"/>
                        </a:spcBef>
                        <a:spcAft>
                          <a:spcPts val="0"/>
                        </a:spcAft>
                        <a:buNone/>
                      </a:pPr>
                      <a:r>
                        <a:rPr lang="en-IN" sz="1300" u="none" strike="noStrike" cap="none"/>
                        <a:t>A3</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dirty="0"/>
                        <a:t>(11,11)</a:t>
                      </a:r>
                      <a:endParaRPr dirty="0"/>
                    </a:p>
                  </a:txBody>
                  <a:tcPr marL="68000" marR="68000" marT="34000" marB="34000" anchor="ctr"/>
                </a:tc>
                <a:extLst>
                  <a:ext uri="{0D108BD9-81ED-4DB2-BD59-A6C34878D82A}">
                    <a16:rowId xmlns="" xmlns:a16="http://schemas.microsoft.com/office/drawing/2014/main" val="10003"/>
                  </a:ext>
                </a:extLst>
              </a:tr>
              <a:tr h="252517">
                <a:tc>
                  <a:txBody>
                    <a:bodyPr/>
                    <a:lstStyle/>
                    <a:p>
                      <a:pPr marL="0" marR="0" lvl="0" indent="0" algn="ctr" rtl="0">
                        <a:spcBef>
                          <a:spcPts val="0"/>
                        </a:spcBef>
                        <a:spcAft>
                          <a:spcPts val="0"/>
                        </a:spcAft>
                        <a:buNone/>
                      </a:pPr>
                      <a:r>
                        <a:rPr lang="en-IN" sz="1300" u="none" strike="noStrike" cap="none"/>
                        <a:t>A4</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a:t>(6,9)</a:t>
                      </a:r>
                      <a:endParaRPr/>
                    </a:p>
                  </a:txBody>
                  <a:tcPr marL="68000" marR="68000" marT="34000" marB="34000" anchor="ctr"/>
                </a:tc>
                <a:extLst>
                  <a:ext uri="{0D108BD9-81ED-4DB2-BD59-A6C34878D82A}">
                    <a16:rowId xmlns="" xmlns:a16="http://schemas.microsoft.com/office/drawing/2014/main" val="10004"/>
                  </a:ext>
                </a:extLst>
              </a:tr>
              <a:tr h="252517">
                <a:tc>
                  <a:txBody>
                    <a:bodyPr/>
                    <a:lstStyle/>
                    <a:p>
                      <a:pPr marL="0" marR="0" lvl="0" indent="0" algn="ctr" rtl="0">
                        <a:spcBef>
                          <a:spcPts val="0"/>
                        </a:spcBef>
                        <a:spcAft>
                          <a:spcPts val="0"/>
                        </a:spcAft>
                        <a:buNone/>
                      </a:pPr>
                      <a:r>
                        <a:rPr lang="en-IN" sz="1300" u="none" strike="noStrike" cap="none"/>
                        <a:t>A5</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a:t>(6,4)</a:t>
                      </a:r>
                      <a:endParaRPr/>
                    </a:p>
                  </a:txBody>
                  <a:tcPr marL="68000" marR="68000" marT="34000" marB="34000" anchor="ctr"/>
                </a:tc>
                <a:extLst>
                  <a:ext uri="{0D108BD9-81ED-4DB2-BD59-A6C34878D82A}">
                    <a16:rowId xmlns="" xmlns:a16="http://schemas.microsoft.com/office/drawing/2014/main" val="10005"/>
                  </a:ext>
                </a:extLst>
              </a:tr>
              <a:tr h="252517">
                <a:tc>
                  <a:txBody>
                    <a:bodyPr/>
                    <a:lstStyle/>
                    <a:p>
                      <a:pPr marL="0" marR="0" lvl="0" indent="0" algn="ctr" rtl="0">
                        <a:spcBef>
                          <a:spcPts val="0"/>
                        </a:spcBef>
                        <a:spcAft>
                          <a:spcPts val="0"/>
                        </a:spcAft>
                        <a:buNone/>
                      </a:pPr>
                      <a:r>
                        <a:rPr lang="en-IN" sz="1300" u="none" strike="noStrike" cap="none"/>
                        <a:t>A6</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a:t>(1,2)</a:t>
                      </a:r>
                      <a:endParaRPr/>
                    </a:p>
                  </a:txBody>
                  <a:tcPr marL="68000" marR="68000" marT="34000" marB="34000" anchor="ctr"/>
                </a:tc>
                <a:extLst>
                  <a:ext uri="{0D108BD9-81ED-4DB2-BD59-A6C34878D82A}">
                    <a16:rowId xmlns="" xmlns:a16="http://schemas.microsoft.com/office/drawing/2014/main" val="10006"/>
                  </a:ext>
                </a:extLst>
              </a:tr>
              <a:tr h="252517">
                <a:tc>
                  <a:txBody>
                    <a:bodyPr/>
                    <a:lstStyle/>
                    <a:p>
                      <a:pPr marL="0" marR="0" lvl="0" indent="0" algn="ctr" rtl="0">
                        <a:spcBef>
                          <a:spcPts val="0"/>
                        </a:spcBef>
                        <a:spcAft>
                          <a:spcPts val="0"/>
                        </a:spcAft>
                        <a:buNone/>
                      </a:pPr>
                      <a:r>
                        <a:rPr lang="en-IN" sz="1300" u="none" strike="noStrike" cap="none"/>
                        <a:t>A7</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a:t>(5,10)</a:t>
                      </a:r>
                      <a:endParaRPr/>
                    </a:p>
                  </a:txBody>
                  <a:tcPr marL="68000" marR="68000" marT="34000" marB="34000" anchor="ctr"/>
                </a:tc>
                <a:extLst>
                  <a:ext uri="{0D108BD9-81ED-4DB2-BD59-A6C34878D82A}">
                    <a16:rowId xmlns="" xmlns:a16="http://schemas.microsoft.com/office/drawing/2014/main" val="10007"/>
                  </a:ext>
                </a:extLst>
              </a:tr>
              <a:tr h="252517">
                <a:tc>
                  <a:txBody>
                    <a:bodyPr/>
                    <a:lstStyle/>
                    <a:p>
                      <a:pPr marL="0" marR="0" lvl="0" indent="0" algn="ctr" rtl="0">
                        <a:spcBef>
                          <a:spcPts val="0"/>
                        </a:spcBef>
                        <a:spcAft>
                          <a:spcPts val="0"/>
                        </a:spcAft>
                        <a:buNone/>
                      </a:pPr>
                      <a:r>
                        <a:rPr lang="en-IN" sz="1300" u="none" strike="noStrike" cap="none"/>
                        <a:t>A8</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a:t>(4,9)</a:t>
                      </a:r>
                      <a:endParaRPr/>
                    </a:p>
                  </a:txBody>
                  <a:tcPr marL="68000" marR="68000" marT="34000" marB="34000" anchor="ctr"/>
                </a:tc>
                <a:extLst>
                  <a:ext uri="{0D108BD9-81ED-4DB2-BD59-A6C34878D82A}">
                    <a16:rowId xmlns="" xmlns:a16="http://schemas.microsoft.com/office/drawing/2014/main" val="10008"/>
                  </a:ext>
                </a:extLst>
              </a:tr>
              <a:tr h="252517">
                <a:tc>
                  <a:txBody>
                    <a:bodyPr/>
                    <a:lstStyle/>
                    <a:p>
                      <a:pPr marL="0" marR="0" lvl="0" indent="0" algn="ctr" rtl="0">
                        <a:spcBef>
                          <a:spcPts val="0"/>
                        </a:spcBef>
                        <a:spcAft>
                          <a:spcPts val="0"/>
                        </a:spcAft>
                        <a:buNone/>
                      </a:pPr>
                      <a:r>
                        <a:rPr lang="en-IN" sz="1300" u="none" strike="noStrike" cap="none"/>
                        <a:t>A9</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dirty="0"/>
                        <a:t>(10,12)</a:t>
                      </a:r>
                      <a:endParaRPr dirty="0"/>
                    </a:p>
                  </a:txBody>
                  <a:tcPr marL="68000" marR="68000" marT="34000" marB="34000" anchor="ctr"/>
                </a:tc>
                <a:extLst>
                  <a:ext uri="{0D108BD9-81ED-4DB2-BD59-A6C34878D82A}">
                    <a16:rowId xmlns="" xmlns:a16="http://schemas.microsoft.com/office/drawing/2014/main" val="10009"/>
                  </a:ext>
                </a:extLst>
              </a:tr>
              <a:tr h="252517">
                <a:tc>
                  <a:txBody>
                    <a:bodyPr/>
                    <a:lstStyle/>
                    <a:p>
                      <a:pPr marL="0" marR="0" lvl="0" indent="0" algn="ctr" rtl="0">
                        <a:spcBef>
                          <a:spcPts val="0"/>
                        </a:spcBef>
                        <a:spcAft>
                          <a:spcPts val="0"/>
                        </a:spcAft>
                        <a:buNone/>
                      </a:pPr>
                      <a:r>
                        <a:rPr lang="en-IN" sz="1300" u="none" strike="noStrike" cap="none"/>
                        <a:t>A10</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a:t>(7,5)</a:t>
                      </a:r>
                      <a:endParaRPr/>
                    </a:p>
                  </a:txBody>
                  <a:tcPr marL="68000" marR="68000" marT="34000" marB="34000" anchor="ctr"/>
                </a:tc>
                <a:extLst>
                  <a:ext uri="{0D108BD9-81ED-4DB2-BD59-A6C34878D82A}">
                    <a16:rowId xmlns="" xmlns:a16="http://schemas.microsoft.com/office/drawing/2014/main" val="10010"/>
                  </a:ext>
                </a:extLst>
              </a:tr>
              <a:tr h="252517">
                <a:tc>
                  <a:txBody>
                    <a:bodyPr/>
                    <a:lstStyle/>
                    <a:p>
                      <a:pPr marL="0" marR="0" lvl="0" indent="0" algn="ctr" rtl="0">
                        <a:spcBef>
                          <a:spcPts val="0"/>
                        </a:spcBef>
                        <a:spcAft>
                          <a:spcPts val="0"/>
                        </a:spcAft>
                        <a:buNone/>
                      </a:pPr>
                      <a:r>
                        <a:rPr lang="en-IN" sz="1300" u="none" strike="noStrike" cap="none"/>
                        <a:t>A11</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a:t>(9,11)</a:t>
                      </a:r>
                      <a:endParaRPr/>
                    </a:p>
                  </a:txBody>
                  <a:tcPr marL="68000" marR="68000" marT="34000" marB="34000" anchor="ctr"/>
                </a:tc>
                <a:extLst>
                  <a:ext uri="{0D108BD9-81ED-4DB2-BD59-A6C34878D82A}">
                    <a16:rowId xmlns="" xmlns:a16="http://schemas.microsoft.com/office/drawing/2014/main" val="10011"/>
                  </a:ext>
                </a:extLst>
              </a:tr>
              <a:tr h="252517">
                <a:tc>
                  <a:txBody>
                    <a:bodyPr/>
                    <a:lstStyle/>
                    <a:p>
                      <a:pPr marL="0" marR="0" lvl="0" indent="0" algn="ctr" rtl="0">
                        <a:spcBef>
                          <a:spcPts val="0"/>
                        </a:spcBef>
                        <a:spcAft>
                          <a:spcPts val="0"/>
                        </a:spcAft>
                        <a:buNone/>
                      </a:pPr>
                      <a:r>
                        <a:rPr lang="en-IN" sz="1300" u="none" strike="noStrike" cap="none"/>
                        <a:t>A12</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a:t>(4,6)</a:t>
                      </a:r>
                      <a:endParaRPr/>
                    </a:p>
                  </a:txBody>
                  <a:tcPr marL="68000" marR="68000" marT="34000" marB="34000" anchor="ctr"/>
                </a:tc>
                <a:extLst>
                  <a:ext uri="{0D108BD9-81ED-4DB2-BD59-A6C34878D82A}">
                    <a16:rowId xmlns="" xmlns:a16="http://schemas.microsoft.com/office/drawing/2014/main" val="10012"/>
                  </a:ext>
                </a:extLst>
              </a:tr>
              <a:tr h="252517">
                <a:tc>
                  <a:txBody>
                    <a:bodyPr/>
                    <a:lstStyle/>
                    <a:p>
                      <a:pPr marL="0" marR="0" lvl="0" indent="0" algn="ctr" rtl="0">
                        <a:spcBef>
                          <a:spcPts val="0"/>
                        </a:spcBef>
                        <a:spcAft>
                          <a:spcPts val="0"/>
                        </a:spcAft>
                        <a:buNone/>
                      </a:pPr>
                      <a:r>
                        <a:rPr lang="en-IN" sz="1300" u="none" strike="noStrike" cap="none"/>
                        <a:t>A13</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a:t>(3,10)</a:t>
                      </a:r>
                      <a:endParaRPr/>
                    </a:p>
                  </a:txBody>
                  <a:tcPr marL="68000" marR="68000" marT="34000" marB="34000" anchor="ctr"/>
                </a:tc>
                <a:extLst>
                  <a:ext uri="{0D108BD9-81ED-4DB2-BD59-A6C34878D82A}">
                    <a16:rowId xmlns="" xmlns:a16="http://schemas.microsoft.com/office/drawing/2014/main" val="10013"/>
                  </a:ext>
                </a:extLst>
              </a:tr>
              <a:tr h="252517">
                <a:tc>
                  <a:txBody>
                    <a:bodyPr/>
                    <a:lstStyle/>
                    <a:p>
                      <a:pPr marL="0" marR="0" lvl="0" indent="0" algn="ctr" rtl="0">
                        <a:spcBef>
                          <a:spcPts val="0"/>
                        </a:spcBef>
                        <a:spcAft>
                          <a:spcPts val="0"/>
                        </a:spcAft>
                        <a:buNone/>
                      </a:pPr>
                      <a:r>
                        <a:rPr lang="en-IN" sz="1300" u="none" strike="noStrike" cap="none"/>
                        <a:t>A14</a:t>
                      </a:r>
                      <a:endParaRPr/>
                    </a:p>
                  </a:txBody>
                  <a:tcPr marL="68000" marR="68000" marT="34000" marB="34000" anchor="ctr"/>
                </a:tc>
                <a:tc>
                  <a:txBody>
                    <a:bodyPr/>
                    <a:lstStyle/>
                    <a:p>
                      <a:pPr marL="0" marR="0" lvl="0" indent="0" algn="ctr" rtl="0">
                        <a:spcBef>
                          <a:spcPts val="0"/>
                        </a:spcBef>
                        <a:spcAft>
                          <a:spcPts val="0"/>
                        </a:spcAft>
                        <a:buNone/>
                      </a:pPr>
                      <a:r>
                        <a:rPr lang="en-IN" sz="1300" u="none" strike="noStrike" cap="none"/>
                        <a:t>(3,8)</a:t>
                      </a:r>
                      <a:endParaRPr/>
                    </a:p>
                  </a:txBody>
                  <a:tcPr marL="68000" marR="68000" marT="34000" marB="34000" anchor="ctr"/>
                </a:tc>
                <a:extLst>
                  <a:ext uri="{0D108BD9-81ED-4DB2-BD59-A6C34878D82A}">
                    <a16:rowId xmlns="" xmlns:a16="http://schemas.microsoft.com/office/drawing/2014/main" val="10014"/>
                  </a:ext>
                </a:extLst>
              </a:tr>
              <a:tr h="252517">
                <a:tc>
                  <a:txBody>
                    <a:bodyPr/>
                    <a:lstStyle/>
                    <a:p>
                      <a:pPr marL="0" marR="0" lvl="0" indent="0" algn="ctr" rtl="0">
                        <a:spcBef>
                          <a:spcPts val="0"/>
                        </a:spcBef>
                        <a:spcAft>
                          <a:spcPts val="0"/>
                        </a:spcAft>
                        <a:buNone/>
                      </a:pPr>
                      <a:r>
                        <a:rPr lang="en-IN" sz="1300" u="none" strike="noStrike" cap="none" dirty="0"/>
                        <a:t>A15</a:t>
                      </a:r>
                      <a:endParaRPr dirty="0"/>
                    </a:p>
                  </a:txBody>
                  <a:tcPr marL="68000" marR="68000" marT="34000" marB="34000" anchor="ctr"/>
                </a:tc>
                <a:tc>
                  <a:txBody>
                    <a:bodyPr/>
                    <a:lstStyle/>
                    <a:p>
                      <a:pPr marL="0" marR="0" lvl="0" indent="0" algn="ctr" rtl="0">
                        <a:spcBef>
                          <a:spcPts val="0"/>
                        </a:spcBef>
                        <a:spcAft>
                          <a:spcPts val="0"/>
                        </a:spcAft>
                        <a:buNone/>
                      </a:pPr>
                      <a:r>
                        <a:rPr lang="en-IN" sz="1300" u="none" strike="noStrike" cap="none" dirty="0"/>
                        <a:t>(6,11)</a:t>
                      </a:r>
                      <a:endParaRPr dirty="0"/>
                    </a:p>
                  </a:txBody>
                  <a:tcPr marL="68000" marR="68000" marT="34000" marB="34000" anchor="ctr"/>
                </a:tc>
                <a:extLst>
                  <a:ext uri="{0D108BD9-81ED-4DB2-BD59-A6C34878D82A}">
                    <a16:rowId xmlns="" xmlns:a16="http://schemas.microsoft.com/office/drawing/2014/main" val="10015"/>
                  </a:ext>
                </a:extLst>
              </a:tr>
            </a:tbl>
          </a:graphicData>
        </a:graphic>
      </p:graphicFrame>
      <p:sp>
        <p:nvSpPr>
          <p:cNvPr id="20" name="Google Shape;188;p15"/>
          <p:cNvSpPr txBox="1"/>
          <p:nvPr/>
        </p:nvSpPr>
        <p:spPr>
          <a:xfrm>
            <a:off x="3622095" y="8233986"/>
            <a:ext cx="209290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0" i="0" u="none" strike="noStrike" cap="none" dirty="0">
                <a:solidFill>
                  <a:srgbClr val="4A5568"/>
                </a:solidFill>
                <a:latin typeface="Times New Roman" panose="02020603050405020304" pitchFamily="18" charset="0"/>
                <a:ea typeface="Arial"/>
                <a:cs typeface="Times New Roman" panose="02020603050405020304" pitchFamily="18" charset="0"/>
                <a:sym typeface="Arial"/>
              </a:rPr>
              <a:t>Table 1 : Input Dataset</a:t>
            </a:r>
            <a:endParaRPr sz="16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1" name="Google Shape;185;p15"/>
          <p:cNvSpPr txBox="1"/>
          <p:nvPr/>
        </p:nvSpPr>
        <p:spPr>
          <a:xfrm>
            <a:off x="6106323" y="3869204"/>
            <a:ext cx="8295477" cy="101566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D3748"/>
              </a:buClr>
              <a:buSzPts val="1800"/>
              <a:buFont typeface="Arial"/>
              <a:buChar char="•"/>
            </a:pPr>
            <a:r>
              <a:rPr lang="en-IN" sz="1800" b="0" i="0" u="none" strike="noStrike" cap="none" dirty="0">
                <a:solidFill>
                  <a:srgbClr val="2D3748"/>
                </a:solidFill>
                <a:latin typeface="Times New Roman" panose="02020603050405020304" pitchFamily="18" charset="0"/>
                <a:ea typeface="Arial"/>
                <a:cs typeface="Times New Roman" panose="02020603050405020304" pitchFamily="18" charset="0"/>
                <a:sym typeface="Arial"/>
              </a:rPr>
              <a:t>First, we will randomly choose 3 centroids from the given data. Let us consider A2 (2,6), A7 (5,10), and A15 (6,11) as the centroids of the initial clusters. Hence, we will consider that</a:t>
            </a:r>
            <a:endParaRPr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2" name="Google Shape;186;p15"/>
          <p:cNvSpPr txBox="1"/>
          <p:nvPr/>
        </p:nvSpPr>
        <p:spPr>
          <a:xfrm>
            <a:off x="6934200" y="4991100"/>
            <a:ext cx="6096000" cy="92333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accent2"/>
              </a:buClr>
              <a:buSzPts val="1800"/>
              <a:buFont typeface="Arial"/>
              <a:buChar char="•"/>
            </a:pPr>
            <a:r>
              <a:rPr lang="en-IN" sz="1800" b="0" i="0" u="none" strike="noStrike" cap="none" dirty="0">
                <a:solidFill>
                  <a:schemeClr val="accent2"/>
                </a:solidFill>
                <a:latin typeface="Times New Roman" panose="02020603050405020304" pitchFamily="18" charset="0"/>
                <a:ea typeface="Arial"/>
                <a:cs typeface="Times New Roman" panose="02020603050405020304" pitchFamily="18" charset="0"/>
                <a:sym typeface="Arial"/>
              </a:rPr>
              <a:t>Centroid 1=(2,6) is associated with cluster 1.</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chemeClr val="accent2"/>
              </a:buClr>
              <a:buSzPts val="1800"/>
              <a:buFont typeface="Arial"/>
              <a:buChar char="•"/>
            </a:pPr>
            <a:r>
              <a:rPr lang="en-IN" sz="1800" b="0" i="0" u="none" strike="noStrike" cap="none" dirty="0">
                <a:solidFill>
                  <a:schemeClr val="accent2"/>
                </a:solidFill>
                <a:latin typeface="Times New Roman" panose="02020603050405020304" pitchFamily="18" charset="0"/>
                <a:ea typeface="Arial"/>
                <a:cs typeface="Times New Roman" panose="02020603050405020304" pitchFamily="18" charset="0"/>
                <a:sym typeface="Arial"/>
              </a:rPr>
              <a:t>Centroid 2=(5,10) is associated with cluster 2.</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chemeClr val="accent2"/>
              </a:buClr>
              <a:buSzPts val="1800"/>
              <a:buFont typeface="Arial"/>
              <a:buChar char="•"/>
            </a:pPr>
            <a:r>
              <a:rPr lang="en-IN" sz="1800" b="0" i="0" u="none" strike="noStrike" cap="none" dirty="0">
                <a:solidFill>
                  <a:schemeClr val="accent2"/>
                </a:solidFill>
                <a:latin typeface="Times New Roman" panose="02020603050405020304" pitchFamily="18" charset="0"/>
                <a:ea typeface="Arial"/>
                <a:cs typeface="Times New Roman" panose="02020603050405020304" pitchFamily="18" charset="0"/>
                <a:sym typeface="Arial"/>
              </a:rPr>
              <a:t>Centroid 3=(6,11) is associated with cluster 3.</a:t>
            </a:r>
            <a:endParaRPr dirty="0">
              <a:latin typeface="Times New Roman" panose="02020603050405020304" pitchFamily="18" charset="0"/>
              <a:cs typeface="Times New Roman" panose="02020603050405020304" pitchFamily="18" charset="0"/>
            </a:endParaRPr>
          </a:p>
        </p:txBody>
      </p:sp>
      <p:sp>
        <p:nvSpPr>
          <p:cNvPr id="23" name="Google Shape;187;p15"/>
          <p:cNvSpPr txBox="1"/>
          <p:nvPr/>
        </p:nvSpPr>
        <p:spPr>
          <a:xfrm>
            <a:off x="6172200" y="6208574"/>
            <a:ext cx="8931698" cy="175432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D3748"/>
              </a:buClr>
              <a:buSzPts val="1800"/>
              <a:buFont typeface="Arial"/>
              <a:buChar char="•"/>
            </a:pPr>
            <a:r>
              <a:rPr lang="en-IN" sz="1800" b="0" i="0" u="none" strike="noStrike" cap="none" dirty="0">
                <a:solidFill>
                  <a:srgbClr val="2D3748"/>
                </a:solidFill>
                <a:latin typeface="Times New Roman" panose="02020603050405020304" pitchFamily="18" charset="0"/>
                <a:ea typeface="Arial"/>
                <a:cs typeface="Times New Roman" panose="02020603050405020304" pitchFamily="18" charset="0"/>
                <a:sym typeface="Arial"/>
              </a:rPr>
              <a:t>Now we will find the Euclidean distance between each point and the centroids.</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rgbClr val="2D3748"/>
              </a:buClr>
              <a:buSzPts val="1800"/>
              <a:buFont typeface="Arial"/>
              <a:buChar char="•"/>
            </a:pPr>
            <a:r>
              <a:rPr lang="en-IN" sz="1800" b="0" i="0" u="none" strike="noStrike" cap="none" dirty="0">
                <a:solidFill>
                  <a:srgbClr val="2D3748"/>
                </a:solidFill>
                <a:latin typeface="Times New Roman" panose="02020603050405020304" pitchFamily="18" charset="0"/>
                <a:ea typeface="Arial"/>
                <a:cs typeface="Times New Roman" panose="02020603050405020304" pitchFamily="18" charset="0"/>
                <a:sym typeface="Arial"/>
              </a:rPr>
              <a:t> Based on the minimum distance of each point from the centroids, we will assign the points to a cluster. </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rgbClr val="2D3748"/>
              </a:buClr>
              <a:buSzPts val="1800"/>
              <a:buFont typeface="Arial"/>
              <a:buChar char="•"/>
            </a:pPr>
            <a:r>
              <a:rPr lang="en-IN" sz="1800" b="0" i="0" u="none" strike="noStrike" cap="none" dirty="0">
                <a:solidFill>
                  <a:srgbClr val="2D3748"/>
                </a:solidFill>
                <a:latin typeface="Times New Roman" panose="02020603050405020304" pitchFamily="18" charset="0"/>
                <a:ea typeface="Arial"/>
                <a:cs typeface="Times New Roman" panose="02020603050405020304" pitchFamily="18" charset="0"/>
                <a:sym typeface="Arial"/>
              </a:rPr>
              <a:t>Tabulate the distance of the given points from the clusters in the following table</a:t>
            </a:r>
            <a:endParaRPr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10310437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39580"/>
          </a:xfrm>
          <a:prstGeom prst="rect">
            <a:avLst/>
          </a:prstGeom>
        </p:spPr>
        <p:txBody>
          <a:bodyPr wrap="square" lIns="0" tIns="0" rIns="0" bIns="0" rtlCol="0" anchor="t">
            <a:spAutoFit/>
          </a:bodyPr>
          <a:lstStyle/>
          <a:p>
            <a:pPr>
              <a:lnSpc>
                <a:spcPts val="9426"/>
              </a:lnSpc>
              <a:spcBef>
                <a:spcPct val="0"/>
              </a:spcBef>
            </a:pPr>
            <a:r>
              <a:rPr lang="en-IN" sz="4000" dirty="0">
                <a:solidFill>
                  <a:schemeClr val="bg1"/>
                </a:solidFill>
                <a:latin typeface="Times New Roman" panose="02020603050405020304" pitchFamily="18" charset="0"/>
                <a:cs typeface="Times New Roman" panose="02020603050405020304" pitchFamily="18" charset="0"/>
              </a:rPr>
              <a:t>1</a:t>
            </a:r>
            <a:r>
              <a:rPr lang="en-IN" sz="4000" baseline="30000" dirty="0">
                <a:solidFill>
                  <a:schemeClr val="bg1"/>
                </a:solidFill>
                <a:latin typeface="Times New Roman" panose="02020603050405020304" pitchFamily="18" charset="0"/>
                <a:cs typeface="Times New Roman" panose="02020603050405020304" pitchFamily="18" charset="0"/>
              </a:rPr>
              <a:t>st</a:t>
            </a:r>
            <a:r>
              <a:rPr lang="en-IN" sz="4000" dirty="0">
                <a:solidFill>
                  <a:schemeClr val="bg1"/>
                </a:solidFill>
                <a:latin typeface="Times New Roman" panose="02020603050405020304" pitchFamily="18" charset="0"/>
                <a:cs typeface="Times New Roman" panose="02020603050405020304" pitchFamily="18" charset="0"/>
              </a:rPr>
              <a:t> Iteration Results </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346522"/>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36</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Google Shape;194;p16"/>
          <p:cNvGraphicFramePr/>
          <p:nvPr>
            <p:extLst>
              <p:ext uri="{D42A27DB-BD31-4B8C-83A1-F6EECF244321}">
                <p14:modId xmlns:p14="http://schemas.microsoft.com/office/powerpoint/2010/main" val="4090225083"/>
              </p:ext>
            </p:extLst>
          </p:nvPr>
        </p:nvGraphicFramePr>
        <p:xfrm>
          <a:off x="3657600" y="2777851"/>
          <a:ext cx="5029200" cy="5489849"/>
        </p:xfrm>
        <a:graphic>
          <a:graphicData uri="http://schemas.openxmlformats.org/drawingml/2006/table">
            <a:tbl>
              <a:tblPr>
                <a:noFill/>
              </a:tblPr>
              <a:tblGrid>
                <a:gridCol w="1005840">
                  <a:extLst>
                    <a:ext uri="{9D8B030D-6E8A-4147-A177-3AD203B41FA5}">
                      <a16:colId xmlns="" xmlns:a16="http://schemas.microsoft.com/office/drawing/2014/main" val="20000"/>
                    </a:ext>
                  </a:extLst>
                </a:gridCol>
                <a:gridCol w="1005840">
                  <a:extLst>
                    <a:ext uri="{9D8B030D-6E8A-4147-A177-3AD203B41FA5}">
                      <a16:colId xmlns="" xmlns:a16="http://schemas.microsoft.com/office/drawing/2014/main" val="20001"/>
                    </a:ext>
                  </a:extLst>
                </a:gridCol>
                <a:gridCol w="1005840">
                  <a:extLst>
                    <a:ext uri="{9D8B030D-6E8A-4147-A177-3AD203B41FA5}">
                      <a16:colId xmlns="" xmlns:a16="http://schemas.microsoft.com/office/drawing/2014/main" val="20002"/>
                    </a:ext>
                  </a:extLst>
                </a:gridCol>
                <a:gridCol w="1005840">
                  <a:extLst>
                    <a:ext uri="{9D8B030D-6E8A-4147-A177-3AD203B41FA5}">
                      <a16:colId xmlns="" xmlns:a16="http://schemas.microsoft.com/office/drawing/2014/main" val="20003"/>
                    </a:ext>
                  </a:extLst>
                </a:gridCol>
                <a:gridCol w="1005840">
                  <a:extLst>
                    <a:ext uri="{9D8B030D-6E8A-4147-A177-3AD203B41FA5}">
                      <a16:colId xmlns="" xmlns:a16="http://schemas.microsoft.com/office/drawing/2014/main" val="20004"/>
                    </a:ext>
                  </a:extLst>
                </a:gridCol>
              </a:tblGrid>
              <a:tr h="980759">
                <a:tc>
                  <a:txBody>
                    <a:bodyPr/>
                    <a:lstStyle/>
                    <a:p>
                      <a:pPr marL="0" marR="0" lvl="0" indent="0" algn="l" rtl="0">
                        <a:spcBef>
                          <a:spcPts val="0"/>
                        </a:spcBef>
                        <a:spcAft>
                          <a:spcPts val="0"/>
                        </a:spcAft>
                        <a:buNone/>
                      </a:pPr>
                      <a:r>
                        <a:rPr lang="en-IN" sz="1200" u="none" strike="noStrike" cap="none"/>
                        <a:t>Point</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Distance from Centroid 1 (2,6)</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Distance from Centroid 2 (5,10)</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Distance from Centroid 3 (6,11)</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Assigned Cluster</a:t>
                      </a:r>
                      <a:endParaRPr/>
                    </a:p>
                  </a:txBody>
                  <a:tcPr marL="59600" marR="59600" marT="29800" marB="29800" anchor="ctr"/>
                </a:tc>
                <a:extLst>
                  <a:ext uri="{0D108BD9-81ED-4DB2-BD59-A6C34878D82A}">
                    <a16:rowId xmlns="" xmlns:a16="http://schemas.microsoft.com/office/drawing/2014/main" val="10000"/>
                  </a:ext>
                </a:extLst>
              </a:tr>
              <a:tr h="300606">
                <a:tc>
                  <a:txBody>
                    <a:bodyPr/>
                    <a:lstStyle/>
                    <a:p>
                      <a:pPr marL="0" marR="0" lvl="0" indent="0" algn="l" rtl="0">
                        <a:spcBef>
                          <a:spcPts val="0"/>
                        </a:spcBef>
                        <a:spcAft>
                          <a:spcPts val="0"/>
                        </a:spcAft>
                        <a:buNone/>
                      </a:pPr>
                      <a:r>
                        <a:rPr lang="en-IN" sz="1200" u="none" strike="noStrike" cap="none"/>
                        <a:t>A1 (2,10)</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4</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3</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4.123106</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2</a:t>
                      </a:r>
                      <a:endParaRPr/>
                    </a:p>
                  </a:txBody>
                  <a:tcPr marL="59600" marR="59600" marT="29800" marB="29800" anchor="ctr"/>
                </a:tc>
                <a:extLst>
                  <a:ext uri="{0D108BD9-81ED-4DB2-BD59-A6C34878D82A}">
                    <a16:rowId xmlns="" xmlns:a16="http://schemas.microsoft.com/office/drawing/2014/main" val="10001"/>
                  </a:ext>
                </a:extLst>
              </a:tr>
              <a:tr h="300606">
                <a:tc>
                  <a:txBody>
                    <a:bodyPr/>
                    <a:lstStyle/>
                    <a:p>
                      <a:pPr marL="0" marR="0" lvl="0" indent="0" algn="l" rtl="0">
                        <a:spcBef>
                          <a:spcPts val="0"/>
                        </a:spcBef>
                        <a:spcAft>
                          <a:spcPts val="0"/>
                        </a:spcAft>
                        <a:buNone/>
                      </a:pPr>
                      <a:r>
                        <a:rPr lang="en-IN" sz="1200" u="none" strike="noStrike" cap="none"/>
                        <a:t>A2 (2,6)</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0</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5</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6.403124</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dirty="0"/>
                        <a:t>Cluster 1</a:t>
                      </a:r>
                      <a:endParaRPr dirty="0"/>
                    </a:p>
                  </a:txBody>
                  <a:tcPr marL="59600" marR="59600" marT="29800" marB="29800" anchor="ctr"/>
                </a:tc>
                <a:extLst>
                  <a:ext uri="{0D108BD9-81ED-4DB2-BD59-A6C34878D82A}">
                    <a16:rowId xmlns="" xmlns:a16="http://schemas.microsoft.com/office/drawing/2014/main" val="10002"/>
                  </a:ext>
                </a:extLst>
              </a:tr>
              <a:tr h="300606">
                <a:tc>
                  <a:txBody>
                    <a:bodyPr/>
                    <a:lstStyle/>
                    <a:p>
                      <a:pPr marL="0" marR="0" lvl="0" indent="0" algn="l" rtl="0">
                        <a:spcBef>
                          <a:spcPts val="0"/>
                        </a:spcBef>
                        <a:spcAft>
                          <a:spcPts val="0"/>
                        </a:spcAft>
                        <a:buNone/>
                      </a:pPr>
                      <a:r>
                        <a:rPr lang="en-IN" sz="1200" u="none" strike="noStrike" cap="none"/>
                        <a:t>A3 (11,11)</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10.29563</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6.082763</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5</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3</a:t>
                      </a:r>
                      <a:endParaRPr/>
                    </a:p>
                  </a:txBody>
                  <a:tcPr marL="59600" marR="59600" marT="29800" marB="29800" anchor="ctr"/>
                </a:tc>
                <a:extLst>
                  <a:ext uri="{0D108BD9-81ED-4DB2-BD59-A6C34878D82A}">
                    <a16:rowId xmlns="" xmlns:a16="http://schemas.microsoft.com/office/drawing/2014/main" val="10003"/>
                  </a:ext>
                </a:extLst>
              </a:tr>
              <a:tr h="300606">
                <a:tc>
                  <a:txBody>
                    <a:bodyPr/>
                    <a:lstStyle/>
                    <a:p>
                      <a:pPr marL="0" marR="0" lvl="0" indent="0" algn="l" rtl="0">
                        <a:spcBef>
                          <a:spcPts val="0"/>
                        </a:spcBef>
                        <a:spcAft>
                          <a:spcPts val="0"/>
                        </a:spcAft>
                        <a:buNone/>
                      </a:pPr>
                      <a:r>
                        <a:rPr lang="en-IN" sz="1200" u="none" strike="noStrike" cap="none"/>
                        <a:t>A4 (6,9)</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5</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1.414214</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2</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2</a:t>
                      </a:r>
                      <a:endParaRPr/>
                    </a:p>
                  </a:txBody>
                  <a:tcPr marL="59600" marR="59600" marT="29800" marB="29800" anchor="ctr"/>
                </a:tc>
                <a:extLst>
                  <a:ext uri="{0D108BD9-81ED-4DB2-BD59-A6C34878D82A}">
                    <a16:rowId xmlns="" xmlns:a16="http://schemas.microsoft.com/office/drawing/2014/main" val="10004"/>
                  </a:ext>
                </a:extLst>
              </a:tr>
              <a:tr h="300606">
                <a:tc>
                  <a:txBody>
                    <a:bodyPr/>
                    <a:lstStyle/>
                    <a:p>
                      <a:pPr marL="0" marR="0" lvl="0" indent="0" algn="l" rtl="0">
                        <a:spcBef>
                          <a:spcPts val="0"/>
                        </a:spcBef>
                        <a:spcAft>
                          <a:spcPts val="0"/>
                        </a:spcAft>
                        <a:buNone/>
                      </a:pPr>
                      <a:r>
                        <a:rPr lang="en-IN" sz="1200" u="none" strike="noStrike" cap="none"/>
                        <a:t>A5 (6,4)</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4.472136</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6.082763</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7</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1</a:t>
                      </a:r>
                      <a:endParaRPr/>
                    </a:p>
                  </a:txBody>
                  <a:tcPr marL="59600" marR="59600" marT="29800" marB="29800" anchor="ctr"/>
                </a:tc>
                <a:extLst>
                  <a:ext uri="{0D108BD9-81ED-4DB2-BD59-A6C34878D82A}">
                    <a16:rowId xmlns="" xmlns:a16="http://schemas.microsoft.com/office/drawing/2014/main" val="10005"/>
                  </a:ext>
                </a:extLst>
              </a:tr>
              <a:tr h="300606">
                <a:tc>
                  <a:txBody>
                    <a:bodyPr/>
                    <a:lstStyle/>
                    <a:p>
                      <a:pPr marL="0" marR="0" lvl="0" indent="0" algn="l" rtl="0">
                        <a:spcBef>
                          <a:spcPts val="0"/>
                        </a:spcBef>
                        <a:spcAft>
                          <a:spcPts val="0"/>
                        </a:spcAft>
                        <a:buNone/>
                      </a:pPr>
                      <a:r>
                        <a:rPr lang="en-IN" sz="1200" u="none" strike="noStrike" cap="none"/>
                        <a:t>A6 (1,2)</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4.123106</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8.944272</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10.29563</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1</a:t>
                      </a:r>
                      <a:endParaRPr/>
                    </a:p>
                  </a:txBody>
                  <a:tcPr marL="59600" marR="59600" marT="29800" marB="29800" anchor="ctr"/>
                </a:tc>
                <a:extLst>
                  <a:ext uri="{0D108BD9-81ED-4DB2-BD59-A6C34878D82A}">
                    <a16:rowId xmlns="" xmlns:a16="http://schemas.microsoft.com/office/drawing/2014/main" val="10006"/>
                  </a:ext>
                </a:extLst>
              </a:tr>
              <a:tr h="300606">
                <a:tc>
                  <a:txBody>
                    <a:bodyPr/>
                    <a:lstStyle/>
                    <a:p>
                      <a:pPr marL="0" marR="0" lvl="0" indent="0" algn="l" rtl="0">
                        <a:spcBef>
                          <a:spcPts val="0"/>
                        </a:spcBef>
                        <a:spcAft>
                          <a:spcPts val="0"/>
                        </a:spcAft>
                        <a:buNone/>
                      </a:pPr>
                      <a:r>
                        <a:rPr lang="en-IN" sz="1200" u="none" strike="noStrike" cap="none"/>
                        <a:t>A7 (5,10)</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5</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0</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1.414214</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2</a:t>
                      </a:r>
                      <a:endParaRPr/>
                    </a:p>
                  </a:txBody>
                  <a:tcPr marL="59600" marR="59600" marT="29800" marB="29800" anchor="ctr"/>
                </a:tc>
                <a:extLst>
                  <a:ext uri="{0D108BD9-81ED-4DB2-BD59-A6C34878D82A}">
                    <a16:rowId xmlns="" xmlns:a16="http://schemas.microsoft.com/office/drawing/2014/main" val="10007"/>
                  </a:ext>
                </a:extLst>
              </a:tr>
              <a:tr h="300606">
                <a:tc>
                  <a:txBody>
                    <a:bodyPr/>
                    <a:lstStyle/>
                    <a:p>
                      <a:pPr marL="0" marR="0" lvl="0" indent="0" algn="l" rtl="0">
                        <a:spcBef>
                          <a:spcPts val="0"/>
                        </a:spcBef>
                        <a:spcAft>
                          <a:spcPts val="0"/>
                        </a:spcAft>
                        <a:buNone/>
                      </a:pPr>
                      <a:r>
                        <a:rPr lang="en-IN" sz="1200" u="none" strike="noStrike" cap="none"/>
                        <a:t>A8 (4,9)</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3.605551</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1.414214</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2.828427</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2</a:t>
                      </a:r>
                      <a:endParaRPr/>
                    </a:p>
                  </a:txBody>
                  <a:tcPr marL="59600" marR="59600" marT="29800" marB="29800" anchor="ctr"/>
                </a:tc>
                <a:extLst>
                  <a:ext uri="{0D108BD9-81ED-4DB2-BD59-A6C34878D82A}">
                    <a16:rowId xmlns="" xmlns:a16="http://schemas.microsoft.com/office/drawing/2014/main" val="10008"/>
                  </a:ext>
                </a:extLst>
              </a:tr>
              <a:tr h="300606">
                <a:tc>
                  <a:txBody>
                    <a:bodyPr/>
                    <a:lstStyle/>
                    <a:p>
                      <a:pPr marL="0" marR="0" lvl="0" indent="0" algn="l" rtl="0">
                        <a:spcBef>
                          <a:spcPts val="0"/>
                        </a:spcBef>
                        <a:spcAft>
                          <a:spcPts val="0"/>
                        </a:spcAft>
                        <a:buNone/>
                      </a:pPr>
                      <a:r>
                        <a:rPr lang="en-IN" sz="1200" u="none" strike="noStrike" cap="none"/>
                        <a:t>A9 (10,12)</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10</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dirty="0"/>
                        <a:t>5.385165</a:t>
                      </a:r>
                      <a:endParaRPr dirty="0"/>
                    </a:p>
                  </a:txBody>
                  <a:tcPr marL="59600" marR="59600" marT="29800" marB="29800" anchor="ctr"/>
                </a:tc>
                <a:tc>
                  <a:txBody>
                    <a:bodyPr/>
                    <a:lstStyle/>
                    <a:p>
                      <a:pPr marL="0" marR="0" lvl="0" indent="0" algn="l" rtl="0">
                        <a:spcBef>
                          <a:spcPts val="0"/>
                        </a:spcBef>
                        <a:spcAft>
                          <a:spcPts val="0"/>
                        </a:spcAft>
                        <a:buNone/>
                      </a:pPr>
                      <a:r>
                        <a:rPr lang="en-IN" sz="1200" u="none" strike="noStrike" cap="none"/>
                        <a:t>4.123106</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3</a:t>
                      </a:r>
                      <a:endParaRPr/>
                    </a:p>
                  </a:txBody>
                  <a:tcPr marL="59600" marR="59600" marT="29800" marB="29800" anchor="ctr"/>
                </a:tc>
                <a:extLst>
                  <a:ext uri="{0D108BD9-81ED-4DB2-BD59-A6C34878D82A}">
                    <a16:rowId xmlns="" xmlns:a16="http://schemas.microsoft.com/office/drawing/2014/main" val="10009"/>
                  </a:ext>
                </a:extLst>
              </a:tr>
              <a:tr h="300606">
                <a:tc>
                  <a:txBody>
                    <a:bodyPr/>
                    <a:lstStyle/>
                    <a:p>
                      <a:pPr marL="0" marR="0" lvl="0" indent="0" algn="l" rtl="0">
                        <a:spcBef>
                          <a:spcPts val="0"/>
                        </a:spcBef>
                        <a:spcAft>
                          <a:spcPts val="0"/>
                        </a:spcAft>
                        <a:buNone/>
                      </a:pPr>
                      <a:r>
                        <a:rPr lang="en-IN" sz="1200" u="none" strike="noStrike" cap="none"/>
                        <a:t>A10 (7,5)</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5.09902</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5.385165</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6.082763</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1</a:t>
                      </a:r>
                      <a:endParaRPr/>
                    </a:p>
                  </a:txBody>
                  <a:tcPr marL="59600" marR="59600" marT="29800" marB="29800" anchor="ctr"/>
                </a:tc>
                <a:extLst>
                  <a:ext uri="{0D108BD9-81ED-4DB2-BD59-A6C34878D82A}">
                    <a16:rowId xmlns="" xmlns:a16="http://schemas.microsoft.com/office/drawing/2014/main" val="10010"/>
                  </a:ext>
                </a:extLst>
              </a:tr>
              <a:tr h="300606">
                <a:tc>
                  <a:txBody>
                    <a:bodyPr/>
                    <a:lstStyle/>
                    <a:p>
                      <a:pPr marL="0" marR="0" lvl="0" indent="0" algn="l" rtl="0">
                        <a:spcBef>
                          <a:spcPts val="0"/>
                        </a:spcBef>
                        <a:spcAft>
                          <a:spcPts val="0"/>
                        </a:spcAft>
                        <a:buNone/>
                      </a:pPr>
                      <a:r>
                        <a:rPr lang="en-IN" sz="1200" u="none" strike="noStrike" cap="none"/>
                        <a:t>A11 (9,11)</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8.602325</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4.123106</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3</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3</a:t>
                      </a:r>
                      <a:endParaRPr/>
                    </a:p>
                  </a:txBody>
                  <a:tcPr marL="59600" marR="59600" marT="29800" marB="29800" anchor="ctr"/>
                </a:tc>
                <a:extLst>
                  <a:ext uri="{0D108BD9-81ED-4DB2-BD59-A6C34878D82A}">
                    <a16:rowId xmlns="" xmlns:a16="http://schemas.microsoft.com/office/drawing/2014/main" val="10011"/>
                  </a:ext>
                </a:extLst>
              </a:tr>
              <a:tr h="300606">
                <a:tc>
                  <a:txBody>
                    <a:bodyPr/>
                    <a:lstStyle/>
                    <a:p>
                      <a:pPr marL="0" marR="0" lvl="0" indent="0" algn="l" rtl="0">
                        <a:spcBef>
                          <a:spcPts val="0"/>
                        </a:spcBef>
                        <a:spcAft>
                          <a:spcPts val="0"/>
                        </a:spcAft>
                        <a:buNone/>
                      </a:pPr>
                      <a:r>
                        <a:rPr lang="en-IN" sz="1200" u="none" strike="noStrike" cap="none"/>
                        <a:t>A12 (4,6)</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2</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4.123106</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5.385165</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1</a:t>
                      </a:r>
                      <a:endParaRPr/>
                    </a:p>
                  </a:txBody>
                  <a:tcPr marL="59600" marR="59600" marT="29800" marB="29800" anchor="ctr"/>
                </a:tc>
                <a:extLst>
                  <a:ext uri="{0D108BD9-81ED-4DB2-BD59-A6C34878D82A}">
                    <a16:rowId xmlns="" xmlns:a16="http://schemas.microsoft.com/office/drawing/2014/main" val="10012"/>
                  </a:ext>
                </a:extLst>
              </a:tr>
              <a:tr h="300606">
                <a:tc>
                  <a:txBody>
                    <a:bodyPr/>
                    <a:lstStyle/>
                    <a:p>
                      <a:pPr marL="0" marR="0" lvl="0" indent="0" algn="l" rtl="0">
                        <a:spcBef>
                          <a:spcPts val="0"/>
                        </a:spcBef>
                        <a:spcAft>
                          <a:spcPts val="0"/>
                        </a:spcAft>
                        <a:buNone/>
                      </a:pPr>
                      <a:r>
                        <a:rPr lang="en-IN" sz="1200" u="none" strike="noStrike" cap="none"/>
                        <a:t>A13 (3,10)</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4.123106</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2</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3.162278</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2</a:t>
                      </a:r>
                      <a:endParaRPr/>
                    </a:p>
                  </a:txBody>
                  <a:tcPr marL="59600" marR="59600" marT="29800" marB="29800" anchor="ctr"/>
                </a:tc>
                <a:extLst>
                  <a:ext uri="{0D108BD9-81ED-4DB2-BD59-A6C34878D82A}">
                    <a16:rowId xmlns="" xmlns:a16="http://schemas.microsoft.com/office/drawing/2014/main" val="10013"/>
                  </a:ext>
                </a:extLst>
              </a:tr>
              <a:tr h="300606">
                <a:tc>
                  <a:txBody>
                    <a:bodyPr/>
                    <a:lstStyle/>
                    <a:p>
                      <a:pPr marL="0" marR="0" lvl="0" indent="0" algn="l" rtl="0">
                        <a:spcBef>
                          <a:spcPts val="0"/>
                        </a:spcBef>
                        <a:spcAft>
                          <a:spcPts val="0"/>
                        </a:spcAft>
                        <a:buNone/>
                      </a:pPr>
                      <a:r>
                        <a:rPr lang="en-IN" sz="1200" u="none" strike="noStrike" cap="none"/>
                        <a:t>A14 (3,8)</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2.236068</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2.828427</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4.242641</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Cluster 1</a:t>
                      </a:r>
                      <a:endParaRPr/>
                    </a:p>
                  </a:txBody>
                  <a:tcPr marL="59600" marR="59600" marT="29800" marB="29800" anchor="ctr"/>
                </a:tc>
                <a:extLst>
                  <a:ext uri="{0D108BD9-81ED-4DB2-BD59-A6C34878D82A}">
                    <a16:rowId xmlns="" xmlns:a16="http://schemas.microsoft.com/office/drawing/2014/main" val="10014"/>
                  </a:ext>
                </a:extLst>
              </a:tr>
              <a:tr h="300606">
                <a:tc>
                  <a:txBody>
                    <a:bodyPr/>
                    <a:lstStyle/>
                    <a:p>
                      <a:pPr marL="0" marR="0" lvl="0" indent="0" algn="l" rtl="0">
                        <a:spcBef>
                          <a:spcPts val="0"/>
                        </a:spcBef>
                        <a:spcAft>
                          <a:spcPts val="0"/>
                        </a:spcAft>
                        <a:buNone/>
                      </a:pPr>
                      <a:r>
                        <a:rPr lang="en-IN" sz="1200" u="none" strike="noStrike" cap="none"/>
                        <a:t>A15 (6,11)</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6.403124</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1.414214</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a:t>0</a:t>
                      </a:r>
                      <a:endParaRPr/>
                    </a:p>
                  </a:txBody>
                  <a:tcPr marL="59600" marR="59600" marT="29800" marB="29800" anchor="ctr"/>
                </a:tc>
                <a:tc>
                  <a:txBody>
                    <a:bodyPr/>
                    <a:lstStyle/>
                    <a:p>
                      <a:pPr marL="0" marR="0" lvl="0" indent="0" algn="l" rtl="0">
                        <a:spcBef>
                          <a:spcPts val="0"/>
                        </a:spcBef>
                        <a:spcAft>
                          <a:spcPts val="0"/>
                        </a:spcAft>
                        <a:buNone/>
                      </a:pPr>
                      <a:r>
                        <a:rPr lang="en-IN" sz="1200" u="none" strike="noStrike" cap="none" dirty="0"/>
                        <a:t>Cluster 3</a:t>
                      </a:r>
                      <a:endParaRPr dirty="0"/>
                    </a:p>
                  </a:txBody>
                  <a:tcPr marL="59600" marR="59600" marT="29800" marB="29800" anchor="ctr"/>
                </a:tc>
                <a:extLst>
                  <a:ext uri="{0D108BD9-81ED-4DB2-BD59-A6C34878D82A}">
                    <a16:rowId xmlns="" xmlns:a16="http://schemas.microsoft.com/office/drawing/2014/main" val="10015"/>
                  </a:ext>
                </a:extLst>
              </a:tr>
            </a:tbl>
          </a:graphicData>
        </a:graphic>
      </p:graphicFrame>
      <p:sp>
        <p:nvSpPr>
          <p:cNvPr id="25" name="Google Shape;198;p16"/>
          <p:cNvSpPr txBox="1"/>
          <p:nvPr/>
        </p:nvSpPr>
        <p:spPr>
          <a:xfrm>
            <a:off x="4039176" y="8493364"/>
            <a:ext cx="441902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dirty="0">
                <a:solidFill>
                  <a:srgbClr val="4A5568"/>
                </a:solidFill>
                <a:latin typeface="Times New Roman" panose="02020603050405020304" pitchFamily="18" charset="0"/>
                <a:ea typeface="Arial"/>
                <a:cs typeface="Times New Roman" panose="02020603050405020304" pitchFamily="18" charset="0"/>
                <a:sym typeface="Arial"/>
              </a:rPr>
              <a:t>Table:2 Results from 1st iteration of K means clustering</a:t>
            </a:r>
            <a:endParaRPr sz="1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6" name="Google Shape;195;p16"/>
          <p:cNvSpPr txBox="1"/>
          <p:nvPr/>
        </p:nvSpPr>
        <p:spPr>
          <a:xfrm>
            <a:off x="9232392" y="2975670"/>
            <a:ext cx="8113776" cy="83939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At this point, we have completed the first iteration of the k-means clustering algorithm and assigned each point into a cluster.</a:t>
            </a: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7" name="Google Shape;196;p16"/>
          <p:cNvSpPr txBox="1"/>
          <p:nvPr/>
        </p:nvSpPr>
        <p:spPr>
          <a:xfrm>
            <a:off x="9296400" y="3771900"/>
            <a:ext cx="7376160" cy="6462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From the table , We can observe that the point that is closest to the centroid of a given cluster is assigned to the cluster. </a:t>
            </a: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8" name="Google Shape;197;p16"/>
          <p:cNvSpPr txBox="1"/>
          <p:nvPr/>
        </p:nvSpPr>
        <p:spPr>
          <a:xfrm>
            <a:off x="9297155" y="4533900"/>
            <a:ext cx="7771645" cy="305233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D3748"/>
              </a:buClr>
              <a:buSzPts val="1800"/>
              <a:buFont typeface="Arial"/>
              <a:buChar char="•"/>
            </a:pPr>
            <a:r>
              <a:rPr lang="en-IN" b="0" i="0" dirty="0">
                <a:solidFill>
                  <a:srgbClr val="2D3748"/>
                </a:solidFill>
                <a:latin typeface="Times New Roman" panose="02020603050405020304" pitchFamily="18" charset="0"/>
                <a:ea typeface="Arial"/>
                <a:cs typeface="Times New Roman" panose="02020603050405020304" pitchFamily="18" charset="0"/>
                <a:sym typeface="Arial"/>
              </a:rPr>
              <a:t>Now, we will calculate the new centroid for each cluster</a:t>
            </a:r>
            <a:r>
              <a:rPr lang="en-IN" dirty="0">
                <a:solidFill>
                  <a:srgbClr val="2D3748"/>
                </a:solidFill>
                <a:latin typeface="Times New Roman" panose="02020603050405020304" pitchFamily="18" charset="0"/>
                <a:ea typeface="Arial"/>
                <a:cs typeface="Times New Roman" panose="02020603050405020304" pitchFamily="18" charset="0"/>
                <a:sym typeface="Arial"/>
              </a:rPr>
              <a:t>.</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rgbClr val="2D3748"/>
              </a:buClr>
              <a:buSzPts val="1800"/>
              <a:buFont typeface="Arial"/>
              <a:buChar char="•"/>
            </a:pPr>
            <a:r>
              <a:rPr lang="en-IN" b="1" i="0" dirty="0">
                <a:solidFill>
                  <a:srgbClr val="2D3748"/>
                </a:solidFill>
                <a:latin typeface="Times New Roman" panose="02020603050405020304" pitchFamily="18" charset="0"/>
                <a:ea typeface="Arial"/>
                <a:cs typeface="Times New Roman" panose="02020603050405020304" pitchFamily="18" charset="0"/>
                <a:sym typeface="Arial"/>
              </a:rPr>
              <a:t>In cluster 1</a:t>
            </a:r>
            <a:r>
              <a:rPr lang="en-IN" b="0" i="0" dirty="0">
                <a:solidFill>
                  <a:srgbClr val="2D3748"/>
                </a:solidFill>
                <a:latin typeface="Times New Roman" panose="02020603050405020304" pitchFamily="18" charset="0"/>
                <a:ea typeface="Arial"/>
                <a:cs typeface="Times New Roman" panose="02020603050405020304" pitchFamily="18" charset="0"/>
                <a:sym typeface="Arial"/>
              </a:rPr>
              <a:t>, we have 6 points i.e. </a:t>
            </a:r>
            <a:r>
              <a:rPr lang="en-IN" b="0" i="0" dirty="0">
                <a:solidFill>
                  <a:srgbClr val="7F340D"/>
                </a:solidFill>
                <a:latin typeface="Times New Roman" panose="02020603050405020304" pitchFamily="18" charset="0"/>
                <a:ea typeface="Arial"/>
                <a:cs typeface="Times New Roman" panose="02020603050405020304" pitchFamily="18" charset="0"/>
                <a:sym typeface="Arial"/>
              </a:rPr>
              <a:t>A2 (2,6), A5 (6,4), A6 (1,2), A10 (7,5), A12 (4,6), A14 (3,8). </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rgbClr val="2D3748"/>
              </a:buClr>
              <a:buSzPts val="1800"/>
              <a:buFont typeface="Arial"/>
              <a:buChar char="•"/>
            </a:pPr>
            <a:r>
              <a:rPr lang="en-IN" b="0" i="0" dirty="0">
                <a:solidFill>
                  <a:srgbClr val="2D3748"/>
                </a:solidFill>
                <a:latin typeface="Times New Roman" panose="02020603050405020304" pitchFamily="18" charset="0"/>
                <a:ea typeface="Arial"/>
                <a:cs typeface="Times New Roman" panose="02020603050405020304" pitchFamily="18" charset="0"/>
                <a:sym typeface="Arial"/>
              </a:rPr>
              <a:t>To calculate the new centroid for cluster 1, we will find the mean of the x and y coordinates of each point in the cluster. Hence, the new centroid for cluster 1 is (</a:t>
            </a:r>
            <a:r>
              <a:rPr lang="en-IN" dirty="0">
                <a:solidFill>
                  <a:srgbClr val="7F340D"/>
                </a:solidFill>
                <a:latin typeface="Times New Roman" panose="02020603050405020304" pitchFamily="18" charset="0"/>
                <a:ea typeface="Arial"/>
                <a:cs typeface="Times New Roman" panose="02020603050405020304" pitchFamily="18" charset="0"/>
                <a:sym typeface="Arial"/>
              </a:rPr>
              <a:t>3.833, 5.167).</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chemeClr val="dk1"/>
              </a:buClr>
              <a:buSzPts val="1800"/>
              <a:buFont typeface="Arial"/>
              <a:buChar char="•"/>
            </a:pPr>
            <a:r>
              <a:rPr lang="en-IN" b="1" dirty="0">
                <a:solidFill>
                  <a:schemeClr val="dk1"/>
                </a:solidFill>
                <a:latin typeface="Times New Roman" panose="02020603050405020304" pitchFamily="18" charset="0"/>
                <a:ea typeface="Arial"/>
                <a:cs typeface="Times New Roman" panose="02020603050405020304" pitchFamily="18" charset="0"/>
                <a:sym typeface="Arial"/>
              </a:rPr>
              <a:t>In cluster 2, </a:t>
            </a:r>
            <a:r>
              <a:rPr lang="en-IN" dirty="0">
                <a:solidFill>
                  <a:srgbClr val="7F340D"/>
                </a:solidFill>
                <a:latin typeface="Times New Roman" panose="02020603050405020304" pitchFamily="18" charset="0"/>
                <a:ea typeface="Arial"/>
                <a:cs typeface="Times New Roman" panose="02020603050405020304" pitchFamily="18" charset="0"/>
                <a:sym typeface="Arial"/>
              </a:rPr>
              <a:t>we have 5 points i.e. A1 (2,10), A4 (6,9), A7 (5,10) , A8 (4,9), and A13 (3,10). </a:t>
            </a:r>
            <a:r>
              <a:rPr lang="en-IN" b="0" i="0" dirty="0">
                <a:solidFill>
                  <a:srgbClr val="2D3748"/>
                </a:solidFill>
                <a:latin typeface="Times New Roman" panose="02020603050405020304" pitchFamily="18" charset="0"/>
                <a:ea typeface="Arial"/>
                <a:cs typeface="Times New Roman" panose="02020603050405020304" pitchFamily="18" charset="0"/>
                <a:sym typeface="Arial"/>
              </a:rPr>
              <a:t>Hence, the new centroid for cluster 2 is (4, 9.6) </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rgbClr val="2D3748"/>
              </a:buClr>
              <a:buSzPts val="1800"/>
              <a:buFont typeface="Arial"/>
              <a:buChar char="•"/>
            </a:pPr>
            <a:r>
              <a:rPr lang="en-IN" b="1" i="0" dirty="0">
                <a:solidFill>
                  <a:srgbClr val="2D3748"/>
                </a:solidFill>
                <a:latin typeface="Times New Roman" panose="02020603050405020304" pitchFamily="18" charset="0"/>
                <a:ea typeface="Arial"/>
                <a:cs typeface="Times New Roman" panose="02020603050405020304" pitchFamily="18" charset="0"/>
                <a:sym typeface="Arial"/>
              </a:rPr>
              <a:t>In cluster 3</a:t>
            </a:r>
            <a:r>
              <a:rPr lang="en-IN" b="0" i="0" dirty="0">
                <a:solidFill>
                  <a:srgbClr val="2D3748"/>
                </a:solidFill>
                <a:latin typeface="Times New Roman" panose="02020603050405020304" pitchFamily="18" charset="0"/>
                <a:ea typeface="Arial"/>
                <a:cs typeface="Times New Roman" panose="02020603050405020304" pitchFamily="18" charset="0"/>
                <a:sym typeface="Arial"/>
              </a:rPr>
              <a:t>, we have 4 points i.e. </a:t>
            </a:r>
            <a:r>
              <a:rPr lang="en-IN" dirty="0">
                <a:solidFill>
                  <a:srgbClr val="7F340D"/>
                </a:solidFill>
                <a:latin typeface="Times New Roman" panose="02020603050405020304" pitchFamily="18" charset="0"/>
                <a:ea typeface="Arial"/>
                <a:cs typeface="Times New Roman" panose="02020603050405020304" pitchFamily="18" charset="0"/>
                <a:sym typeface="Arial"/>
              </a:rPr>
              <a:t>A3 (11,11), A9 (10,12), A11 (9,11), and A15 (6,11).</a:t>
            </a:r>
            <a:r>
              <a:rPr lang="en-IN" b="0" i="0" dirty="0">
                <a:solidFill>
                  <a:srgbClr val="2D3748"/>
                </a:solidFill>
                <a:latin typeface="Times New Roman" panose="02020603050405020304" pitchFamily="18" charset="0"/>
                <a:ea typeface="Arial"/>
                <a:cs typeface="Times New Roman" panose="02020603050405020304" pitchFamily="18" charset="0"/>
                <a:sym typeface="Arial"/>
              </a:rPr>
              <a:t> Hence, the new centroid for cluster 3 is (</a:t>
            </a:r>
            <a:r>
              <a:rPr lang="en-IN" dirty="0">
                <a:solidFill>
                  <a:srgbClr val="7F340D"/>
                </a:solidFill>
                <a:latin typeface="Times New Roman" panose="02020603050405020304" pitchFamily="18" charset="0"/>
                <a:ea typeface="Arial"/>
                <a:cs typeface="Times New Roman" panose="02020603050405020304" pitchFamily="18" charset="0"/>
                <a:sym typeface="Arial"/>
              </a:rPr>
              <a:t>9, 11.25).</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8124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72395" y="528938"/>
            <a:ext cx="8945791"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43000" y="826731"/>
            <a:ext cx="8001000" cy="1205458"/>
          </a:xfrm>
          <a:prstGeom prst="rect">
            <a:avLst/>
          </a:prstGeom>
        </p:spPr>
        <p:txBody>
          <a:bodyPr wrap="square" lIns="0" tIns="0" rIns="0" bIns="0" rtlCol="0" anchor="t">
            <a:spAutoFit/>
          </a:bodyPr>
          <a:lstStyle/>
          <a:p>
            <a:pPr>
              <a:lnSpc>
                <a:spcPts val="9426"/>
              </a:lnSpc>
              <a:spcBef>
                <a:spcPct val="0"/>
              </a:spcBef>
            </a:pPr>
            <a:r>
              <a:rPr lang="en-US" sz="4000" dirty="0">
                <a:solidFill>
                  <a:schemeClr val="bg1"/>
                </a:solidFill>
                <a:latin typeface="Rasputin Bold" panose="020B0604020202020204" charset="0"/>
                <a:cs typeface="Times New Roman" panose="02020603050405020304" pitchFamily="18" charset="0"/>
              </a:rPr>
              <a:t>Exploratory Data Analysis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03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7"/>
          <a:srcRect l="26937" t="20270" r="13604" b="25916"/>
          <a:stretch/>
        </p:blipFill>
        <p:spPr>
          <a:xfrm>
            <a:off x="3539226" y="2844271"/>
            <a:ext cx="11243574" cy="6192916"/>
          </a:xfrm>
          <a:prstGeom prst="rect">
            <a:avLst/>
          </a:prstGeom>
        </p:spPr>
      </p:pic>
    </p:spTree>
    <p:extLst>
      <p:ext uri="{BB962C8B-B14F-4D97-AF65-F5344CB8AC3E}">
        <p14:creationId xmlns:p14="http://schemas.microsoft.com/office/powerpoint/2010/main" val="363198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205458"/>
          </a:xfrm>
          <a:prstGeom prst="rect">
            <a:avLst/>
          </a:prstGeom>
        </p:spPr>
        <p:txBody>
          <a:bodyPr wrap="square" lIns="0" tIns="0" rIns="0" bIns="0" rtlCol="0" anchor="t">
            <a:spAutoFit/>
          </a:bodyPr>
          <a:lstStyle/>
          <a:p>
            <a:pPr>
              <a:lnSpc>
                <a:spcPts val="9426"/>
              </a:lnSpc>
              <a:spcBef>
                <a:spcPct val="0"/>
              </a:spcBef>
            </a:pPr>
            <a:r>
              <a:rPr lang="en-IN" sz="4000" dirty="0" smtClean="0">
                <a:solidFill>
                  <a:schemeClr val="bg1"/>
                </a:solidFill>
                <a:latin typeface="Times New Roman" panose="02020603050405020304" pitchFamily="18" charset="0"/>
                <a:cs typeface="Times New Roman" panose="02020603050405020304" pitchFamily="18" charset="0"/>
              </a:rPr>
              <a:t>2</a:t>
            </a:r>
            <a:r>
              <a:rPr lang="en-IN" sz="4000" baseline="30000" dirty="0" smtClean="0">
                <a:solidFill>
                  <a:schemeClr val="bg1"/>
                </a:solidFill>
                <a:latin typeface="Times New Roman" panose="02020603050405020304" pitchFamily="18" charset="0"/>
                <a:cs typeface="Times New Roman" panose="02020603050405020304" pitchFamily="18" charset="0"/>
              </a:rPr>
              <a:t>nd</a:t>
            </a:r>
            <a:r>
              <a:rPr lang="en-IN" sz="4000" dirty="0" smtClean="0">
                <a:solidFill>
                  <a:schemeClr val="bg1"/>
                </a:solidFill>
                <a:latin typeface="Times New Roman" panose="02020603050405020304" pitchFamily="18" charset="0"/>
                <a:cs typeface="Times New Roman" panose="02020603050405020304" pitchFamily="18" charset="0"/>
              </a:rPr>
              <a:t> </a:t>
            </a:r>
            <a:r>
              <a:rPr lang="en-IN" sz="4000" dirty="0">
                <a:solidFill>
                  <a:schemeClr val="bg1"/>
                </a:solidFill>
                <a:latin typeface="Times New Roman" panose="02020603050405020304" pitchFamily="18" charset="0"/>
                <a:cs typeface="Times New Roman" panose="02020603050405020304" pitchFamily="18" charset="0"/>
              </a:rPr>
              <a:t>Iteration Results </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346522"/>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37</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oogle Shape;205;p17"/>
          <p:cNvGraphicFramePr/>
          <p:nvPr>
            <p:extLst>
              <p:ext uri="{D42A27DB-BD31-4B8C-83A1-F6EECF244321}">
                <p14:modId xmlns:p14="http://schemas.microsoft.com/office/powerpoint/2010/main" val="600408749"/>
              </p:ext>
            </p:extLst>
          </p:nvPr>
        </p:nvGraphicFramePr>
        <p:xfrm>
          <a:off x="3569370" y="2835408"/>
          <a:ext cx="4736430" cy="5737092"/>
        </p:xfrm>
        <a:graphic>
          <a:graphicData uri="http://schemas.openxmlformats.org/drawingml/2006/table">
            <a:tbl>
              <a:tblPr>
                <a:noFill/>
              </a:tblPr>
              <a:tblGrid>
                <a:gridCol w="947286">
                  <a:extLst>
                    <a:ext uri="{9D8B030D-6E8A-4147-A177-3AD203B41FA5}">
                      <a16:colId xmlns="" xmlns:a16="http://schemas.microsoft.com/office/drawing/2014/main" val="20000"/>
                    </a:ext>
                  </a:extLst>
                </a:gridCol>
                <a:gridCol w="947286">
                  <a:extLst>
                    <a:ext uri="{9D8B030D-6E8A-4147-A177-3AD203B41FA5}">
                      <a16:colId xmlns="" xmlns:a16="http://schemas.microsoft.com/office/drawing/2014/main" val="20001"/>
                    </a:ext>
                  </a:extLst>
                </a:gridCol>
                <a:gridCol w="947286">
                  <a:extLst>
                    <a:ext uri="{9D8B030D-6E8A-4147-A177-3AD203B41FA5}">
                      <a16:colId xmlns="" xmlns:a16="http://schemas.microsoft.com/office/drawing/2014/main" val="20002"/>
                    </a:ext>
                  </a:extLst>
                </a:gridCol>
                <a:gridCol w="947286">
                  <a:extLst>
                    <a:ext uri="{9D8B030D-6E8A-4147-A177-3AD203B41FA5}">
                      <a16:colId xmlns="" xmlns:a16="http://schemas.microsoft.com/office/drawing/2014/main" val="20003"/>
                    </a:ext>
                  </a:extLst>
                </a:gridCol>
                <a:gridCol w="947286">
                  <a:extLst>
                    <a:ext uri="{9D8B030D-6E8A-4147-A177-3AD203B41FA5}">
                      <a16:colId xmlns="" xmlns:a16="http://schemas.microsoft.com/office/drawing/2014/main" val="20004"/>
                    </a:ext>
                  </a:extLst>
                </a:gridCol>
              </a:tblGrid>
              <a:tr h="1207782">
                <a:tc>
                  <a:txBody>
                    <a:bodyPr/>
                    <a:lstStyle/>
                    <a:p>
                      <a:pPr marL="0" marR="0" lvl="0" indent="0" algn="l" rtl="0">
                        <a:spcBef>
                          <a:spcPts val="0"/>
                        </a:spcBef>
                        <a:spcAft>
                          <a:spcPts val="0"/>
                        </a:spcAft>
                        <a:buNone/>
                      </a:pPr>
                      <a:r>
                        <a:rPr lang="en-IN" sz="1100" u="none" strike="noStrike" cap="none" dirty="0"/>
                        <a:t>Point</a:t>
                      </a:r>
                      <a:endParaRPr dirty="0"/>
                    </a:p>
                  </a:txBody>
                  <a:tcPr marL="57250" marR="57250" marT="28625" marB="28625" anchor="ctr"/>
                </a:tc>
                <a:tc>
                  <a:txBody>
                    <a:bodyPr/>
                    <a:lstStyle/>
                    <a:p>
                      <a:pPr marL="0" marR="0" lvl="0" indent="0" algn="l" rtl="0">
                        <a:spcBef>
                          <a:spcPts val="0"/>
                        </a:spcBef>
                        <a:spcAft>
                          <a:spcPts val="0"/>
                        </a:spcAft>
                        <a:buNone/>
                      </a:pPr>
                      <a:r>
                        <a:rPr lang="en-IN" sz="1100" u="none" strike="noStrike" cap="none"/>
                        <a:t>Distance from Centroid 1 (3.833, 5.167)</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Distance from centroid 2 (4, 9.6) </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Distance from centroid 3 (9, 11.25)</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Assigned Cluster</a:t>
                      </a:r>
                      <a:endParaRPr/>
                    </a:p>
                  </a:txBody>
                  <a:tcPr marL="57250" marR="57250" marT="28625" marB="28625" anchor="ctr"/>
                </a:tc>
                <a:extLst>
                  <a:ext uri="{0D108BD9-81ED-4DB2-BD59-A6C34878D82A}">
                    <a16:rowId xmlns="" xmlns:a16="http://schemas.microsoft.com/office/drawing/2014/main" val="10000"/>
                  </a:ext>
                </a:extLst>
              </a:tr>
              <a:tr h="301954">
                <a:tc>
                  <a:txBody>
                    <a:bodyPr/>
                    <a:lstStyle/>
                    <a:p>
                      <a:pPr marL="0" marR="0" lvl="0" indent="0" algn="l" rtl="0">
                        <a:spcBef>
                          <a:spcPts val="0"/>
                        </a:spcBef>
                        <a:spcAft>
                          <a:spcPts val="0"/>
                        </a:spcAft>
                        <a:buNone/>
                      </a:pPr>
                      <a:r>
                        <a:rPr lang="en-IN" sz="1100" u="none" strike="noStrike" cap="none"/>
                        <a:t>A1 (2,10)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5.169</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2.040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7.111</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2</a:t>
                      </a:r>
                      <a:endParaRPr/>
                    </a:p>
                  </a:txBody>
                  <a:tcPr marL="57250" marR="57250" marT="28625" marB="28625" anchor="ctr"/>
                </a:tc>
                <a:extLst>
                  <a:ext uri="{0D108BD9-81ED-4DB2-BD59-A6C34878D82A}">
                    <a16:rowId xmlns="" xmlns:a16="http://schemas.microsoft.com/office/drawing/2014/main" val="10001"/>
                  </a:ext>
                </a:extLst>
              </a:tr>
              <a:tr h="301954">
                <a:tc>
                  <a:txBody>
                    <a:bodyPr/>
                    <a:lstStyle/>
                    <a:p>
                      <a:pPr marL="0" marR="0" lvl="0" indent="0" algn="l" rtl="0">
                        <a:spcBef>
                          <a:spcPts val="0"/>
                        </a:spcBef>
                        <a:spcAft>
                          <a:spcPts val="0"/>
                        </a:spcAft>
                        <a:buNone/>
                      </a:pPr>
                      <a:r>
                        <a:rPr lang="en-IN" sz="1100" u="none" strike="noStrike" cap="none"/>
                        <a:t>A2 (2,6)</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2.013</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4.118</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8.750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1</a:t>
                      </a:r>
                      <a:endParaRPr/>
                    </a:p>
                  </a:txBody>
                  <a:tcPr marL="57250" marR="57250" marT="28625" marB="28625" anchor="ctr"/>
                </a:tc>
                <a:extLst>
                  <a:ext uri="{0D108BD9-81ED-4DB2-BD59-A6C34878D82A}">
                    <a16:rowId xmlns="" xmlns:a16="http://schemas.microsoft.com/office/drawing/2014/main" val="10002"/>
                  </a:ext>
                </a:extLst>
              </a:tr>
              <a:tr h="301954">
                <a:tc>
                  <a:txBody>
                    <a:bodyPr/>
                    <a:lstStyle/>
                    <a:p>
                      <a:pPr marL="0" marR="0" lvl="0" indent="0" algn="l" rtl="0">
                        <a:spcBef>
                          <a:spcPts val="0"/>
                        </a:spcBef>
                        <a:spcAft>
                          <a:spcPts val="0"/>
                        </a:spcAft>
                        <a:buNone/>
                      </a:pPr>
                      <a:r>
                        <a:rPr lang="en-IN" sz="1100" u="none" strike="noStrike" cap="none"/>
                        <a:t>A3 (11,11)</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9.241</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7.139</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2.016</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3</a:t>
                      </a:r>
                      <a:endParaRPr/>
                    </a:p>
                  </a:txBody>
                  <a:tcPr marL="57250" marR="57250" marT="28625" marB="28625" anchor="ctr"/>
                </a:tc>
                <a:extLst>
                  <a:ext uri="{0D108BD9-81ED-4DB2-BD59-A6C34878D82A}">
                    <a16:rowId xmlns="" xmlns:a16="http://schemas.microsoft.com/office/drawing/2014/main" val="10003"/>
                  </a:ext>
                </a:extLst>
              </a:tr>
              <a:tr h="301954">
                <a:tc>
                  <a:txBody>
                    <a:bodyPr/>
                    <a:lstStyle/>
                    <a:p>
                      <a:pPr marL="0" marR="0" lvl="0" indent="0" algn="l" rtl="0">
                        <a:spcBef>
                          <a:spcPts val="0"/>
                        </a:spcBef>
                        <a:spcAft>
                          <a:spcPts val="0"/>
                        </a:spcAft>
                        <a:buNone/>
                      </a:pPr>
                      <a:r>
                        <a:rPr lang="en-IN" sz="1100" u="none" strike="noStrike" cap="none"/>
                        <a:t>A4 (6,9)</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4.403</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2.088</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3.750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2</a:t>
                      </a:r>
                      <a:endParaRPr/>
                    </a:p>
                  </a:txBody>
                  <a:tcPr marL="57250" marR="57250" marT="28625" marB="28625" anchor="ctr"/>
                </a:tc>
                <a:extLst>
                  <a:ext uri="{0D108BD9-81ED-4DB2-BD59-A6C34878D82A}">
                    <a16:rowId xmlns="" xmlns:a16="http://schemas.microsoft.com/office/drawing/2014/main" val="10004"/>
                  </a:ext>
                </a:extLst>
              </a:tr>
              <a:tr h="301954">
                <a:tc>
                  <a:txBody>
                    <a:bodyPr/>
                    <a:lstStyle/>
                    <a:p>
                      <a:pPr marL="0" marR="0" lvl="0" indent="0" algn="l" rtl="0">
                        <a:spcBef>
                          <a:spcPts val="0"/>
                        </a:spcBef>
                        <a:spcAft>
                          <a:spcPts val="0"/>
                        </a:spcAft>
                        <a:buNone/>
                      </a:pPr>
                      <a:r>
                        <a:rPr lang="en-IN" sz="1100" u="none" strike="noStrike" cap="none"/>
                        <a:t>A5 (6,4)</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2.461</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5.946</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7.846</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1</a:t>
                      </a:r>
                      <a:endParaRPr/>
                    </a:p>
                  </a:txBody>
                  <a:tcPr marL="57250" marR="57250" marT="28625" marB="28625" anchor="ctr"/>
                </a:tc>
                <a:extLst>
                  <a:ext uri="{0D108BD9-81ED-4DB2-BD59-A6C34878D82A}">
                    <a16:rowId xmlns="" xmlns:a16="http://schemas.microsoft.com/office/drawing/2014/main" val="10005"/>
                  </a:ext>
                </a:extLst>
              </a:tr>
              <a:tr h="301954">
                <a:tc>
                  <a:txBody>
                    <a:bodyPr/>
                    <a:lstStyle/>
                    <a:p>
                      <a:pPr marL="0" marR="0" lvl="0" indent="0" algn="l" rtl="0">
                        <a:spcBef>
                          <a:spcPts val="0"/>
                        </a:spcBef>
                        <a:spcAft>
                          <a:spcPts val="0"/>
                        </a:spcAft>
                        <a:buNone/>
                      </a:pPr>
                      <a:r>
                        <a:rPr lang="en-IN" sz="1100" u="none" strike="noStrike" cap="none"/>
                        <a:t>A6 (1,2)</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4.249</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8.171</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12.230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1</a:t>
                      </a:r>
                      <a:endParaRPr/>
                    </a:p>
                  </a:txBody>
                  <a:tcPr marL="57250" marR="57250" marT="28625" marB="28625" anchor="ctr"/>
                </a:tc>
                <a:extLst>
                  <a:ext uri="{0D108BD9-81ED-4DB2-BD59-A6C34878D82A}">
                    <a16:rowId xmlns="" xmlns:a16="http://schemas.microsoft.com/office/drawing/2014/main" val="10006"/>
                  </a:ext>
                </a:extLst>
              </a:tr>
              <a:tr h="301954">
                <a:tc>
                  <a:txBody>
                    <a:bodyPr/>
                    <a:lstStyle/>
                    <a:p>
                      <a:pPr marL="0" marR="0" lvl="0" indent="0" algn="l" rtl="0">
                        <a:spcBef>
                          <a:spcPts val="0"/>
                        </a:spcBef>
                        <a:spcAft>
                          <a:spcPts val="0"/>
                        </a:spcAft>
                        <a:buNone/>
                      </a:pPr>
                      <a:r>
                        <a:rPr lang="en-IN" sz="1100" u="none" strike="noStrike" cap="none"/>
                        <a:t>A7 (5,10)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4.972</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1.077</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4.191</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2</a:t>
                      </a:r>
                      <a:endParaRPr/>
                    </a:p>
                  </a:txBody>
                  <a:tcPr marL="57250" marR="57250" marT="28625" marB="28625" anchor="ctr"/>
                </a:tc>
                <a:extLst>
                  <a:ext uri="{0D108BD9-81ED-4DB2-BD59-A6C34878D82A}">
                    <a16:rowId xmlns="" xmlns:a16="http://schemas.microsoft.com/office/drawing/2014/main" val="10007"/>
                  </a:ext>
                </a:extLst>
              </a:tr>
              <a:tr h="301954">
                <a:tc>
                  <a:txBody>
                    <a:bodyPr/>
                    <a:lstStyle/>
                    <a:p>
                      <a:pPr marL="0" marR="0" lvl="0" indent="0" algn="l" rtl="0">
                        <a:spcBef>
                          <a:spcPts val="0"/>
                        </a:spcBef>
                        <a:spcAft>
                          <a:spcPts val="0"/>
                        </a:spcAft>
                        <a:buNone/>
                      </a:pPr>
                      <a:r>
                        <a:rPr lang="en-IN" sz="1100" u="none" strike="noStrike" cap="none"/>
                        <a:t>A8 (4,9)</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3.837</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0.600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5.483</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2</a:t>
                      </a:r>
                      <a:endParaRPr/>
                    </a:p>
                  </a:txBody>
                  <a:tcPr marL="57250" marR="57250" marT="28625" marB="28625" anchor="ctr"/>
                </a:tc>
                <a:extLst>
                  <a:ext uri="{0D108BD9-81ED-4DB2-BD59-A6C34878D82A}">
                    <a16:rowId xmlns="" xmlns:a16="http://schemas.microsoft.com/office/drawing/2014/main" val="10008"/>
                  </a:ext>
                </a:extLst>
              </a:tr>
              <a:tr h="301954">
                <a:tc>
                  <a:txBody>
                    <a:bodyPr/>
                    <a:lstStyle/>
                    <a:p>
                      <a:pPr marL="0" marR="0" lvl="0" indent="0" algn="l" rtl="0">
                        <a:spcBef>
                          <a:spcPts val="0"/>
                        </a:spcBef>
                        <a:spcAft>
                          <a:spcPts val="0"/>
                        </a:spcAft>
                        <a:buNone/>
                      </a:pPr>
                      <a:r>
                        <a:rPr lang="en-IN" sz="1100" u="none" strike="noStrike" cap="none"/>
                        <a:t>A9 (10,12)</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9.204</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6.462</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1.250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3</a:t>
                      </a:r>
                      <a:endParaRPr/>
                    </a:p>
                  </a:txBody>
                  <a:tcPr marL="57250" marR="57250" marT="28625" marB="28625" anchor="ctr"/>
                </a:tc>
                <a:extLst>
                  <a:ext uri="{0D108BD9-81ED-4DB2-BD59-A6C34878D82A}">
                    <a16:rowId xmlns="" xmlns:a16="http://schemas.microsoft.com/office/drawing/2014/main" val="10009"/>
                  </a:ext>
                </a:extLst>
              </a:tr>
              <a:tr h="301954">
                <a:tc>
                  <a:txBody>
                    <a:bodyPr/>
                    <a:lstStyle/>
                    <a:p>
                      <a:pPr marL="0" marR="0" lvl="0" indent="0" algn="l" rtl="0">
                        <a:spcBef>
                          <a:spcPts val="0"/>
                        </a:spcBef>
                        <a:spcAft>
                          <a:spcPts val="0"/>
                        </a:spcAft>
                        <a:buNone/>
                      </a:pPr>
                      <a:r>
                        <a:rPr lang="en-IN" sz="1100" u="none" strike="noStrike" cap="none"/>
                        <a:t>A10 (7,5)</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dirty="0"/>
                        <a:t>3.171</a:t>
                      </a:r>
                      <a:endParaRPr dirty="0"/>
                    </a:p>
                  </a:txBody>
                  <a:tcPr marL="57250" marR="57250" marT="28625" marB="28625" anchor="ctr"/>
                </a:tc>
                <a:tc>
                  <a:txBody>
                    <a:bodyPr/>
                    <a:lstStyle/>
                    <a:p>
                      <a:pPr marL="0" marR="0" lvl="0" indent="0" algn="l" rtl="0">
                        <a:spcBef>
                          <a:spcPts val="0"/>
                        </a:spcBef>
                        <a:spcAft>
                          <a:spcPts val="0"/>
                        </a:spcAft>
                        <a:buNone/>
                      </a:pPr>
                      <a:r>
                        <a:rPr lang="en-IN" sz="1100" u="none" strike="noStrike" cap="none"/>
                        <a:t>5.492</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6.562</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1</a:t>
                      </a:r>
                      <a:endParaRPr/>
                    </a:p>
                  </a:txBody>
                  <a:tcPr marL="57250" marR="57250" marT="28625" marB="28625" anchor="ctr"/>
                </a:tc>
                <a:extLst>
                  <a:ext uri="{0D108BD9-81ED-4DB2-BD59-A6C34878D82A}">
                    <a16:rowId xmlns="" xmlns:a16="http://schemas.microsoft.com/office/drawing/2014/main" val="10010"/>
                  </a:ext>
                </a:extLst>
              </a:tr>
              <a:tr h="301954">
                <a:tc>
                  <a:txBody>
                    <a:bodyPr/>
                    <a:lstStyle/>
                    <a:p>
                      <a:pPr marL="0" marR="0" lvl="0" indent="0" algn="l" rtl="0">
                        <a:spcBef>
                          <a:spcPts val="0"/>
                        </a:spcBef>
                        <a:spcAft>
                          <a:spcPts val="0"/>
                        </a:spcAft>
                        <a:buNone/>
                      </a:pPr>
                      <a:r>
                        <a:rPr lang="en-IN" sz="1100" u="none" strike="noStrike" cap="none"/>
                        <a:t>A11 (9,11)</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7.792</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5.192</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0.250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3</a:t>
                      </a:r>
                      <a:endParaRPr/>
                    </a:p>
                  </a:txBody>
                  <a:tcPr marL="57250" marR="57250" marT="28625" marB="28625" anchor="ctr"/>
                </a:tc>
                <a:extLst>
                  <a:ext uri="{0D108BD9-81ED-4DB2-BD59-A6C34878D82A}">
                    <a16:rowId xmlns="" xmlns:a16="http://schemas.microsoft.com/office/drawing/2014/main" val="10011"/>
                  </a:ext>
                </a:extLst>
              </a:tr>
              <a:tr h="301954">
                <a:tc>
                  <a:txBody>
                    <a:bodyPr/>
                    <a:lstStyle/>
                    <a:p>
                      <a:pPr marL="0" marR="0" lvl="0" indent="0" algn="l" rtl="0">
                        <a:spcBef>
                          <a:spcPts val="0"/>
                        </a:spcBef>
                        <a:spcAft>
                          <a:spcPts val="0"/>
                        </a:spcAft>
                        <a:buNone/>
                      </a:pPr>
                      <a:r>
                        <a:rPr lang="en-IN" sz="1100" u="none" strike="noStrike" cap="none"/>
                        <a:t>A12 (4,6)</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0.850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3.600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7.250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1</a:t>
                      </a:r>
                      <a:endParaRPr/>
                    </a:p>
                  </a:txBody>
                  <a:tcPr marL="57250" marR="57250" marT="28625" marB="28625" anchor="ctr"/>
                </a:tc>
                <a:extLst>
                  <a:ext uri="{0D108BD9-81ED-4DB2-BD59-A6C34878D82A}">
                    <a16:rowId xmlns="" xmlns:a16="http://schemas.microsoft.com/office/drawing/2014/main" val="10012"/>
                  </a:ext>
                </a:extLst>
              </a:tr>
              <a:tr h="301954">
                <a:tc>
                  <a:txBody>
                    <a:bodyPr/>
                    <a:lstStyle/>
                    <a:p>
                      <a:pPr marL="0" marR="0" lvl="0" indent="0" algn="l" rtl="0">
                        <a:spcBef>
                          <a:spcPts val="0"/>
                        </a:spcBef>
                        <a:spcAft>
                          <a:spcPts val="0"/>
                        </a:spcAft>
                        <a:buNone/>
                      </a:pPr>
                      <a:r>
                        <a:rPr lang="en-IN" sz="1100" u="none" strike="noStrike" cap="none"/>
                        <a:t>A13 (3,10)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4.904</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1.077</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6.129</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2</a:t>
                      </a:r>
                      <a:endParaRPr/>
                    </a:p>
                  </a:txBody>
                  <a:tcPr marL="57250" marR="57250" marT="28625" marB="28625" anchor="ctr"/>
                </a:tc>
                <a:extLst>
                  <a:ext uri="{0D108BD9-81ED-4DB2-BD59-A6C34878D82A}">
                    <a16:rowId xmlns="" xmlns:a16="http://schemas.microsoft.com/office/drawing/2014/main" val="10013"/>
                  </a:ext>
                </a:extLst>
              </a:tr>
              <a:tr h="301954">
                <a:tc>
                  <a:txBody>
                    <a:bodyPr/>
                    <a:lstStyle/>
                    <a:p>
                      <a:pPr marL="0" marR="0" lvl="0" indent="0" algn="l" rtl="0">
                        <a:spcBef>
                          <a:spcPts val="0"/>
                        </a:spcBef>
                        <a:spcAft>
                          <a:spcPts val="0"/>
                        </a:spcAft>
                        <a:buNone/>
                      </a:pPr>
                      <a:r>
                        <a:rPr lang="en-IN" sz="1100" u="none" strike="noStrike" cap="none"/>
                        <a:t>A14 (3,8)</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2.953</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1.887</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6.824</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Cluster 2</a:t>
                      </a:r>
                      <a:endParaRPr/>
                    </a:p>
                  </a:txBody>
                  <a:tcPr marL="57250" marR="57250" marT="28625" marB="28625" anchor="ctr"/>
                </a:tc>
                <a:extLst>
                  <a:ext uri="{0D108BD9-81ED-4DB2-BD59-A6C34878D82A}">
                    <a16:rowId xmlns="" xmlns:a16="http://schemas.microsoft.com/office/drawing/2014/main" val="10014"/>
                  </a:ext>
                </a:extLst>
              </a:tr>
              <a:tr h="301954">
                <a:tc>
                  <a:txBody>
                    <a:bodyPr/>
                    <a:lstStyle/>
                    <a:p>
                      <a:pPr marL="0" marR="0" lvl="0" indent="0" algn="l" rtl="0">
                        <a:spcBef>
                          <a:spcPts val="0"/>
                        </a:spcBef>
                        <a:spcAft>
                          <a:spcPts val="0"/>
                        </a:spcAft>
                        <a:buNone/>
                      </a:pPr>
                      <a:r>
                        <a:rPr lang="en-IN" sz="1100" u="none" strike="noStrike" cap="none"/>
                        <a:t>A15 (6,11)</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6.223</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2.441</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a:t>3.010</a:t>
                      </a:r>
                      <a:endParaRPr/>
                    </a:p>
                  </a:txBody>
                  <a:tcPr marL="57250" marR="57250" marT="28625" marB="28625" anchor="ctr"/>
                </a:tc>
                <a:tc>
                  <a:txBody>
                    <a:bodyPr/>
                    <a:lstStyle/>
                    <a:p>
                      <a:pPr marL="0" marR="0" lvl="0" indent="0" algn="l" rtl="0">
                        <a:spcBef>
                          <a:spcPts val="0"/>
                        </a:spcBef>
                        <a:spcAft>
                          <a:spcPts val="0"/>
                        </a:spcAft>
                        <a:buNone/>
                      </a:pPr>
                      <a:r>
                        <a:rPr lang="en-IN" sz="1100" u="none" strike="noStrike" cap="none" dirty="0"/>
                        <a:t>Cluster 2</a:t>
                      </a:r>
                      <a:endParaRPr dirty="0"/>
                    </a:p>
                  </a:txBody>
                  <a:tcPr marL="57250" marR="57250" marT="28625" marB="28625" anchor="ctr"/>
                </a:tc>
                <a:extLst>
                  <a:ext uri="{0D108BD9-81ED-4DB2-BD59-A6C34878D82A}">
                    <a16:rowId xmlns="" xmlns:a16="http://schemas.microsoft.com/office/drawing/2014/main" val="10015"/>
                  </a:ext>
                </a:extLst>
              </a:tr>
            </a:tbl>
          </a:graphicData>
        </a:graphic>
      </p:graphicFrame>
      <p:sp>
        <p:nvSpPr>
          <p:cNvPr id="19" name="Google Shape;206;p17"/>
          <p:cNvSpPr txBox="1"/>
          <p:nvPr/>
        </p:nvSpPr>
        <p:spPr>
          <a:xfrm>
            <a:off x="3816686" y="8801100"/>
            <a:ext cx="433671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dirty="0">
                <a:solidFill>
                  <a:srgbClr val="4A5568"/>
                </a:solidFill>
                <a:latin typeface="Times New Roman" panose="02020603050405020304" pitchFamily="18" charset="0"/>
                <a:ea typeface="Arial"/>
                <a:cs typeface="Times New Roman" panose="02020603050405020304" pitchFamily="18" charset="0"/>
                <a:sym typeface="Arial"/>
              </a:rPr>
              <a:t>Table:3 Results from </a:t>
            </a:r>
            <a:r>
              <a:rPr lang="en-IN" sz="1400" dirty="0">
                <a:solidFill>
                  <a:srgbClr val="4A5568"/>
                </a:solidFill>
                <a:latin typeface="Times New Roman" panose="02020603050405020304" pitchFamily="18" charset="0"/>
                <a:ea typeface="Arial"/>
                <a:cs typeface="Times New Roman" panose="02020603050405020304" pitchFamily="18" charset="0"/>
                <a:sym typeface="Arial"/>
              </a:rPr>
              <a:t>2</a:t>
            </a:r>
            <a:r>
              <a:rPr lang="en-IN" sz="1400" baseline="30000" dirty="0">
                <a:solidFill>
                  <a:srgbClr val="4A5568"/>
                </a:solidFill>
                <a:latin typeface="Times New Roman" panose="02020603050405020304" pitchFamily="18" charset="0"/>
                <a:ea typeface="Arial"/>
                <a:cs typeface="Times New Roman" panose="02020603050405020304" pitchFamily="18" charset="0"/>
                <a:sym typeface="Arial"/>
              </a:rPr>
              <a:t>nd</a:t>
            </a:r>
            <a:r>
              <a:rPr lang="en-IN" sz="1400" dirty="0">
                <a:solidFill>
                  <a:srgbClr val="4A5568"/>
                </a:solidFill>
                <a:latin typeface="Times New Roman" panose="02020603050405020304" pitchFamily="18" charset="0"/>
                <a:ea typeface="Arial"/>
                <a:cs typeface="Times New Roman" panose="02020603050405020304" pitchFamily="18" charset="0"/>
                <a:sym typeface="Arial"/>
              </a:rPr>
              <a:t> </a:t>
            </a:r>
            <a:r>
              <a:rPr lang="en-IN" sz="1400" b="0" i="0" dirty="0">
                <a:solidFill>
                  <a:srgbClr val="4A5568"/>
                </a:solidFill>
                <a:latin typeface="Times New Roman" panose="02020603050405020304" pitchFamily="18" charset="0"/>
                <a:ea typeface="Arial"/>
                <a:cs typeface="Times New Roman" panose="02020603050405020304" pitchFamily="18" charset="0"/>
                <a:sym typeface="Arial"/>
              </a:rPr>
              <a:t> iteration of K means clustering</a:t>
            </a:r>
            <a:endParaRPr sz="1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0" name="Google Shape;204;p17"/>
          <p:cNvSpPr txBox="1"/>
          <p:nvPr/>
        </p:nvSpPr>
        <p:spPr>
          <a:xfrm>
            <a:off x="8610600" y="2610465"/>
            <a:ext cx="9112294" cy="1009035"/>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Now that we have calculated new centroids for each cluster, we will calculate the distance of each data point from the new centroids. Then, we will assign the points to clusters based on their distance from the centroids. The results for this process have been given in the table.</a:t>
            </a: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1" name="Google Shape;207;p17"/>
          <p:cNvSpPr txBox="1"/>
          <p:nvPr/>
        </p:nvSpPr>
        <p:spPr>
          <a:xfrm>
            <a:off x="8679542" y="3590169"/>
            <a:ext cx="9227458" cy="99197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Now, we have completed the second iteration of the k-means clustering algorithm and assigned each point into an updated cluster. from the table, you can observe that the point closest to the new centroid of a given cluster is assigned to the cluster. </a:t>
            </a: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2" name="Google Shape;208;p17"/>
          <p:cNvSpPr txBox="1"/>
          <p:nvPr/>
        </p:nvSpPr>
        <p:spPr>
          <a:xfrm>
            <a:off x="8686800" y="4502255"/>
            <a:ext cx="9065511" cy="277484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Now, we will calculate the new centroid for each cluster for the third iteration.</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In cluster 1, we have 5 points i.e</a:t>
            </a:r>
            <a:r>
              <a:rPr lang="en-IN" sz="1800" b="0" i="0" dirty="0">
                <a:solidFill>
                  <a:schemeClr val="accent2"/>
                </a:solidFill>
                <a:latin typeface="Times New Roman" panose="02020603050405020304" pitchFamily="18" charset="0"/>
                <a:ea typeface="Arial"/>
                <a:cs typeface="Times New Roman" panose="02020603050405020304" pitchFamily="18" charset="0"/>
                <a:sym typeface="Arial"/>
              </a:rPr>
              <a:t>. A2 (2,6), A5 (6,4), A6 (1,2), A10 (7,5), and A12 (4,6). </a:t>
            </a: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To calculate the new centroid for cluster 1, we will find the mean of the x and y coordinates of each point in the cluster. Hence, the new centroid for cluster 1 is </a:t>
            </a:r>
            <a:r>
              <a:rPr lang="en-IN" sz="1800" dirty="0">
                <a:solidFill>
                  <a:schemeClr val="accent2"/>
                </a:solidFill>
                <a:latin typeface="Times New Roman" panose="02020603050405020304" pitchFamily="18" charset="0"/>
                <a:ea typeface="Arial"/>
                <a:cs typeface="Times New Roman" panose="02020603050405020304" pitchFamily="18" charset="0"/>
                <a:sym typeface="Arial"/>
              </a:rPr>
              <a:t>(4, 4.6).</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In cluster 2, we have 7 points i.e. </a:t>
            </a:r>
            <a:r>
              <a:rPr lang="en-IN" sz="1800" dirty="0">
                <a:solidFill>
                  <a:schemeClr val="accent2"/>
                </a:solidFill>
                <a:latin typeface="Times New Roman" panose="02020603050405020304" pitchFamily="18" charset="0"/>
                <a:ea typeface="Arial"/>
                <a:cs typeface="Times New Roman" panose="02020603050405020304" pitchFamily="18" charset="0"/>
                <a:sym typeface="Arial"/>
              </a:rPr>
              <a:t>A1 (2,10), A4 (6,9), A7 (5,10) , A8 (4,9), A13 (3,10), A14 (3,8), and A15 (6,11). </a:t>
            </a: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Hence, the new centroid for cluster 2 is </a:t>
            </a:r>
            <a:r>
              <a:rPr lang="en-IN" sz="1800" dirty="0">
                <a:solidFill>
                  <a:schemeClr val="accent2"/>
                </a:solidFill>
                <a:latin typeface="Times New Roman" panose="02020603050405020304" pitchFamily="18" charset="0"/>
                <a:ea typeface="Arial"/>
                <a:cs typeface="Times New Roman" panose="02020603050405020304" pitchFamily="18" charset="0"/>
                <a:sym typeface="Arial"/>
              </a:rPr>
              <a:t>(4.143, 9.571) </a:t>
            </a:r>
            <a:endParaRPr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In cluster 3, we have 3 points i.e. </a:t>
            </a:r>
            <a:r>
              <a:rPr lang="en-IN" sz="1800" dirty="0">
                <a:solidFill>
                  <a:schemeClr val="accent2"/>
                </a:solidFill>
                <a:latin typeface="Times New Roman" panose="02020603050405020304" pitchFamily="18" charset="0"/>
                <a:ea typeface="Arial"/>
                <a:cs typeface="Times New Roman" panose="02020603050405020304" pitchFamily="18" charset="0"/>
                <a:sym typeface="Arial"/>
              </a:rPr>
              <a:t>A3 (11,11), A9 (10,12), and A11 (9,11)</a:t>
            </a: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 Hence, the new centroid for cluster 3 is </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IN" sz="1800" dirty="0">
                <a:solidFill>
                  <a:srgbClr val="2D3748"/>
                </a:solidFill>
                <a:latin typeface="Times New Roman" panose="02020603050405020304" pitchFamily="18" charset="0"/>
                <a:ea typeface="Arial"/>
                <a:cs typeface="Times New Roman" panose="02020603050405020304" pitchFamily="18" charset="0"/>
                <a:sym typeface="Arial"/>
              </a:rPr>
              <a:t>     </a:t>
            </a:r>
            <a:r>
              <a:rPr lang="en-IN" sz="1800" dirty="0">
                <a:solidFill>
                  <a:schemeClr val="accent2"/>
                </a:solidFill>
                <a:latin typeface="Times New Roman" panose="02020603050405020304" pitchFamily="18" charset="0"/>
                <a:ea typeface="Arial"/>
                <a:cs typeface="Times New Roman" panose="02020603050405020304" pitchFamily="18" charset="0"/>
                <a:sym typeface="Arial"/>
              </a:rPr>
              <a:t>(10, 11.333).</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24971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205458"/>
          </a:xfrm>
          <a:prstGeom prst="rect">
            <a:avLst/>
          </a:prstGeom>
        </p:spPr>
        <p:txBody>
          <a:bodyPr wrap="square" lIns="0" tIns="0" rIns="0" bIns="0" rtlCol="0" anchor="t">
            <a:spAutoFit/>
          </a:bodyPr>
          <a:lstStyle/>
          <a:p>
            <a:pPr>
              <a:lnSpc>
                <a:spcPts val="9426"/>
              </a:lnSpc>
              <a:spcBef>
                <a:spcPct val="0"/>
              </a:spcBef>
            </a:pPr>
            <a:r>
              <a:rPr lang="en-IN" sz="4000" dirty="0" smtClean="0">
                <a:solidFill>
                  <a:schemeClr val="bg1"/>
                </a:solidFill>
                <a:latin typeface="Times New Roman" panose="02020603050405020304" pitchFamily="18" charset="0"/>
                <a:cs typeface="Times New Roman" panose="02020603050405020304" pitchFamily="18" charset="0"/>
              </a:rPr>
              <a:t>3</a:t>
            </a:r>
            <a:r>
              <a:rPr lang="en-IN" sz="4000" baseline="30000" dirty="0" smtClean="0">
                <a:solidFill>
                  <a:schemeClr val="bg1"/>
                </a:solidFill>
                <a:latin typeface="Times New Roman" panose="02020603050405020304" pitchFamily="18" charset="0"/>
                <a:cs typeface="Times New Roman" panose="02020603050405020304" pitchFamily="18" charset="0"/>
              </a:rPr>
              <a:t>rd</a:t>
            </a:r>
            <a:r>
              <a:rPr lang="en-IN" sz="4000" dirty="0" smtClean="0">
                <a:solidFill>
                  <a:schemeClr val="bg1"/>
                </a:solidFill>
                <a:latin typeface="Times New Roman" panose="02020603050405020304" pitchFamily="18" charset="0"/>
                <a:cs typeface="Times New Roman" panose="02020603050405020304" pitchFamily="18" charset="0"/>
              </a:rPr>
              <a:t> </a:t>
            </a:r>
            <a:r>
              <a:rPr lang="en-IN" sz="4000" dirty="0">
                <a:solidFill>
                  <a:schemeClr val="bg1"/>
                </a:solidFill>
                <a:latin typeface="Times New Roman" panose="02020603050405020304" pitchFamily="18" charset="0"/>
                <a:cs typeface="Times New Roman" panose="02020603050405020304" pitchFamily="18" charset="0"/>
              </a:rPr>
              <a:t>Iteration Results </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346522"/>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38</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Google Shape;214;p18"/>
          <p:cNvGraphicFramePr/>
          <p:nvPr>
            <p:extLst>
              <p:ext uri="{D42A27DB-BD31-4B8C-83A1-F6EECF244321}">
                <p14:modId xmlns:p14="http://schemas.microsoft.com/office/powerpoint/2010/main" val="3204086074"/>
              </p:ext>
            </p:extLst>
          </p:nvPr>
        </p:nvGraphicFramePr>
        <p:xfrm>
          <a:off x="3541800" y="2781300"/>
          <a:ext cx="5830800" cy="5714995"/>
        </p:xfrm>
        <a:graphic>
          <a:graphicData uri="http://schemas.openxmlformats.org/drawingml/2006/table">
            <a:tbl>
              <a:tblPr>
                <a:noFill/>
              </a:tblPr>
              <a:tblGrid>
                <a:gridCol w="1130011">
                  <a:extLst>
                    <a:ext uri="{9D8B030D-6E8A-4147-A177-3AD203B41FA5}">
                      <a16:colId xmlns="" xmlns:a16="http://schemas.microsoft.com/office/drawing/2014/main" val="20000"/>
                    </a:ext>
                  </a:extLst>
                </a:gridCol>
                <a:gridCol w="1130011">
                  <a:extLst>
                    <a:ext uri="{9D8B030D-6E8A-4147-A177-3AD203B41FA5}">
                      <a16:colId xmlns="" xmlns:a16="http://schemas.microsoft.com/office/drawing/2014/main" val="20001"/>
                    </a:ext>
                  </a:extLst>
                </a:gridCol>
                <a:gridCol w="1130011">
                  <a:extLst>
                    <a:ext uri="{9D8B030D-6E8A-4147-A177-3AD203B41FA5}">
                      <a16:colId xmlns="" xmlns:a16="http://schemas.microsoft.com/office/drawing/2014/main" val="20002"/>
                    </a:ext>
                  </a:extLst>
                </a:gridCol>
                <a:gridCol w="1130011">
                  <a:extLst>
                    <a:ext uri="{9D8B030D-6E8A-4147-A177-3AD203B41FA5}">
                      <a16:colId xmlns="" xmlns:a16="http://schemas.microsoft.com/office/drawing/2014/main" val="20003"/>
                    </a:ext>
                  </a:extLst>
                </a:gridCol>
                <a:gridCol w="1310756">
                  <a:extLst>
                    <a:ext uri="{9D8B030D-6E8A-4147-A177-3AD203B41FA5}">
                      <a16:colId xmlns="" xmlns:a16="http://schemas.microsoft.com/office/drawing/2014/main" val="20004"/>
                    </a:ext>
                  </a:extLst>
                </a:gridCol>
              </a:tblGrid>
              <a:tr h="1199695">
                <a:tc>
                  <a:txBody>
                    <a:bodyPr/>
                    <a:lstStyle/>
                    <a:p>
                      <a:pPr marL="0" marR="0" lvl="0" indent="0" algn="ctr" rtl="0">
                        <a:spcBef>
                          <a:spcPts val="0"/>
                        </a:spcBef>
                        <a:spcAft>
                          <a:spcPts val="0"/>
                        </a:spcAft>
                        <a:buNone/>
                      </a:pPr>
                      <a:r>
                        <a:rPr lang="en-IN" sz="1200" u="none" strike="noStrike" cap="none" dirty="0"/>
                        <a:t>Point</a:t>
                      </a:r>
                      <a:endParaRPr dirty="0"/>
                    </a:p>
                  </a:txBody>
                  <a:tcPr marL="62150" marR="62150" marT="31075" marB="31075" anchor="ctr"/>
                </a:tc>
                <a:tc>
                  <a:txBody>
                    <a:bodyPr/>
                    <a:lstStyle/>
                    <a:p>
                      <a:pPr marL="0" marR="0" lvl="0" indent="0" algn="ctr" rtl="0">
                        <a:spcBef>
                          <a:spcPts val="0"/>
                        </a:spcBef>
                        <a:spcAft>
                          <a:spcPts val="0"/>
                        </a:spcAft>
                        <a:buNone/>
                      </a:pPr>
                      <a:r>
                        <a:rPr lang="en-IN" sz="1200" u="none" strike="noStrike" cap="none"/>
                        <a:t>Distance from Centroid 1  (4, 4.6)</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Distance from centroid 2  (4.143, 9.571)</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Distance from centroid 3 (10, 11.333)</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dirty="0"/>
                        <a:t>Assigned Cluster</a:t>
                      </a:r>
                      <a:endParaRPr dirty="0"/>
                    </a:p>
                  </a:txBody>
                  <a:tcPr marL="62150" marR="62150" marT="31075" marB="31075" anchor="ctr"/>
                </a:tc>
                <a:extLst>
                  <a:ext uri="{0D108BD9-81ED-4DB2-BD59-A6C34878D82A}">
                    <a16:rowId xmlns="" xmlns:a16="http://schemas.microsoft.com/office/drawing/2014/main" val="10000"/>
                  </a:ext>
                </a:extLst>
              </a:tr>
              <a:tr h="301020">
                <a:tc>
                  <a:txBody>
                    <a:bodyPr/>
                    <a:lstStyle/>
                    <a:p>
                      <a:pPr marL="0" marR="0" lvl="0" indent="0" algn="ctr" rtl="0">
                        <a:spcBef>
                          <a:spcPts val="0"/>
                        </a:spcBef>
                        <a:spcAft>
                          <a:spcPts val="0"/>
                        </a:spcAft>
                        <a:buNone/>
                      </a:pPr>
                      <a:r>
                        <a:rPr lang="en-IN" sz="1200" u="none" strike="noStrike" cap="none"/>
                        <a:t>A1 (2,10)</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5.758</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2.186</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8.110</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2</a:t>
                      </a:r>
                      <a:endParaRPr/>
                    </a:p>
                  </a:txBody>
                  <a:tcPr marL="62150" marR="62150" marT="31075" marB="31075" anchor="ctr"/>
                </a:tc>
                <a:extLst>
                  <a:ext uri="{0D108BD9-81ED-4DB2-BD59-A6C34878D82A}">
                    <a16:rowId xmlns="" xmlns:a16="http://schemas.microsoft.com/office/drawing/2014/main" val="10001"/>
                  </a:ext>
                </a:extLst>
              </a:tr>
              <a:tr h="301020">
                <a:tc>
                  <a:txBody>
                    <a:bodyPr/>
                    <a:lstStyle/>
                    <a:p>
                      <a:pPr marL="0" marR="0" lvl="0" indent="0" algn="ctr" rtl="0">
                        <a:spcBef>
                          <a:spcPts val="0"/>
                        </a:spcBef>
                        <a:spcAft>
                          <a:spcPts val="0"/>
                        </a:spcAft>
                        <a:buNone/>
                      </a:pPr>
                      <a:r>
                        <a:rPr lang="en-IN" sz="1200" u="none" strike="noStrike" cap="none"/>
                        <a:t>A2 (2,6)</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2.441</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dirty="0"/>
                        <a:t>4.165</a:t>
                      </a:r>
                      <a:endParaRPr dirty="0"/>
                    </a:p>
                  </a:txBody>
                  <a:tcPr marL="62150" marR="62150" marT="31075" marB="31075" anchor="ctr"/>
                </a:tc>
                <a:tc>
                  <a:txBody>
                    <a:bodyPr/>
                    <a:lstStyle/>
                    <a:p>
                      <a:pPr marL="0" marR="0" lvl="0" indent="0" algn="ctr" rtl="0">
                        <a:spcBef>
                          <a:spcPts val="0"/>
                        </a:spcBef>
                        <a:spcAft>
                          <a:spcPts val="0"/>
                        </a:spcAft>
                        <a:buNone/>
                      </a:pPr>
                      <a:r>
                        <a:rPr lang="en-IN" sz="1200" u="none" strike="noStrike" cap="none"/>
                        <a:t>9.615</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1</a:t>
                      </a:r>
                      <a:endParaRPr/>
                    </a:p>
                  </a:txBody>
                  <a:tcPr marL="62150" marR="62150" marT="31075" marB="31075" anchor="ctr"/>
                </a:tc>
                <a:extLst>
                  <a:ext uri="{0D108BD9-81ED-4DB2-BD59-A6C34878D82A}">
                    <a16:rowId xmlns="" xmlns:a16="http://schemas.microsoft.com/office/drawing/2014/main" val="10002"/>
                  </a:ext>
                </a:extLst>
              </a:tr>
              <a:tr h="301020">
                <a:tc>
                  <a:txBody>
                    <a:bodyPr/>
                    <a:lstStyle/>
                    <a:p>
                      <a:pPr marL="0" marR="0" lvl="0" indent="0" algn="ctr" rtl="0">
                        <a:spcBef>
                          <a:spcPts val="0"/>
                        </a:spcBef>
                        <a:spcAft>
                          <a:spcPts val="0"/>
                        </a:spcAft>
                        <a:buNone/>
                      </a:pPr>
                      <a:r>
                        <a:rPr lang="en-IN" sz="1200" u="none" strike="noStrike" cap="none"/>
                        <a:t>A3 (11,11)</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9.485</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7.004</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1.054</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3</a:t>
                      </a:r>
                      <a:endParaRPr/>
                    </a:p>
                  </a:txBody>
                  <a:tcPr marL="62150" marR="62150" marT="31075" marB="31075" anchor="ctr"/>
                </a:tc>
                <a:extLst>
                  <a:ext uri="{0D108BD9-81ED-4DB2-BD59-A6C34878D82A}">
                    <a16:rowId xmlns="" xmlns:a16="http://schemas.microsoft.com/office/drawing/2014/main" val="10003"/>
                  </a:ext>
                </a:extLst>
              </a:tr>
              <a:tr h="301020">
                <a:tc>
                  <a:txBody>
                    <a:bodyPr/>
                    <a:lstStyle/>
                    <a:p>
                      <a:pPr marL="0" marR="0" lvl="0" indent="0" algn="ctr" rtl="0">
                        <a:spcBef>
                          <a:spcPts val="0"/>
                        </a:spcBef>
                        <a:spcAft>
                          <a:spcPts val="0"/>
                        </a:spcAft>
                        <a:buNone/>
                      </a:pPr>
                      <a:r>
                        <a:rPr lang="en-IN" sz="1200" u="none" strike="noStrike" cap="none"/>
                        <a:t>A4 (6,9)</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4.833</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1.943</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4.631</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2</a:t>
                      </a:r>
                      <a:endParaRPr/>
                    </a:p>
                  </a:txBody>
                  <a:tcPr marL="62150" marR="62150" marT="31075" marB="31075" anchor="ctr"/>
                </a:tc>
                <a:extLst>
                  <a:ext uri="{0D108BD9-81ED-4DB2-BD59-A6C34878D82A}">
                    <a16:rowId xmlns="" xmlns:a16="http://schemas.microsoft.com/office/drawing/2014/main" val="10004"/>
                  </a:ext>
                </a:extLst>
              </a:tr>
              <a:tr h="301020">
                <a:tc>
                  <a:txBody>
                    <a:bodyPr/>
                    <a:lstStyle/>
                    <a:p>
                      <a:pPr marL="0" marR="0" lvl="0" indent="0" algn="ctr" rtl="0">
                        <a:spcBef>
                          <a:spcPts val="0"/>
                        </a:spcBef>
                        <a:spcAft>
                          <a:spcPts val="0"/>
                        </a:spcAft>
                        <a:buNone/>
                      </a:pPr>
                      <a:r>
                        <a:rPr lang="en-IN" sz="1200" u="none" strike="noStrike" cap="none"/>
                        <a:t>A5 (6,4)</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2.088</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5.872</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8.353</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1</a:t>
                      </a:r>
                      <a:endParaRPr/>
                    </a:p>
                  </a:txBody>
                  <a:tcPr marL="62150" marR="62150" marT="31075" marB="31075" anchor="ctr"/>
                </a:tc>
                <a:extLst>
                  <a:ext uri="{0D108BD9-81ED-4DB2-BD59-A6C34878D82A}">
                    <a16:rowId xmlns="" xmlns:a16="http://schemas.microsoft.com/office/drawing/2014/main" val="10005"/>
                  </a:ext>
                </a:extLst>
              </a:tr>
              <a:tr h="301020">
                <a:tc>
                  <a:txBody>
                    <a:bodyPr/>
                    <a:lstStyle/>
                    <a:p>
                      <a:pPr marL="0" marR="0" lvl="0" indent="0" algn="ctr" rtl="0">
                        <a:spcBef>
                          <a:spcPts val="0"/>
                        </a:spcBef>
                        <a:spcAft>
                          <a:spcPts val="0"/>
                        </a:spcAft>
                        <a:buNone/>
                      </a:pPr>
                      <a:r>
                        <a:rPr lang="en-IN" sz="1200" u="none" strike="noStrike" cap="none"/>
                        <a:t>A6 (1,2)</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3.970</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8.197</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dirty="0"/>
                        <a:t>12.966</a:t>
                      </a:r>
                      <a:endParaRPr dirty="0"/>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1</a:t>
                      </a:r>
                      <a:endParaRPr/>
                    </a:p>
                  </a:txBody>
                  <a:tcPr marL="62150" marR="62150" marT="31075" marB="31075" anchor="ctr"/>
                </a:tc>
                <a:extLst>
                  <a:ext uri="{0D108BD9-81ED-4DB2-BD59-A6C34878D82A}">
                    <a16:rowId xmlns="" xmlns:a16="http://schemas.microsoft.com/office/drawing/2014/main" val="10006"/>
                  </a:ext>
                </a:extLst>
              </a:tr>
              <a:tr h="301020">
                <a:tc>
                  <a:txBody>
                    <a:bodyPr/>
                    <a:lstStyle/>
                    <a:p>
                      <a:pPr marL="0" marR="0" lvl="0" indent="0" algn="ctr" rtl="0">
                        <a:spcBef>
                          <a:spcPts val="0"/>
                        </a:spcBef>
                        <a:spcAft>
                          <a:spcPts val="0"/>
                        </a:spcAft>
                        <a:buNone/>
                      </a:pPr>
                      <a:r>
                        <a:rPr lang="en-IN" sz="1200" u="none" strike="noStrike" cap="none"/>
                        <a:t>A7 (5,10)</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5.492</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0.958</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5.175</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2</a:t>
                      </a:r>
                      <a:endParaRPr/>
                    </a:p>
                  </a:txBody>
                  <a:tcPr marL="62150" marR="62150" marT="31075" marB="31075" anchor="ctr"/>
                </a:tc>
                <a:extLst>
                  <a:ext uri="{0D108BD9-81ED-4DB2-BD59-A6C34878D82A}">
                    <a16:rowId xmlns="" xmlns:a16="http://schemas.microsoft.com/office/drawing/2014/main" val="10007"/>
                  </a:ext>
                </a:extLst>
              </a:tr>
              <a:tr h="301020">
                <a:tc>
                  <a:txBody>
                    <a:bodyPr/>
                    <a:lstStyle/>
                    <a:p>
                      <a:pPr marL="0" marR="0" lvl="0" indent="0" algn="ctr" rtl="0">
                        <a:spcBef>
                          <a:spcPts val="0"/>
                        </a:spcBef>
                        <a:spcAft>
                          <a:spcPts val="0"/>
                        </a:spcAft>
                        <a:buNone/>
                      </a:pPr>
                      <a:r>
                        <a:rPr lang="en-IN" sz="1200" u="none" strike="noStrike" cap="none"/>
                        <a:t>A8 (4,9)</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4.400</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0.589</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6.438</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2</a:t>
                      </a:r>
                      <a:endParaRPr/>
                    </a:p>
                  </a:txBody>
                  <a:tcPr marL="62150" marR="62150" marT="31075" marB="31075" anchor="ctr"/>
                </a:tc>
                <a:extLst>
                  <a:ext uri="{0D108BD9-81ED-4DB2-BD59-A6C34878D82A}">
                    <a16:rowId xmlns="" xmlns:a16="http://schemas.microsoft.com/office/drawing/2014/main" val="10008"/>
                  </a:ext>
                </a:extLst>
              </a:tr>
              <a:tr h="301020">
                <a:tc>
                  <a:txBody>
                    <a:bodyPr/>
                    <a:lstStyle/>
                    <a:p>
                      <a:pPr marL="0" marR="0" lvl="0" indent="0" algn="ctr" rtl="0">
                        <a:spcBef>
                          <a:spcPts val="0"/>
                        </a:spcBef>
                        <a:spcAft>
                          <a:spcPts val="0"/>
                        </a:spcAft>
                        <a:buNone/>
                      </a:pPr>
                      <a:r>
                        <a:rPr lang="en-IN" sz="1200" u="none" strike="noStrike" cap="none"/>
                        <a:t>A9 (10,12)</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9.527</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6.341</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0.667</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3</a:t>
                      </a:r>
                      <a:endParaRPr/>
                    </a:p>
                  </a:txBody>
                  <a:tcPr marL="62150" marR="62150" marT="31075" marB="31075" anchor="ctr"/>
                </a:tc>
                <a:extLst>
                  <a:ext uri="{0D108BD9-81ED-4DB2-BD59-A6C34878D82A}">
                    <a16:rowId xmlns="" xmlns:a16="http://schemas.microsoft.com/office/drawing/2014/main" val="10009"/>
                  </a:ext>
                </a:extLst>
              </a:tr>
              <a:tr h="301020">
                <a:tc>
                  <a:txBody>
                    <a:bodyPr/>
                    <a:lstStyle/>
                    <a:p>
                      <a:pPr marL="0" marR="0" lvl="0" indent="0" algn="ctr" rtl="0">
                        <a:spcBef>
                          <a:spcPts val="0"/>
                        </a:spcBef>
                        <a:spcAft>
                          <a:spcPts val="0"/>
                        </a:spcAft>
                        <a:buNone/>
                      </a:pPr>
                      <a:r>
                        <a:rPr lang="en-IN" sz="1200" u="none" strike="noStrike" cap="none"/>
                        <a:t>A10 (7,5)</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3.027</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5.390</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7.008</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1</a:t>
                      </a:r>
                      <a:endParaRPr/>
                    </a:p>
                  </a:txBody>
                  <a:tcPr marL="62150" marR="62150" marT="31075" marB="31075" anchor="ctr"/>
                </a:tc>
                <a:extLst>
                  <a:ext uri="{0D108BD9-81ED-4DB2-BD59-A6C34878D82A}">
                    <a16:rowId xmlns="" xmlns:a16="http://schemas.microsoft.com/office/drawing/2014/main" val="10010"/>
                  </a:ext>
                </a:extLst>
              </a:tr>
              <a:tr h="301020">
                <a:tc>
                  <a:txBody>
                    <a:bodyPr/>
                    <a:lstStyle/>
                    <a:p>
                      <a:pPr marL="0" marR="0" lvl="0" indent="0" algn="ctr" rtl="0">
                        <a:spcBef>
                          <a:spcPts val="0"/>
                        </a:spcBef>
                        <a:spcAft>
                          <a:spcPts val="0"/>
                        </a:spcAft>
                        <a:buNone/>
                      </a:pPr>
                      <a:r>
                        <a:rPr lang="en-IN" sz="1200" u="none" strike="noStrike" cap="none"/>
                        <a:t>A11 (9,11)</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8.122</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5.063</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1.054</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3</a:t>
                      </a:r>
                      <a:endParaRPr/>
                    </a:p>
                  </a:txBody>
                  <a:tcPr marL="62150" marR="62150" marT="31075" marB="31075" anchor="ctr"/>
                </a:tc>
                <a:extLst>
                  <a:ext uri="{0D108BD9-81ED-4DB2-BD59-A6C34878D82A}">
                    <a16:rowId xmlns="" xmlns:a16="http://schemas.microsoft.com/office/drawing/2014/main" val="10011"/>
                  </a:ext>
                </a:extLst>
              </a:tr>
              <a:tr h="301020">
                <a:tc>
                  <a:txBody>
                    <a:bodyPr/>
                    <a:lstStyle/>
                    <a:p>
                      <a:pPr marL="0" marR="0" lvl="0" indent="0" algn="ctr" rtl="0">
                        <a:spcBef>
                          <a:spcPts val="0"/>
                        </a:spcBef>
                        <a:spcAft>
                          <a:spcPts val="0"/>
                        </a:spcAft>
                        <a:buNone/>
                      </a:pPr>
                      <a:r>
                        <a:rPr lang="en-IN" sz="1200" u="none" strike="noStrike" cap="none"/>
                        <a:t>A12 (4,6)</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1.400</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dirty="0"/>
                        <a:t>3.574</a:t>
                      </a:r>
                      <a:endParaRPr dirty="0"/>
                    </a:p>
                  </a:txBody>
                  <a:tcPr marL="62150" marR="62150" marT="31075" marB="31075" anchor="ctr"/>
                </a:tc>
                <a:tc>
                  <a:txBody>
                    <a:bodyPr/>
                    <a:lstStyle/>
                    <a:p>
                      <a:pPr marL="0" marR="0" lvl="0" indent="0" algn="ctr" rtl="0">
                        <a:spcBef>
                          <a:spcPts val="0"/>
                        </a:spcBef>
                        <a:spcAft>
                          <a:spcPts val="0"/>
                        </a:spcAft>
                        <a:buNone/>
                      </a:pPr>
                      <a:r>
                        <a:rPr lang="en-IN" sz="1200" u="none" strike="noStrike" cap="none"/>
                        <a:t>8.028</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dirty="0"/>
                        <a:t>Cluster 1</a:t>
                      </a:r>
                      <a:endParaRPr dirty="0"/>
                    </a:p>
                  </a:txBody>
                  <a:tcPr marL="62150" marR="62150" marT="31075" marB="31075" anchor="ctr"/>
                </a:tc>
                <a:extLst>
                  <a:ext uri="{0D108BD9-81ED-4DB2-BD59-A6C34878D82A}">
                    <a16:rowId xmlns="" xmlns:a16="http://schemas.microsoft.com/office/drawing/2014/main" val="10012"/>
                  </a:ext>
                </a:extLst>
              </a:tr>
              <a:tr h="301020">
                <a:tc>
                  <a:txBody>
                    <a:bodyPr/>
                    <a:lstStyle/>
                    <a:p>
                      <a:pPr marL="0" marR="0" lvl="0" indent="0" algn="ctr" rtl="0">
                        <a:spcBef>
                          <a:spcPts val="0"/>
                        </a:spcBef>
                        <a:spcAft>
                          <a:spcPts val="0"/>
                        </a:spcAft>
                        <a:buNone/>
                      </a:pPr>
                      <a:r>
                        <a:rPr lang="en-IN" sz="1200" u="none" strike="noStrike" cap="none"/>
                        <a:t>A13 (3,10)</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5.492</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1.221</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7.126</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Cluster 2</a:t>
                      </a:r>
                      <a:endParaRPr/>
                    </a:p>
                  </a:txBody>
                  <a:tcPr marL="62150" marR="62150" marT="31075" marB="31075" anchor="ctr"/>
                </a:tc>
                <a:extLst>
                  <a:ext uri="{0D108BD9-81ED-4DB2-BD59-A6C34878D82A}">
                    <a16:rowId xmlns="" xmlns:a16="http://schemas.microsoft.com/office/drawing/2014/main" val="10013"/>
                  </a:ext>
                </a:extLst>
              </a:tr>
              <a:tr h="301020">
                <a:tc>
                  <a:txBody>
                    <a:bodyPr/>
                    <a:lstStyle/>
                    <a:p>
                      <a:pPr marL="0" marR="0" lvl="0" indent="0" algn="ctr" rtl="0">
                        <a:spcBef>
                          <a:spcPts val="0"/>
                        </a:spcBef>
                        <a:spcAft>
                          <a:spcPts val="0"/>
                        </a:spcAft>
                        <a:buNone/>
                      </a:pPr>
                      <a:r>
                        <a:rPr lang="en-IN" sz="1200" u="none" strike="noStrike" cap="none"/>
                        <a:t>A14 (3,8)</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3.544</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1.943</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7.753</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dirty="0"/>
                        <a:t>Cluster 2</a:t>
                      </a:r>
                      <a:endParaRPr dirty="0"/>
                    </a:p>
                  </a:txBody>
                  <a:tcPr marL="62150" marR="62150" marT="31075" marB="31075" anchor="ctr"/>
                </a:tc>
                <a:extLst>
                  <a:ext uri="{0D108BD9-81ED-4DB2-BD59-A6C34878D82A}">
                    <a16:rowId xmlns="" xmlns:a16="http://schemas.microsoft.com/office/drawing/2014/main" val="10014"/>
                  </a:ext>
                </a:extLst>
              </a:tr>
              <a:tr h="301020">
                <a:tc>
                  <a:txBody>
                    <a:bodyPr/>
                    <a:lstStyle/>
                    <a:p>
                      <a:pPr marL="0" marR="0" lvl="0" indent="0" algn="ctr" rtl="0">
                        <a:spcBef>
                          <a:spcPts val="0"/>
                        </a:spcBef>
                        <a:spcAft>
                          <a:spcPts val="0"/>
                        </a:spcAft>
                        <a:buNone/>
                      </a:pPr>
                      <a:r>
                        <a:rPr lang="en-IN" sz="1200" u="none" strike="noStrike" cap="none"/>
                        <a:t>A15 (6,11)</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a:t>6.705</a:t>
                      </a:r>
                      <a:endParaRPr/>
                    </a:p>
                  </a:txBody>
                  <a:tcPr marL="62150" marR="62150" marT="31075" marB="31075" anchor="ctr"/>
                </a:tc>
                <a:tc>
                  <a:txBody>
                    <a:bodyPr/>
                    <a:lstStyle/>
                    <a:p>
                      <a:pPr marL="0" marR="0" lvl="0" indent="0" algn="ctr" rtl="0">
                        <a:spcBef>
                          <a:spcPts val="0"/>
                        </a:spcBef>
                        <a:spcAft>
                          <a:spcPts val="0"/>
                        </a:spcAft>
                        <a:buNone/>
                      </a:pPr>
                      <a:r>
                        <a:rPr lang="en-IN" sz="1200" u="none" strike="noStrike" cap="none" dirty="0"/>
                        <a:t>2.343</a:t>
                      </a:r>
                      <a:endParaRPr dirty="0"/>
                    </a:p>
                  </a:txBody>
                  <a:tcPr marL="62150" marR="62150" marT="31075" marB="31075" anchor="ctr"/>
                </a:tc>
                <a:tc>
                  <a:txBody>
                    <a:bodyPr/>
                    <a:lstStyle/>
                    <a:p>
                      <a:pPr marL="0" marR="0" lvl="0" indent="0" algn="ctr" rtl="0">
                        <a:spcBef>
                          <a:spcPts val="0"/>
                        </a:spcBef>
                        <a:spcAft>
                          <a:spcPts val="0"/>
                        </a:spcAft>
                        <a:buNone/>
                      </a:pPr>
                      <a:r>
                        <a:rPr lang="en-IN" sz="1200" u="none" strike="noStrike" cap="none" dirty="0"/>
                        <a:t>4.014</a:t>
                      </a:r>
                      <a:endParaRPr dirty="0"/>
                    </a:p>
                  </a:txBody>
                  <a:tcPr marL="62150" marR="62150" marT="31075" marB="31075" anchor="ctr"/>
                </a:tc>
                <a:tc>
                  <a:txBody>
                    <a:bodyPr/>
                    <a:lstStyle/>
                    <a:p>
                      <a:pPr marL="0" marR="0" lvl="0" indent="0" algn="ctr" rtl="0">
                        <a:spcBef>
                          <a:spcPts val="0"/>
                        </a:spcBef>
                        <a:spcAft>
                          <a:spcPts val="0"/>
                        </a:spcAft>
                        <a:buNone/>
                      </a:pPr>
                      <a:r>
                        <a:rPr lang="en-IN" sz="1200" u="none" strike="noStrike" cap="none" dirty="0"/>
                        <a:t>Cluster 2</a:t>
                      </a:r>
                      <a:endParaRPr dirty="0"/>
                    </a:p>
                  </a:txBody>
                  <a:tcPr marL="62150" marR="62150" marT="31075" marB="31075" anchor="ctr"/>
                </a:tc>
                <a:extLst>
                  <a:ext uri="{0D108BD9-81ED-4DB2-BD59-A6C34878D82A}">
                    <a16:rowId xmlns="" xmlns:a16="http://schemas.microsoft.com/office/drawing/2014/main" val="10015"/>
                  </a:ext>
                </a:extLst>
              </a:tr>
            </a:tbl>
          </a:graphicData>
        </a:graphic>
      </p:graphicFrame>
      <p:sp>
        <p:nvSpPr>
          <p:cNvPr id="24" name="Google Shape;216;p18"/>
          <p:cNvSpPr txBox="1"/>
          <p:nvPr/>
        </p:nvSpPr>
        <p:spPr>
          <a:xfrm>
            <a:off x="4384902" y="8721964"/>
            <a:ext cx="4301898"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0" i="0" dirty="0">
                <a:solidFill>
                  <a:srgbClr val="4A5568"/>
                </a:solidFill>
                <a:latin typeface="Times New Roman" panose="02020603050405020304" pitchFamily="18" charset="0"/>
                <a:ea typeface="Arial"/>
                <a:cs typeface="Times New Roman" panose="02020603050405020304" pitchFamily="18" charset="0"/>
                <a:sym typeface="Arial"/>
              </a:rPr>
              <a:t>Table 4: Results from 3rd iteration of K means clustering</a:t>
            </a:r>
            <a:endParaRPr sz="1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5" name="Google Shape;215;p18"/>
          <p:cNvSpPr txBox="1"/>
          <p:nvPr/>
        </p:nvSpPr>
        <p:spPr>
          <a:xfrm>
            <a:off x="9717024" y="2781300"/>
            <a:ext cx="8113776" cy="235861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Now, we will calculate the new centroid for each cluster for the third iteration.</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In cluster 1, we have 5 points i.e. A2 (2,6), A5 (6,4), A6 (1,2), A10 (7,5), and A12 (4,6). Hence, the new centroid for cluster 1 is (4, 4.6).</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In cluster 2, we have 7 points i.e. A1 (2,10), A4 (6,9), A7 (5,10) , A8 (4,9), A13 (3,10), A14 (3,8), and A15 (6,11). Hence, the new centroid for cluster 2 is (4.143, 9.571) </a:t>
            </a:r>
            <a:endParaRPr dirty="0">
              <a:latin typeface="Times New Roman" panose="02020603050405020304" pitchFamily="18" charset="0"/>
              <a:cs typeface="Times New Roman" panose="02020603050405020304" pitchFamily="18" charset="0"/>
            </a:endParaRPr>
          </a:p>
          <a:p>
            <a:pPr marL="285750" marR="0" lvl="0" indent="-285750" algn="just" rtl="0">
              <a:spcBef>
                <a:spcPts val="0"/>
              </a:spcBef>
              <a:spcAft>
                <a:spcPts val="0"/>
              </a:spcAft>
              <a:buClr>
                <a:srgbClr val="2D3748"/>
              </a:buClr>
              <a:buSzPts val="1800"/>
              <a:buFont typeface="Arial"/>
              <a:buChar char="•"/>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In cluster 3, we have 3 points i.e. A3 (11,11), A9 (10,12), and A11 (9,11). Hence, the new centroid for cluster 3 is (10, 11.333).</a:t>
            </a:r>
            <a:endParaRPr dirty="0">
              <a:latin typeface="Times New Roman" panose="02020603050405020304" pitchFamily="18" charset="0"/>
              <a:cs typeface="Times New Roman" panose="02020603050405020304" pitchFamily="18" charset="0"/>
            </a:endParaRPr>
          </a:p>
        </p:txBody>
      </p:sp>
      <p:sp>
        <p:nvSpPr>
          <p:cNvPr id="26" name="Google Shape;218;p18"/>
          <p:cNvSpPr txBox="1"/>
          <p:nvPr/>
        </p:nvSpPr>
        <p:spPr>
          <a:xfrm>
            <a:off x="9982200" y="5067300"/>
            <a:ext cx="7878214" cy="11982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Here, </a:t>
            </a:r>
            <a:r>
              <a:rPr lang="en-IN" sz="1800" dirty="0">
                <a:solidFill>
                  <a:srgbClr val="2D3748"/>
                </a:solidFill>
                <a:latin typeface="Times New Roman" panose="02020603050405020304" pitchFamily="18" charset="0"/>
                <a:ea typeface="Arial"/>
                <a:cs typeface="Times New Roman" panose="02020603050405020304" pitchFamily="18" charset="0"/>
                <a:sym typeface="Arial"/>
              </a:rPr>
              <a:t>we</a:t>
            </a:r>
            <a:r>
              <a:rPr lang="en-IN" sz="1800" b="0" i="0" dirty="0">
                <a:solidFill>
                  <a:srgbClr val="2D3748"/>
                </a:solidFill>
                <a:latin typeface="Times New Roman" panose="02020603050405020304" pitchFamily="18" charset="0"/>
                <a:ea typeface="Arial"/>
                <a:cs typeface="Times New Roman" panose="02020603050405020304" pitchFamily="18" charset="0"/>
                <a:sym typeface="Arial"/>
              </a:rPr>
              <a:t> can observe that no point has changed its cluster compared to the previous iteration. Due to this, the centroid also remains constant. Therefore, we will say that the clusters have been stabilized. Hence, the clusters obtained after the third iteration are the final clusters made from the given dataset.</a:t>
            </a:r>
            <a:endParaRPr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16315023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72015"/>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39</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25;p19"/>
          <p:cNvSpPr txBox="1"/>
          <p:nvPr/>
        </p:nvSpPr>
        <p:spPr>
          <a:xfrm>
            <a:off x="3252478" y="795676"/>
            <a:ext cx="8710922"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b="0" i="0" dirty="0">
                <a:solidFill>
                  <a:srgbClr val="2D3748"/>
                </a:solidFill>
                <a:latin typeface="Times New Roman" panose="02020603050405020304" pitchFamily="18" charset="0"/>
                <a:ea typeface="Arial"/>
                <a:cs typeface="Times New Roman" panose="02020603050405020304" pitchFamily="18" charset="0"/>
                <a:sym typeface="Arial"/>
              </a:rPr>
              <a:t>If we plot the clusters on a graph, the graph looks like as </a:t>
            </a:r>
            <a:r>
              <a:rPr lang="en-IN" sz="2400" b="0" i="0" dirty="0" smtClean="0">
                <a:solidFill>
                  <a:srgbClr val="2D3748"/>
                </a:solidFill>
                <a:latin typeface="Times New Roman" panose="02020603050405020304" pitchFamily="18" charset="0"/>
                <a:ea typeface="Arial"/>
                <a:cs typeface="Times New Roman" panose="02020603050405020304" pitchFamily="18" charset="0"/>
                <a:sym typeface="Arial"/>
              </a:rPr>
              <a:t>follows</a:t>
            </a:r>
            <a:endParaRPr sz="2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8" name="Google Shape;223;p19"/>
          <p:cNvPicPr preferRelativeResize="0"/>
          <p:nvPr/>
        </p:nvPicPr>
        <p:blipFill rotWithShape="1">
          <a:blip r:embed="rId7">
            <a:alphaModFix/>
          </a:blip>
          <a:srcRect/>
          <a:stretch/>
        </p:blipFill>
        <p:spPr>
          <a:xfrm>
            <a:off x="4572000" y="1491810"/>
            <a:ext cx="9107171" cy="4572638"/>
          </a:xfrm>
          <a:prstGeom prst="rect">
            <a:avLst/>
          </a:prstGeom>
          <a:noFill/>
          <a:ln>
            <a:noFill/>
          </a:ln>
        </p:spPr>
      </p:pic>
      <p:sp>
        <p:nvSpPr>
          <p:cNvPr id="19" name="Google Shape;224;p19"/>
          <p:cNvSpPr txBox="1"/>
          <p:nvPr/>
        </p:nvSpPr>
        <p:spPr>
          <a:xfrm>
            <a:off x="7571292" y="6450568"/>
            <a:ext cx="30205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dirty="0">
                <a:solidFill>
                  <a:srgbClr val="4A5568"/>
                </a:solidFill>
                <a:latin typeface="Arial"/>
                <a:ea typeface="Arial"/>
                <a:cs typeface="Arial"/>
                <a:sym typeface="Arial"/>
              </a:rPr>
              <a:t>Plot for K-Means Clustering</a:t>
            </a:r>
            <a:endParaRPr sz="18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772354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39580"/>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Limitations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40</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oogle Shape;235;p20"/>
          <p:cNvGrpSpPr/>
          <p:nvPr/>
        </p:nvGrpSpPr>
        <p:grpSpPr>
          <a:xfrm>
            <a:off x="3962460" y="5374826"/>
            <a:ext cx="12725340" cy="911674"/>
            <a:chOff x="205509" y="1640565"/>
            <a:chExt cx="10516810" cy="911674"/>
          </a:xfrm>
        </p:grpSpPr>
        <p:sp>
          <p:nvSpPr>
            <p:cNvPr id="25" name="Google Shape;236;p20"/>
            <p:cNvSpPr/>
            <p:nvPr/>
          </p:nvSpPr>
          <p:spPr>
            <a:xfrm>
              <a:off x="205509" y="1640565"/>
              <a:ext cx="911674" cy="911674"/>
            </a:xfrm>
            <a:prstGeom prst="ellipse">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7;p20"/>
            <p:cNvSpPr/>
            <p:nvPr/>
          </p:nvSpPr>
          <p:spPr>
            <a:xfrm>
              <a:off x="396960" y="1832017"/>
              <a:ext cx="528770" cy="528770"/>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8;p20"/>
            <p:cNvSpPr/>
            <p:nvPr/>
          </p:nvSpPr>
          <p:spPr>
            <a:xfrm>
              <a:off x="1312541" y="1640565"/>
              <a:ext cx="2148945" cy="9116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9;p20"/>
            <p:cNvSpPr txBox="1"/>
            <p:nvPr/>
          </p:nvSpPr>
          <p:spPr>
            <a:xfrm>
              <a:off x="1312541" y="1640565"/>
              <a:ext cx="2148945" cy="911674"/>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Times New Roman"/>
                <a:buNone/>
              </a:pPr>
              <a:r>
                <a:rPr lang="en-IN" sz="1600" dirty="0">
                  <a:solidFill>
                    <a:schemeClr val="dk1"/>
                  </a:solidFill>
                  <a:latin typeface="Times New Roman"/>
                  <a:ea typeface="Times New Roman"/>
                  <a:cs typeface="Times New Roman"/>
                  <a:sym typeface="Times New Roman"/>
                </a:rPr>
                <a:t>K-means clustering needs the number of clusters to be specified.</a:t>
              </a:r>
              <a:endParaRPr dirty="0"/>
            </a:p>
          </p:txBody>
        </p:sp>
        <p:sp>
          <p:nvSpPr>
            <p:cNvPr id="29" name="Google Shape;240;p20"/>
            <p:cNvSpPr/>
            <p:nvPr/>
          </p:nvSpPr>
          <p:spPr>
            <a:xfrm>
              <a:off x="3835925" y="1640565"/>
              <a:ext cx="911674" cy="911674"/>
            </a:xfrm>
            <a:prstGeom prst="ellipse">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1;p20"/>
            <p:cNvSpPr/>
            <p:nvPr/>
          </p:nvSpPr>
          <p:spPr>
            <a:xfrm>
              <a:off x="4027376" y="1832017"/>
              <a:ext cx="528770" cy="528770"/>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p20"/>
            <p:cNvSpPr/>
            <p:nvPr/>
          </p:nvSpPr>
          <p:spPr>
            <a:xfrm>
              <a:off x="4942957" y="1640565"/>
              <a:ext cx="2148945" cy="9116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3;p20"/>
            <p:cNvSpPr txBox="1"/>
            <p:nvPr/>
          </p:nvSpPr>
          <p:spPr>
            <a:xfrm>
              <a:off x="4942957" y="1640565"/>
              <a:ext cx="2148945" cy="911674"/>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Times New Roman"/>
                <a:buNone/>
              </a:pPr>
              <a:r>
                <a:rPr lang="en-IN" sz="1600" dirty="0">
                  <a:solidFill>
                    <a:schemeClr val="dk1"/>
                  </a:solidFill>
                  <a:latin typeface="Times New Roman"/>
                  <a:ea typeface="Times New Roman"/>
                  <a:cs typeface="Times New Roman"/>
                  <a:sym typeface="Times New Roman"/>
                </a:rPr>
                <a:t>K-means has problems when clusters are of differing sized, densities, and non- globular shapes.</a:t>
              </a:r>
              <a:endParaRPr dirty="0"/>
            </a:p>
          </p:txBody>
        </p:sp>
        <p:sp>
          <p:nvSpPr>
            <p:cNvPr id="33" name="Google Shape;244;p20"/>
            <p:cNvSpPr/>
            <p:nvPr/>
          </p:nvSpPr>
          <p:spPr>
            <a:xfrm>
              <a:off x="7466341" y="1640565"/>
              <a:ext cx="911674" cy="911674"/>
            </a:xfrm>
            <a:prstGeom prst="ellipse">
              <a:avLst/>
            </a:prstGeom>
            <a:solidFill>
              <a:srgbClr val="0C9E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5;p20"/>
            <p:cNvSpPr/>
            <p:nvPr/>
          </p:nvSpPr>
          <p:spPr>
            <a:xfrm>
              <a:off x="7657792" y="1832017"/>
              <a:ext cx="528770" cy="528770"/>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6;p20"/>
            <p:cNvSpPr/>
            <p:nvPr/>
          </p:nvSpPr>
          <p:spPr>
            <a:xfrm>
              <a:off x="8573374" y="1640565"/>
              <a:ext cx="2148945" cy="9116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7;p20"/>
            <p:cNvSpPr txBox="1"/>
            <p:nvPr/>
          </p:nvSpPr>
          <p:spPr>
            <a:xfrm>
              <a:off x="8573374" y="1640565"/>
              <a:ext cx="2148945" cy="911674"/>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600"/>
                <a:buFont typeface="Times New Roman"/>
                <a:buNone/>
              </a:pPr>
              <a:r>
                <a:rPr lang="en-IN" sz="1600" dirty="0">
                  <a:solidFill>
                    <a:schemeClr val="dk1"/>
                  </a:solidFill>
                  <a:latin typeface="Times New Roman"/>
                  <a:ea typeface="Times New Roman"/>
                  <a:cs typeface="Times New Roman"/>
                  <a:sym typeface="Times New Roman"/>
                </a:rPr>
                <a:t>Presence of outlier can skew the results.</a:t>
              </a:r>
              <a:endParaRPr dirty="0"/>
            </a:p>
          </p:txBody>
        </p:sp>
      </p:grpSp>
    </p:spTree>
    <p:extLst>
      <p:ext uri="{BB962C8B-B14F-4D97-AF65-F5344CB8AC3E}">
        <p14:creationId xmlns:p14="http://schemas.microsoft.com/office/powerpoint/2010/main" val="42317490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39580"/>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How many Clusters?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41</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278;p23"/>
          <p:cNvSpPr txBox="1">
            <a:spLocks/>
          </p:cNvSpPr>
          <p:nvPr/>
        </p:nvSpPr>
        <p:spPr>
          <a:xfrm>
            <a:off x="4114079" y="3508516"/>
            <a:ext cx="13183321" cy="1406384"/>
          </a:xfrm>
          <a:prstGeom prst="rect">
            <a:avLst/>
          </a:prstGeom>
          <a:noFill/>
          <a:ln>
            <a:noFill/>
          </a:ln>
        </p:spPr>
        <p:txBody>
          <a:bodyPr spcFirstLastPara="1" wrap="square" lIns="109700" tIns="54825" rIns="109700" bIns="54825"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11480" indent="-411480">
              <a:lnSpc>
                <a:spcPct val="90000"/>
              </a:lnSpc>
              <a:spcBef>
                <a:spcPts val="0"/>
              </a:spcBef>
              <a:buClr>
                <a:schemeClr val="lt1"/>
              </a:buClr>
              <a:buSzPts val="2400"/>
              <a:buFont typeface="Arial" pitchFamily="34" charset="0"/>
              <a:buChar char="●"/>
            </a:pPr>
            <a:r>
              <a:rPr lang="en-US" sz="2000" dirty="0" smtClean="0">
                <a:latin typeface="Times New Roman" panose="02020603050405020304" pitchFamily="18" charset="0"/>
                <a:cs typeface="Times New Roman" panose="02020603050405020304" pitchFamily="18" charset="0"/>
              </a:rPr>
              <a:t>Elbow Method:</a:t>
            </a:r>
            <a:endParaRPr lang="en-US" dirty="0" smtClean="0">
              <a:latin typeface="Times New Roman" panose="02020603050405020304" pitchFamily="18" charset="0"/>
              <a:cs typeface="Times New Roman" panose="02020603050405020304" pitchFamily="18" charset="0"/>
            </a:endParaRPr>
          </a:p>
          <a:p>
            <a:pPr marL="411480" indent="-411480" algn="just">
              <a:lnSpc>
                <a:spcPct val="90000"/>
              </a:lnSpc>
              <a:spcBef>
                <a:spcPts val="576"/>
              </a:spcBef>
              <a:buClr>
                <a:schemeClr val="lt1"/>
              </a:buClr>
              <a:buSzPts val="2400"/>
              <a:buFont typeface="Arial" pitchFamily="34" charset="0"/>
              <a:buChar char="●"/>
            </a:pPr>
            <a:r>
              <a:rPr lang="en-US" sz="2000" dirty="0" smtClean="0">
                <a:latin typeface="Times New Roman" panose="02020603050405020304" pitchFamily="18" charset="0"/>
                <a:cs typeface="Times New Roman" panose="02020603050405020304" pitchFamily="18" charset="0"/>
              </a:rPr>
              <a:t>First of all, compute the sum of squared error (SSE) for some values of k (for example 2, 4, 6, 8, etc.). The SSE is defined as the sum of the squared distance between each member of the cluster and its centroid. Mathematically:</a:t>
            </a:r>
            <a:endParaRPr lang="en-US" dirty="0" smtClean="0">
              <a:latin typeface="Times New Roman" panose="02020603050405020304" pitchFamily="18" charset="0"/>
              <a:cs typeface="Times New Roman" panose="02020603050405020304" pitchFamily="18" charset="0"/>
            </a:endParaRPr>
          </a:p>
          <a:p>
            <a:pPr marL="411480" indent="-228600">
              <a:lnSpc>
                <a:spcPct val="90000"/>
              </a:lnSpc>
              <a:spcBef>
                <a:spcPts val="576"/>
              </a:spcBef>
              <a:spcAft>
                <a:spcPts val="1440"/>
              </a:spcAft>
              <a:buClr>
                <a:schemeClr val="dk1"/>
              </a:buClr>
              <a:buSzPts val="2400"/>
              <a:buFont typeface="Arial" pitchFamily="34" charset="0"/>
              <a:buNone/>
            </a:pPr>
            <a:endParaRPr lang="en-US" sz="2000" dirty="0"/>
          </a:p>
        </p:txBody>
      </p:sp>
      <p:pic>
        <p:nvPicPr>
          <p:cNvPr id="38" name="Google Shape;277;p23"/>
          <p:cNvPicPr preferRelativeResize="0"/>
          <p:nvPr/>
        </p:nvPicPr>
        <p:blipFill rotWithShape="1">
          <a:blip r:embed="rId7">
            <a:alphaModFix/>
          </a:blip>
          <a:srcRect/>
          <a:stretch/>
        </p:blipFill>
        <p:spPr>
          <a:xfrm>
            <a:off x="7239000" y="5336526"/>
            <a:ext cx="4572000" cy="949973"/>
          </a:xfrm>
          <a:prstGeom prst="rect">
            <a:avLst/>
          </a:prstGeom>
          <a:noFill/>
          <a:ln>
            <a:noFill/>
          </a:ln>
        </p:spPr>
      </p:pic>
    </p:spTree>
    <p:extLst>
      <p:ext uri="{BB962C8B-B14F-4D97-AF65-F5344CB8AC3E}">
        <p14:creationId xmlns:p14="http://schemas.microsoft.com/office/powerpoint/2010/main" val="29260929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39580"/>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How many Clusters?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42</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291;p24"/>
          <p:cNvSpPr txBox="1">
            <a:spLocks/>
          </p:cNvSpPr>
          <p:nvPr/>
        </p:nvSpPr>
        <p:spPr>
          <a:xfrm>
            <a:off x="3702885" y="2781300"/>
            <a:ext cx="12908715" cy="4378432"/>
          </a:xfrm>
          <a:prstGeom prst="rect">
            <a:avLst/>
          </a:prstGeom>
          <a:noFill/>
          <a:ln>
            <a:noFill/>
          </a:ln>
        </p:spPr>
        <p:txBody>
          <a:bodyPr spcFirstLastPara="1" wrap="square" lIns="109700" tIns="54825" rIns="109700" bIns="54825" anchor="ctr"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11480" indent="-411480" algn="just">
              <a:lnSpc>
                <a:spcPct val="90000"/>
              </a:lnSpc>
              <a:spcBef>
                <a:spcPts val="0"/>
              </a:spcBef>
              <a:buClr>
                <a:schemeClr val="lt1"/>
              </a:buClr>
              <a:buSzPts val="2400"/>
              <a:buFont typeface="Arial" pitchFamily="34" charset="0"/>
              <a:buChar char="●"/>
            </a:pPr>
            <a:r>
              <a:rPr lang="en-US" sz="2400" dirty="0" smtClean="0">
                <a:solidFill>
                  <a:schemeClr val="dk2"/>
                </a:solidFill>
                <a:latin typeface="Times New Roman" panose="02020603050405020304" pitchFamily="18" charset="0"/>
                <a:cs typeface="Times New Roman" panose="02020603050405020304" pitchFamily="18" charset="0"/>
              </a:rPr>
              <a:t>If you plot k against the SSE, you will see that the error decreases as k gets larger; this is because when the number of clusters increases, they should be smaller, so distortion is also smaller. The idea of the elbow method is to choose the k at which the SSE decreases abruptly. This produces an "elbow effect" in the graph</a:t>
            </a:r>
            <a:endParaRPr lang="en-US" sz="2400" dirty="0" smtClean="0">
              <a:latin typeface="Times New Roman" panose="02020603050405020304" pitchFamily="18" charset="0"/>
              <a:cs typeface="Times New Roman" panose="02020603050405020304" pitchFamily="18" charset="0"/>
            </a:endParaRPr>
          </a:p>
          <a:p>
            <a:pPr marL="411480" indent="-228600">
              <a:lnSpc>
                <a:spcPct val="90000"/>
              </a:lnSpc>
              <a:spcBef>
                <a:spcPts val="576"/>
              </a:spcBef>
              <a:spcAft>
                <a:spcPts val="1440"/>
              </a:spcAft>
              <a:buClr>
                <a:schemeClr val="dk1"/>
              </a:buClr>
              <a:buSzPts val="2400"/>
              <a:buFont typeface="Arial" pitchFamily="34" charset="0"/>
              <a:buNone/>
            </a:pPr>
            <a:endParaRPr lang="en-US" sz="1800" dirty="0">
              <a:solidFill>
                <a:schemeClr val="dk2"/>
              </a:solidFill>
            </a:endParaRPr>
          </a:p>
        </p:txBody>
      </p:sp>
    </p:spTree>
    <p:extLst>
      <p:ext uri="{BB962C8B-B14F-4D97-AF65-F5344CB8AC3E}">
        <p14:creationId xmlns:p14="http://schemas.microsoft.com/office/powerpoint/2010/main" val="29349748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39580"/>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How many Clusters?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Google Shape;298;p25"/>
          <p:cNvPicPr preferRelativeResize="0"/>
          <p:nvPr/>
        </p:nvPicPr>
        <p:blipFill rotWithShape="1">
          <a:blip r:embed="rId7">
            <a:alphaModFix/>
          </a:blip>
          <a:srcRect/>
          <a:stretch/>
        </p:blipFill>
        <p:spPr>
          <a:xfrm>
            <a:off x="4724400" y="2961774"/>
            <a:ext cx="8991600" cy="5065572"/>
          </a:xfrm>
          <a:prstGeom prst="rect">
            <a:avLst/>
          </a:prstGeom>
          <a:noFill/>
          <a:ln>
            <a:noFill/>
          </a:ln>
        </p:spPr>
      </p:pic>
      <p:sp>
        <p:nvSpPr>
          <p:cNvPr id="16" name="Google Shape;297;p25"/>
          <p:cNvSpPr txBox="1"/>
          <p:nvPr/>
        </p:nvSpPr>
        <p:spPr>
          <a:xfrm>
            <a:off x="5323398" y="8420100"/>
            <a:ext cx="8011602" cy="384706"/>
          </a:xfrm>
          <a:prstGeom prst="rect">
            <a:avLst/>
          </a:prstGeom>
          <a:noFill/>
          <a:ln>
            <a:noFill/>
          </a:ln>
        </p:spPr>
        <p:txBody>
          <a:bodyPr spcFirstLastPara="1" wrap="square" lIns="0" tIns="15225" rIns="0" bIns="0" anchor="t" anchorCtr="0">
            <a:spAutoFit/>
          </a:bodyPr>
          <a:lstStyle/>
          <a:p>
            <a:pPr marL="15240" marR="6096" lvl="0" indent="0" algn="l" rtl="0">
              <a:spcBef>
                <a:spcPts val="0"/>
              </a:spcBef>
              <a:spcAft>
                <a:spcPts val="0"/>
              </a:spcAft>
              <a:buNone/>
            </a:pPr>
            <a:r>
              <a:rPr lang="en-IN" sz="2400" dirty="0">
                <a:solidFill>
                  <a:schemeClr val="dk1"/>
                </a:solidFill>
                <a:latin typeface="Times New Roman" panose="02020603050405020304" pitchFamily="18" charset="0"/>
                <a:ea typeface="Helvetica Neue"/>
                <a:cs typeface="Times New Roman" panose="02020603050405020304" pitchFamily="18" charset="0"/>
                <a:sym typeface="Helvetica Neue"/>
              </a:rPr>
              <a:t>In this case, k=6 is the value that the Elbow method has selected.</a:t>
            </a:r>
            <a:endParaRPr sz="2400"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extLst>
      <p:ext uri="{BB962C8B-B14F-4D97-AF65-F5344CB8AC3E}">
        <p14:creationId xmlns:p14="http://schemas.microsoft.com/office/powerpoint/2010/main" val="13706035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44</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17;p28"/>
          <p:cNvSpPr txBox="1"/>
          <p:nvPr/>
        </p:nvSpPr>
        <p:spPr>
          <a:xfrm>
            <a:off x="3508724" y="2324100"/>
            <a:ext cx="13864876" cy="558610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700" dirty="0" err="1">
                <a:solidFill>
                  <a:schemeClr val="dk1"/>
                </a:solidFill>
                <a:latin typeface="Times New Roman" panose="02020603050405020304" pitchFamily="18" charset="0"/>
                <a:ea typeface="Times New Roman"/>
                <a:cs typeface="Times New Roman" panose="02020603050405020304" pitchFamily="18" charset="0"/>
                <a:sym typeface="Times New Roman"/>
              </a:rPr>
              <a:t>KMeans</a:t>
            </a:r>
            <a:r>
              <a:rPr lang="en-IN" sz="17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r>
              <a:rPr lang="en-IN" sz="1700" dirty="0" err="1">
                <a:solidFill>
                  <a:schemeClr val="dk1"/>
                </a:solidFill>
                <a:latin typeface="Times New Roman" panose="02020603050405020304" pitchFamily="18" charset="0"/>
                <a:ea typeface="Times New Roman"/>
                <a:cs typeface="Times New Roman" panose="02020603050405020304" pitchFamily="18" charset="0"/>
                <a:sym typeface="Times New Roman"/>
              </a:rPr>
              <a:t>n_clusters</a:t>
            </a:r>
            <a:r>
              <a:rPr lang="en-IN" sz="1700" dirty="0">
                <a:solidFill>
                  <a:schemeClr val="dk1"/>
                </a:solidFill>
                <a:latin typeface="Times New Roman" panose="02020603050405020304" pitchFamily="18" charset="0"/>
                <a:ea typeface="Times New Roman"/>
                <a:cs typeface="Times New Roman" panose="02020603050405020304" pitchFamily="18" charset="0"/>
                <a:sym typeface="Times New Roman"/>
              </a:rPr>
              <a:t>=5, </a:t>
            </a:r>
            <a:r>
              <a:rPr lang="en-IN" sz="1700" dirty="0" err="1">
                <a:solidFill>
                  <a:schemeClr val="dk1"/>
                </a:solidFill>
                <a:latin typeface="Times New Roman" panose="02020603050405020304" pitchFamily="18" charset="0"/>
                <a:ea typeface="Times New Roman"/>
                <a:cs typeface="Times New Roman" panose="02020603050405020304" pitchFamily="18" charset="0"/>
                <a:sym typeface="Times New Roman"/>
              </a:rPr>
              <a:t>init</a:t>
            </a:r>
            <a:r>
              <a:rPr lang="en-IN" sz="1700" dirty="0">
                <a:solidFill>
                  <a:schemeClr val="dk1"/>
                </a:solidFill>
                <a:latin typeface="Times New Roman" panose="02020603050405020304" pitchFamily="18" charset="0"/>
                <a:ea typeface="Times New Roman"/>
                <a:cs typeface="Times New Roman" panose="02020603050405020304" pitchFamily="18" charset="0"/>
                <a:sym typeface="Times New Roman"/>
              </a:rPr>
              <a:t>='k-means++', </a:t>
            </a:r>
            <a:r>
              <a:rPr lang="en-IN" sz="1700" dirty="0" err="1">
                <a:solidFill>
                  <a:schemeClr val="dk1"/>
                </a:solidFill>
                <a:latin typeface="Times New Roman" panose="02020603050405020304" pitchFamily="18" charset="0"/>
                <a:ea typeface="Times New Roman"/>
                <a:cs typeface="Times New Roman" panose="02020603050405020304" pitchFamily="18" charset="0"/>
                <a:sym typeface="Times New Roman"/>
              </a:rPr>
              <a:t>max_iter</a:t>
            </a:r>
            <a:r>
              <a:rPr lang="en-IN" sz="1700" dirty="0">
                <a:solidFill>
                  <a:schemeClr val="dk1"/>
                </a:solidFill>
                <a:latin typeface="Times New Roman" panose="02020603050405020304" pitchFamily="18" charset="0"/>
                <a:ea typeface="Times New Roman"/>
                <a:cs typeface="Times New Roman" panose="02020603050405020304" pitchFamily="18" charset="0"/>
                <a:sym typeface="Times New Roman"/>
              </a:rPr>
              <a:t>=300, </a:t>
            </a:r>
            <a:r>
              <a:rPr lang="en-IN" sz="1700" dirty="0" err="1">
                <a:solidFill>
                  <a:schemeClr val="dk1"/>
                </a:solidFill>
                <a:latin typeface="Times New Roman" panose="02020603050405020304" pitchFamily="18" charset="0"/>
                <a:ea typeface="Times New Roman"/>
                <a:cs typeface="Times New Roman" panose="02020603050405020304" pitchFamily="18" charset="0"/>
                <a:sym typeface="Times New Roman"/>
              </a:rPr>
              <a:t>n_init</a:t>
            </a:r>
            <a:r>
              <a:rPr lang="en-IN" sz="1700" dirty="0">
                <a:solidFill>
                  <a:schemeClr val="dk1"/>
                </a:solidFill>
                <a:latin typeface="Times New Roman" panose="02020603050405020304" pitchFamily="18" charset="0"/>
                <a:ea typeface="Times New Roman"/>
                <a:cs typeface="Times New Roman" panose="02020603050405020304" pitchFamily="18" charset="0"/>
                <a:sym typeface="Times New Roman"/>
              </a:rPr>
              <a:t>=10, </a:t>
            </a:r>
            <a:r>
              <a:rPr lang="en-IN" sz="1700" dirty="0" err="1">
                <a:solidFill>
                  <a:schemeClr val="dk1"/>
                </a:solidFill>
                <a:latin typeface="Times New Roman" panose="02020603050405020304" pitchFamily="18" charset="0"/>
                <a:ea typeface="Times New Roman"/>
                <a:cs typeface="Times New Roman" panose="02020603050405020304" pitchFamily="18" charset="0"/>
                <a:sym typeface="Times New Roman"/>
              </a:rPr>
              <a:t>random_state</a:t>
            </a:r>
            <a:r>
              <a:rPr lang="en-IN" sz="1700" dirty="0">
                <a:solidFill>
                  <a:schemeClr val="dk1"/>
                </a:solidFill>
                <a:latin typeface="Times New Roman" panose="02020603050405020304" pitchFamily="18" charset="0"/>
                <a:ea typeface="Times New Roman"/>
                <a:cs typeface="Times New Roman" panose="02020603050405020304" pitchFamily="18" charset="0"/>
                <a:sym typeface="Times New Roman"/>
              </a:rPr>
              <a:t>=0) </a:t>
            </a:r>
            <a:endParaRPr sz="1700"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IN" sz="1700" b="1" dirty="0">
                <a:solidFill>
                  <a:schemeClr val="dk1"/>
                </a:solidFill>
                <a:latin typeface="Times New Roman" panose="02020603050405020304" pitchFamily="18" charset="0"/>
                <a:ea typeface="Times New Roman"/>
                <a:cs typeface="Times New Roman" panose="02020603050405020304" pitchFamily="18" charset="0"/>
                <a:sym typeface="Times New Roman"/>
              </a:rPr>
              <a:t>Parameter Breakdown:</a:t>
            </a:r>
            <a:endParaRPr sz="1700" dirty="0">
              <a:latin typeface="Times New Roman" panose="02020603050405020304" pitchFamily="18" charset="0"/>
              <a:cs typeface="Times New Roman" panose="02020603050405020304" pitchFamily="18" charset="0"/>
            </a:endParaRPr>
          </a:p>
          <a:p>
            <a:pPr marL="0" marR="0" lvl="0" indent="-114300" algn="just" rtl="0">
              <a:spcBef>
                <a:spcPts val="0"/>
              </a:spcBef>
              <a:spcAft>
                <a:spcPts val="0"/>
              </a:spcAft>
              <a:buClr>
                <a:schemeClr val="dk1"/>
              </a:buClr>
              <a:buSzPts val="1800"/>
              <a:buFont typeface="Times New Roman"/>
              <a:buAutoNum type="arabicPeriod"/>
            </a:pPr>
            <a:r>
              <a:rPr lang="en-IN" sz="1700" b="1" dirty="0" err="1">
                <a:solidFill>
                  <a:schemeClr val="dk1"/>
                </a:solidFill>
                <a:latin typeface="Times New Roman" panose="02020603050405020304" pitchFamily="18" charset="0"/>
                <a:ea typeface="Times New Roman"/>
                <a:cs typeface="Times New Roman" panose="02020603050405020304" pitchFamily="18" charset="0"/>
                <a:sym typeface="Times New Roman"/>
              </a:rPr>
              <a:t>n_clusters</a:t>
            </a:r>
            <a:r>
              <a:rPr lang="en-IN" sz="1700" b="1" dirty="0">
                <a:solidFill>
                  <a:schemeClr val="dk1"/>
                </a:solidFill>
                <a:latin typeface="Times New Roman" panose="02020603050405020304" pitchFamily="18" charset="0"/>
                <a:ea typeface="Times New Roman"/>
                <a:cs typeface="Times New Roman" panose="02020603050405020304" pitchFamily="18" charset="0"/>
                <a:sym typeface="Times New Roman"/>
              </a:rPr>
              <a:t>=5</a:t>
            </a:r>
            <a:r>
              <a:rPr lang="en-IN" sz="17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sz="1700" dirty="0">
              <a:latin typeface="Times New Roman" panose="02020603050405020304" pitchFamily="18" charset="0"/>
              <a:cs typeface="Times New Roman" panose="02020603050405020304" pitchFamily="18" charset="0"/>
            </a:endParaRPr>
          </a:p>
          <a:p>
            <a:pPr marL="457200" marR="0" lvl="1" indent="0" algn="just" rtl="0">
              <a:spcBef>
                <a:spcPts val="0"/>
              </a:spcBef>
              <a:spcAft>
                <a:spcPts val="0"/>
              </a:spcAft>
              <a:buNone/>
            </a:pP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This specifies the number of clusters (or groups) you want the algorithm to form. In this case, you're asking the </a:t>
            </a:r>
            <a:r>
              <a:rPr lang="en-IN" sz="17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KMeans</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algorithm to find </a:t>
            </a:r>
            <a:r>
              <a:rPr lang="en-IN" sz="17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5 clusters</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sz="1700" dirty="0">
              <a:latin typeface="Times New Roman" panose="02020603050405020304" pitchFamily="18" charset="0"/>
              <a:cs typeface="Times New Roman" panose="02020603050405020304" pitchFamily="18" charset="0"/>
            </a:endParaRPr>
          </a:p>
          <a:p>
            <a:pPr marL="0" marR="0" lvl="0" indent="-114300" algn="just" rtl="0">
              <a:spcBef>
                <a:spcPts val="0"/>
              </a:spcBef>
              <a:spcAft>
                <a:spcPts val="0"/>
              </a:spcAft>
              <a:buClr>
                <a:schemeClr val="dk1"/>
              </a:buClr>
              <a:buSzPts val="1800"/>
              <a:buFont typeface="Times New Roman"/>
              <a:buAutoNum type="arabicPeriod"/>
            </a:pPr>
            <a:r>
              <a:rPr lang="en-IN" sz="1700" b="1" dirty="0" err="1">
                <a:solidFill>
                  <a:schemeClr val="dk1"/>
                </a:solidFill>
                <a:latin typeface="Times New Roman" panose="02020603050405020304" pitchFamily="18" charset="0"/>
                <a:ea typeface="Times New Roman"/>
                <a:cs typeface="Times New Roman" panose="02020603050405020304" pitchFamily="18" charset="0"/>
                <a:sym typeface="Times New Roman"/>
              </a:rPr>
              <a:t>init</a:t>
            </a:r>
            <a:r>
              <a:rPr lang="en-IN" sz="1700" b="1" dirty="0">
                <a:solidFill>
                  <a:schemeClr val="dk1"/>
                </a:solidFill>
                <a:latin typeface="Times New Roman" panose="02020603050405020304" pitchFamily="18" charset="0"/>
                <a:ea typeface="Times New Roman"/>
                <a:cs typeface="Times New Roman" panose="02020603050405020304" pitchFamily="18" charset="0"/>
                <a:sym typeface="Times New Roman"/>
              </a:rPr>
              <a:t>='k-means++'</a:t>
            </a:r>
            <a:r>
              <a:rPr lang="en-IN" sz="17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sz="1700" dirty="0">
              <a:latin typeface="Times New Roman" panose="02020603050405020304" pitchFamily="18" charset="0"/>
              <a:cs typeface="Times New Roman" panose="02020603050405020304" pitchFamily="18" charset="0"/>
            </a:endParaRPr>
          </a:p>
          <a:p>
            <a:pPr marL="457200" marR="0" lvl="1" indent="0" algn="just" rtl="0">
              <a:spcBef>
                <a:spcPts val="0"/>
              </a:spcBef>
              <a:spcAft>
                <a:spcPts val="0"/>
              </a:spcAft>
              <a:buNone/>
            </a:pP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This defines the method for initializing the centroids of the clusters. 'k-means++' is a smart centroid initialization technique that helps the algorithm converge faster and better than random initialization. It chooses initial cluster </a:t>
            </a:r>
            <a:r>
              <a:rPr lang="en-IN" sz="17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centers</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that are far apart, reducing the chances of poor clustering.</a:t>
            </a:r>
            <a:endParaRPr sz="1700" dirty="0">
              <a:latin typeface="Times New Roman" panose="02020603050405020304" pitchFamily="18" charset="0"/>
              <a:cs typeface="Times New Roman" panose="02020603050405020304" pitchFamily="18" charset="0"/>
            </a:endParaRPr>
          </a:p>
          <a:p>
            <a:pPr marL="0" marR="0" lvl="0" indent="-114300" algn="just" rtl="0">
              <a:spcBef>
                <a:spcPts val="0"/>
              </a:spcBef>
              <a:spcAft>
                <a:spcPts val="0"/>
              </a:spcAft>
              <a:buClr>
                <a:schemeClr val="dk1"/>
              </a:buClr>
              <a:buSzPts val="1800"/>
              <a:buFont typeface="Times New Roman"/>
              <a:buAutoNum type="arabicPeriod"/>
            </a:pPr>
            <a:r>
              <a:rPr lang="en-IN" sz="1700" b="1" dirty="0" err="1">
                <a:solidFill>
                  <a:schemeClr val="dk1"/>
                </a:solidFill>
                <a:latin typeface="Times New Roman" panose="02020603050405020304" pitchFamily="18" charset="0"/>
                <a:ea typeface="Times New Roman"/>
                <a:cs typeface="Times New Roman" panose="02020603050405020304" pitchFamily="18" charset="0"/>
                <a:sym typeface="Times New Roman"/>
              </a:rPr>
              <a:t>max_iter</a:t>
            </a:r>
            <a:r>
              <a:rPr lang="en-IN" sz="1700" b="1" dirty="0">
                <a:solidFill>
                  <a:schemeClr val="dk1"/>
                </a:solidFill>
                <a:latin typeface="Times New Roman" panose="02020603050405020304" pitchFamily="18" charset="0"/>
                <a:ea typeface="Times New Roman"/>
                <a:cs typeface="Times New Roman" panose="02020603050405020304" pitchFamily="18" charset="0"/>
                <a:sym typeface="Times New Roman"/>
              </a:rPr>
              <a:t>=300</a:t>
            </a:r>
            <a:r>
              <a:rPr lang="en-IN" sz="17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sz="1700" dirty="0">
              <a:latin typeface="Times New Roman" panose="02020603050405020304" pitchFamily="18" charset="0"/>
              <a:cs typeface="Times New Roman" panose="02020603050405020304" pitchFamily="18" charset="0"/>
            </a:endParaRPr>
          </a:p>
          <a:p>
            <a:pPr marL="457200" marR="0" lvl="1" indent="0" algn="just" rtl="0">
              <a:spcBef>
                <a:spcPts val="0"/>
              </a:spcBef>
              <a:spcAft>
                <a:spcPts val="0"/>
              </a:spcAft>
              <a:buNone/>
            </a:pP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This sets the </a:t>
            </a:r>
            <a:r>
              <a:rPr lang="en-IN" sz="17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maximum number of iterations</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for a single run of the </a:t>
            </a:r>
            <a:r>
              <a:rPr lang="en-IN" sz="17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KMeans</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algorithm. </a:t>
            </a:r>
            <a:r>
              <a:rPr lang="en-IN" sz="17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KMeans</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repeats a process of assigning points to clusters and then updating the cluster centroids. If the centroids don’t stabilize (i.e., stop moving) before hitting 300 iterations, the algorithm will stop anyway.</a:t>
            </a:r>
            <a:endParaRPr sz="1700" dirty="0">
              <a:latin typeface="Times New Roman" panose="02020603050405020304" pitchFamily="18" charset="0"/>
              <a:cs typeface="Times New Roman" panose="02020603050405020304" pitchFamily="18" charset="0"/>
            </a:endParaRPr>
          </a:p>
          <a:p>
            <a:pPr marL="0" marR="0" lvl="0" indent="-114300" algn="just" rtl="0">
              <a:spcBef>
                <a:spcPts val="0"/>
              </a:spcBef>
              <a:spcAft>
                <a:spcPts val="0"/>
              </a:spcAft>
              <a:buClr>
                <a:schemeClr val="dk1"/>
              </a:buClr>
              <a:buSzPts val="1800"/>
              <a:buFont typeface="Times New Roman"/>
              <a:buAutoNum type="arabicPeriod"/>
            </a:pPr>
            <a:r>
              <a:rPr lang="en-IN" sz="1700" b="1" dirty="0" err="1">
                <a:solidFill>
                  <a:schemeClr val="dk1"/>
                </a:solidFill>
                <a:latin typeface="Times New Roman" panose="02020603050405020304" pitchFamily="18" charset="0"/>
                <a:ea typeface="Times New Roman"/>
                <a:cs typeface="Times New Roman" panose="02020603050405020304" pitchFamily="18" charset="0"/>
                <a:sym typeface="Times New Roman"/>
              </a:rPr>
              <a:t>n_init</a:t>
            </a:r>
            <a:r>
              <a:rPr lang="en-IN" sz="1700" b="1" dirty="0">
                <a:solidFill>
                  <a:schemeClr val="dk1"/>
                </a:solidFill>
                <a:latin typeface="Times New Roman" panose="02020603050405020304" pitchFamily="18" charset="0"/>
                <a:ea typeface="Times New Roman"/>
                <a:cs typeface="Times New Roman" panose="02020603050405020304" pitchFamily="18" charset="0"/>
                <a:sym typeface="Times New Roman"/>
              </a:rPr>
              <a:t>=10</a:t>
            </a:r>
            <a:r>
              <a:rPr lang="en-IN" sz="17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sz="1700" dirty="0">
              <a:latin typeface="Times New Roman" panose="02020603050405020304" pitchFamily="18" charset="0"/>
              <a:cs typeface="Times New Roman" panose="02020603050405020304" pitchFamily="18" charset="0"/>
            </a:endParaRPr>
          </a:p>
          <a:p>
            <a:pPr marL="457200" marR="0" lvl="1" indent="0" algn="just" rtl="0">
              <a:spcBef>
                <a:spcPts val="0"/>
              </a:spcBef>
              <a:spcAft>
                <a:spcPts val="0"/>
              </a:spcAft>
              <a:buNone/>
            </a:pPr>
            <a:r>
              <a:rPr lang="en-IN" sz="17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KMeans</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is a randomized algorithm, meaning that depending on the initial placement of centroids, you may get different clustering results. </a:t>
            </a:r>
            <a:r>
              <a:rPr lang="en-IN" sz="17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n_init</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=10 means the algorithm will run </a:t>
            </a:r>
            <a:r>
              <a:rPr lang="en-IN" sz="17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10 different initializations</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of the centroids and pick the one with the lowest </a:t>
            </a:r>
            <a:r>
              <a:rPr lang="en-IN" sz="17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inertia</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(sum of squared distances of samples to their closest cluster </a:t>
            </a:r>
            <a:r>
              <a:rPr lang="en-IN" sz="17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center</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This makes the results more reliable.</a:t>
            </a:r>
            <a:endParaRPr sz="1700" dirty="0">
              <a:latin typeface="Times New Roman" panose="02020603050405020304" pitchFamily="18" charset="0"/>
              <a:cs typeface="Times New Roman" panose="02020603050405020304" pitchFamily="18" charset="0"/>
            </a:endParaRPr>
          </a:p>
          <a:p>
            <a:pPr marL="0" marR="0" lvl="0" indent="-114300" algn="just" rtl="0">
              <a:spcBef>
                <a:spcPts val="0"/>
              </a:spcBef>
              <a:spcAft>
                <a:spcPts val="0"/>
              </a:spcAft>
              <a:buClr>
                <a:schemeClr val="dk1"/>
              </a:buClr>
              <a:buSzPts val="1800"/>
              <a:buFont typeface="Times New Roman"/>
              <a:buAutoNum type="arabicPeriod"/>
            </a:pPr>
            <a:r>
              <a:rPr lang="en-IN" sz="1700" b="1" dirty="0" err="1">
                <a:solidFill>
                  <a:schemeClr val="dk1"/>
                </a:solidFill>
                <a:latin typeface="Times New Roman" panose="02020603050405020304" pitchFamily="18" charset="0"/>
                <a:ea typeface="Times New Roman"/>
                <a:cs typeface="Times New Roman" panose="02020603050405020304" pitchFamily="18" charset="0"/>
                <a:sym typeface="Times New Roman"/>
              </a:rPr>
              <a:t>random_state</a:t>
            </a:r>
            <a:r>
              <a:rPr lang="en-IN" sz="1700" b="1" dirty="0">
                <a:solidFill>
                  <a:schemeClr val="dk1"/>
                </a:solidFill>
                <a:latin typeface="Times New Roman" panose="02020603050405020304" pitchFamily="18" charset="0"/>
                <a:ea typeface="Times New Roman"/>
                <a:cs typeface="Times New Roman" panose="02020603050405020304" pitchFamily="18" charset="0"/>
                <a:sym typeface="Times New Roman"/>
              </a:rPr>
              <a:t>=0</a:t>
            </a:r>
            <a:r>
              <a:rPr lang="en-IN" sz="17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sz="1700" dirty="0">
              <a:latin typeface="Times New Roman" panose="02020603050405020304" pitchFamily="18" charset="0"/>
              <a:cs typeface="Times New Roman" panose="02020603050405020304" pitchFamily="18" charset="0"/>
            </a:endParaRPr>
          </a:p>
          <a:p>
            <a:pPr marL="457200" marR="0" lvl="1" indent="0" algn="just" rtl="0">
              <a:spcBef>
                <a:spcPts val="0"/>
              </a:spcBef>
              <a:spcAft>
                <a:spcPts val="0"/>
              </a:spcAft>
              <a:buNone/>
            </a:pP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This is used to control the randomness of centroid initialization. By specifying a </a:t>
            </a:r>
            <a:r>
              <a:rPr lang="en-IN" sz="17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random_state</a:t>
            </a:r>
            <a:r>
              <a:rPr lang="en-IN" sz="17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the algorithm will produce the same results every time you run it with the same data. It’s useful for reproducibility, especially when you want consistent results across multiple runs of the algorithm.</a:t>
            </a:r>
            <a:endParaRPr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13185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Hands On</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a:t>
            </a:r>
            <a:r>
              <a:rPr lang="en-US" sz="7500" b="1" dirty="0">
                <a:solidFill>
                  <a:srgbClr val="F3F3EA"/>
                </a:solidFill>
                <a:latin typeface="Rasputin Bold"/>
                <a:ea typeface="Rasputin Bold"/>
                <a:cs typeface="Rasputin Bold"/>
                <a:sym typeface="Rasputin Bold"/>
              </a:rPr>
              <a:t>5</a:t>
            </a: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23;p29"/>
          <p:cNvSpPr txBox="1">
            <a:spLocks/>
          </p:cNvSpPr>
          <p:nvPr/>
        </p:nvSpPr>
        <p:spPr>
          <a:xfrm>
            <a:off x="3352800" y="3488221"/>
            <a:ext cx="15124710" cy="1946419"/>
          </a:xfrm>
          <a:prstGeom prst="rect">
            <a:avLst/>
          </a:prstGeom>
          <a:noFill/>
          <a:ln>
            <a:noFill/>
          </a:ln>
        </p:spPr>
        <p:txBody>
          <a:bodyPr spcFirstLastPara="1" wrap="square" lIns="109700" tIns="54825" rIns="109700" bIns="54825" anchor="t" anchorCtr="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11480" indent="-411480">
              <a:lnSpc>
                <a:spcPct val="90000"/>
              </a:lnSpc>
              <a:spcBef>
                <a:spcPts val="0"/>
              </a:spcBef>
              <a:buClr>
                <a:schemeClr val="dk1"/>
              </a:buClr>
              <a:buSzPts val="3200"/>
              <a:buFont typeface="Arial" pitchFamily="34" charset="0"/>
              <a:buChar char="●"/>
            </a:pPr>
            <a:r>
              <a:rPr lang="en-IN" smtClean="0">
                <a:solidFill>
                  <a:schemeClr val="hlink"/>
                </a:solidFill>
              </a:rPr>
              <a:t>k_means.ipynb</a:t>
            </a:r>
          </a:p>
          <a:p>
            <a:pPr marL="0" indent="0">
              <a:lnSpc>
                <a:spcPct val="90000"/>
              </a:lnSpc>
              <a:spcBef>
                <a:spcPts val="0"/>
              </a:spcBef>
              <a:buClr>
                <a:schemeClr val="dk1"/>
              </a:buClr>
              <a:buSzPts val="3200"/>
              <a:buFont typeface="Arial" pitchFamily="34" charset="0"/>
              <a:buNone/>
            </a:pPr>
            <a:endParaRPr lang="en-IN" smtClean="0">
              <a:solidFill>
                <a:schemeClr val="hlink"/>
              </a:solidFill>
            </a:endParaRPr>
          </a:p>
          <a:p>
            <a:pPr marL="0" indent="0">
              <a:spcBef>
                <a:spcPts val="0"/>
              </a:spcBef>
              <a:buClr>
                <a:schemeClr val="dk1"/>
              </a:buClr>
              <a:buSzPts val="3200"/>
              <a:buFont typeface="Arial" pitchFamily="34" charset="0"/>
              <a:buNone/>
            </a:pPr>
            <a:r>
              <a:rPr lang="en-IN" u="sng" smtClean="0">
                <a:solidFill>
                  <a:schemeClr val="hlink"/>
                </a:solidFill>
                <a:hlinkClick r:id="rId7"/>
              </a:rPr>
              <a:t>https://drive.google.com/file/d/1Nx6PQIo6d-Lh2y7VAisIPQiLRkfdgPaj/view?usp=sharing</a:t>
            </a:r>
            <a:endParaRPr lang="en-IN" u="sng" smtClean="0">
              <a:solidFill>
                <a:schemeClr val="hlink"/>
              </a:solidFill>
            </a:endParaRPr>
          </a:p>
          <a:p>
            <a:pPr marL="0" indent="0">
              <a:spcBef>
                <a:spcPts val="0"/>
              </a:spcBef>
              <a:buClr>
                <a:schemeClr val="dk1"/>
              </a:buClr>
              <a:buSzPts val="3200"/>
              <a:buFont typeface="Arial" pitchFamily="34" charset="0"/>
              <a:buNone/>
            </a:pPr>
            <a:endParaRPr lang="en-IN" smtClean="0">
              <a:solidFill>
                <a:schemeClr val="hlink"/>
              </a:solidFill>
            </a:endParaRPr>
          </a:p>
          <a:p>
            <a:pPr marL="0" indent="0">
              <a:lnSpc>
                <a:spcPct val="90000"/>
              </a:lnSpc>
              <a:spcBef>
                <a:spcPts val="0"/>
              </a:spcBef>
              <a:buClr>
                <a:schemeClr val="dk1"/>
              </a:buClr>
              <a:buSzPts val="3200"/>
              <a:buFont typeface="Arial" pitchFamily="34" charset="0"/>
              <a:buNone/>
            </a:pPr>
            <a:endParaRPr lang="en-IN" smtClean="0">
              <a:solidFill>
                <a:schemeClr val="hlink"/>
              </a:solidFill>
            </a:endParaRPr>
          </a:p>
          <a:p>
            <a:pPr marL="411480" indent="-208280">
              <a:lnSpc>
                <a:spcPct val="90000"/>
              </a:lnSpc>
              <a:spcBef>
                <a:spcPts val="0"/>
              </a:spcBef>
              <a:buClr>
                <a:schemeClr val="dk1"/>
              </a:buClr>
              <a:buSzPts val="3200"/>
              <a:buFont typeface="Arial" pitchFamily="34" charset="0"/>
              <a:buNone/>
            </a:pPr>
            <a:endParaRPr lang="en-IN" smtClean="0">
              <a:solidFill>
                <a:schemeClr val="hlink"/>
              </a:solidFill>
            </a:endParaRPr>
          </a:p>
          <a:p>
            <a:pPr marL="411480" indent="-208280">
              <a:lnSpc>
                <a:spcPct val="90000"/>
              </a:lnSpc>
              <a:spcBef>
                <a:spcPts val="0"/>
              </a:spcBef>
              <a:buClr>
                <a:schemeClr val="dk1"/>
              </a:buClr>
              <a:buSzPts val="3200"/>
              <a:buFont typeface="Arial" pitchFamily="34" charset="0"/>
              <a:buNone/>
            </a:pPr>
            <a:endParaRPr lang="en-IN" dirty="0"/>
          </a:p>
        </p:txBody>
      </p:sp>
    </p:spTree>
    <p:extLst>
      <p:ext uri="{BB962C8B-B14F-4D97-AF65-F5344CB8AC3E}">
        <p14:creationId xmlns:p14="http://schemas.microsoft.com/office/powerpoint/2010/main" val="34535409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DBSCAN</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46</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329;p30"/>
          <p:cNvSpPr txBox="1"/>
          <p:nvPr/>
        </p:nvSpPr>
        <p:spPr>
          <a:xfrm>
            <a:off x="3962400" y="2857500"/>
            <a:ext cx="13691997" cy="507827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Steps of DBSCAN</a:t>
            </a:r>
            <a:r>
              <a:rPr lang="en-IN" sz="1800" b="1"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t>
            </a:r>
          </a:p>
          <a:p>
            <a:pPr marL="0" marR="0" lvl="0" indent="0" algn="just"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marR="0" lvl="0" indent="-114300" algn="just" rtl="0">
              <a:spcBef>
                <a:spcPts val="0"/>
              </a:spcBef>
              <a:spcAft>
                <a:spcPts val="0"/>
              </a:spcAft>
              <a:buClr>
                <a:schemeClr val="dk1"/>
              </a:buClr>
              <a:buSzPts val="1800"/>
              <a:buFont typeface="Times New Roman"/>
              <a:buAutoNum type="arabicPeriod"/>
            </a:pPr>
            <a:r>
              <a:rPr lang="en-IN"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Start with an unvisited point</a:t>
            </a: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and determine if it is a core point (i.e., if it has enough </a:t>
            </a:r>
            <a:r>
              <a:rPr lang="en-IN"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neighboring</a:t>
            </a: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 points within eps).</a:t>
            </a:r>
            <a:endParaRPr dirty="0">
              <a:latin typeface="Times New Roman" panose="02020603050405020304" pitchFamily="18" charset="0"/>
              <a:cs typeface="Times New Roman" panose="02020603050405020304" pitchFamily="18" charset="0"/>
            </a:endParaRPr>
          </a:p>
          <a:p>
            <a:pPr marL="0" marR="0" lvl="0" indent="-114300" algn="just" rtl="0">
              <a:spcBef>
                <a:spcPts val="0"/>
              </a:spcBef>
              <a:spcAft>
                <a:spcPts val="0"/>
              </a:spcAft>
              <a:buClr>
                <a:schemeClr val="dk1"/>
              </a:buClr>
              <a:buSzPts val="1800"/>
              <a:buFont typeface="Times New Roman"/>
              <a:buAutoNum type="arabicPeriod"/>
            </a:pPr>
            <a:r>
              <a:rPr lang="en-IN"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If it is a core point</a:t>
            </a: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 form a cluster around it, and recursively check all of its </a:t>
            </a:r>
            <a:r>
              <a:rPr lang="en-IN"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neighbors</a:t>
            </a: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0" marR="0" lvl="0" indent="-114300" algn="just" rtl="0">
              <a:spcBef>
                <a:spcPts val="0"/>
              </a:spcBef>
              <a:spcAft>
                <a:spcPts val="0"/>
              </a:spcAft>
              <a:buClr>
                <a:schemeClr val="dk1"/>
              </a:buClr>
              <a:buSzPts val="1800"/>
              <a:buFont typeface="Times New Roman"/>
              <a:buAutoNum type="arabicPeriod"/>
            </a:pPr>
            <a:r>
              <a:rPr lang="en-IN"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If it is not a core point</a:t>
            </a: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 and does not belong to any cluster, it is considered noise.</a:t>
            </a:r>
            <a:endParaRPr dirty="0">
              <a:latin typeface="Times New Roman" panose="02020603050405020304" pitchFamily="18" charset="0"/>
              <a:cs typeface="Times New Roman" panose="02020603050405020304" pitchFamily="18" charset="0"/>
            </a:endParaRPr>
          </a:p>
          <a:p>
            <a:pPr marL="0" marR="0" lvl="0" indent="-114300" algn="just" rtl="0">
              <a:spcBef>
                <a:spcPts val="0"/>
              </a:spcBef>
              <a:spcAft>
                <a:spcPts val="0"/>
              </a:spcAft>
              <a:buClr>
                <a:schemeClr val="dk1"/>
              </a:buClr>
              <a:buSzPts val="1800"/>
              <a:buFont typeface="Times New Roman"/>
              <a:buAutoNum type="arabicPeriod"/>
            </a:pPr>
            <a:r>
              <a:rPr lang="en-IN"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Repeat</a:t>
            </a: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 the process for all points until every point has been visited and either assigned to a cluster or marked as noise.</a:t>
            </a:r>
            <a:endParaRPr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IN"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t>
            </a: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model = DBSCAN(eps=0.5, </a:t>
            </a:r>
            <a:r>
              <a:rPr lang="en-IN" sz="1800" dirty="0" err="1" smtClean="0">
                <a:solidFill>
                  <a:schemeClr val="dk1"/>
                </a:solidFill>
                <a:latin typeface="Times New Roman" panose="02020603050405020304" pitchFamily="18" charset="0"/>
                <a:ea typeface="Times New Roman"/>
                <a:cs typeface="Times New Roman" panose="02020603050405020304" pitchFamily="18" charset="0"/>
                <a:sym typeface="Times New Roman"/>
              </a:rPr>
              <a:t>min_samples</a:t>
            </a:r>
            <a:r>
              <a:rPr lang="en-IN"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=5</a:t>
            </a:r>
          </a:p>
          <a:p>
            <a:pPr marL="0" marR="0" lvl="0" indent="0" algn="just"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r>
              <a:rPr lang="en-IN"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Explanation of the Parameters</a:t>
            </a:r>
            <a:r>
              <a:rPr lang="en-IN" sz="1800" b="1"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t>
            </a:r>
          </a:p>
          <a:p>
            <a:pPr marL="0" marR="0" lvl="0" indent="0" algn="just"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marR="0" lvl="0" indent="-114300" algn="just" rtl="0">
              <a:spcBef>
                <a:spcPts val="0"/>
              </a:spcBef>
              <a:spcAft>
                <a:spcPts val="0"/>
              </a:spcAft>
              <a:buClr>
                <a:schemeClr val="dk1"/>
              </a:buClr>
              <a:buSzPts val="1800"/>
              <a:buFont typeface="Times New Roman"/>
              <a:buAutoNum type="arabicPeriod"/>
            </a:pPr>
            <a:r>
              <a:rPr lang="en-IN"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eps=0.5</a:t>
            </a: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742950" marR="0" lvl="1" indent="-285750" algn="just" rtl="0">
              <a:spcBef>
                <a:spcPts val="0"/>
              </a:spcBef>
              <a:spcAft>
                <a:spcPts val="0"/>
              </a:spcAft>
              <a:buClr>
                <a:schemeClr val="dk1"/>
              </a:buClr>
              <a:buSzPts val="1800"/>
              <a:buFont typeface="Times New Roman"/>
              <a:buAutoNum type="arabicPeriod"/>
            </a:pP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This is the </a:t>
            </a:r>
            <a:r>
              <a:rPr lang="en-IN"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maximum distance between two points</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for them to be considered as part of the same </a:t>
            </a:r>
            <a:r>
              <a:rPr lang="en-IN" sz="18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neighborhood</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(i.e., to be "densely connected").</a:t>
            </a:r>
            <a:endParaRPr dirty="0">
              <a:latin typeface="Times New Roman" panose="02020603050405020304" pitchFamily="18" charset="0"/>
              <a:cs typeface="Times New Roman" panose="02020603050405020304" pitchFamily="18" charset="0"/>
            </a:endParaRPr>
          </a:p>
          <a:p>
            <a:pPr marL="742950" marR="0" lvl="1" indent="-285750" algn="just" rtl="0">
              <a:spcBef>
                <a:spcPts val="0"/>
              </a:spcBef>
              <a:spcAft>
                <a:spcPts val="0"/>
              </a:spcAft>
              <a:buClr>
                <a:schemeClr val="dk1"/>
              </a:buClr>
              <a:buSzPts val="1800"/>
              <a:buFont typeface="Times New Roman"/>
              <a:buAutoNum type="arabicPeriod"/>
            </a:pP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If the distance between two points is less than or equal to eps, they are considered as </a:t>
            </a:r>
            <a:r>
              <a:rPr lang="en-IN" sz="18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neighbors</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0" marR="0" lvl="0" indent="-114300" algn="just" rtl="0">
              <a:spcBef>
                <a:spcPts val="0"/>
              </a:spcBef>
              <a:spcAft>
                <a:spcPts val="0"/>
              </a:spcAft>
              <a:buClr>
                <a:schemeClr val="dk1"/>
              </a:buClr>
              <a:buSzPts val="1800"/>
              <a:buFont typeface="Times New Roman"/>
              <a:buAutoNum type="arabicPeriod"/>
            </a:pPr>
            <a:r>
              <a:rPr lang="en-IN" sz="1800" b="1" dirty="0" err="1">
                <a:solidFill>
                  <a:schemeClr val="dk1"/>
                </a:solidFill>
                <a:latin typeface="Times New Roman" panose="02020603050405020304" pitchFamily="18" charset="0"/>
                <a:ea typeface="Times New Roman"/>
                <a:cs typeface="Times New Roman" panose="02020603050405020304" pitchFamily="18" charset="0"/>
                <a:sym typeface="Times New Roman"/>
              </a:rPr>
              <a:t>min_samples</a:t>
            </a:r>
            <a:r>
              <a:rPr lang="en-IN"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=5</a:t>
            </a:r>
            <a:r>
              <a:rPr lang="en-IN" sz="1800"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dirty="0">
              <a:latin typeface="Times New Roman" panose="02020603050405020304" pitchFamily="18" charset="0"/>
              <a:cs typeface="Times New Roman" panose="02020603050405020304" pitchFamily="18" charset="0"/>
            </a:endParaRPr>
          </a:p>
          <a:p>
            <a:pPr marL="742950" marR="0" lvl="1" indent="-285750" algn="just" rtl="0">
              <a:spcBef>
                <a:spcPts val="0"/>
              </a:spcBef>
              <a:spcAft>
                <a:spcPts val="0"/>
              </a:spcAft>
              <a:buClr>
                <a:schemeClr val="dk1"/>
              </a:buClr>
              <a:buSzPts val="1800"/>
              <a:buFont typeface="Times New Roman"/>
              <a:buAutoNum type="arabicPeriod"/>
            </a:pP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This defines the </a:t>
            </a:r>
            <a:r>
              <a:rPr lang="en-IN"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minimum number of points</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required to form a dense region, which constitutes a cluster.</a:t>
            </a:r>
            <a:endParaRPr dirty="0">
              <a:latin typeface="Times New Roman" panose="02020603050405020304" pitchFamily="18" charset="0"/>
              <a:cs typeface="Times New Roman" panose="02020603050405020304" pitchFamily="18" charset="0"/>
            </a:endParaRPr>
          </a:p>
          <a:p>
            <a:pPr marL="742950" marR="0" lvl="1" indent="-285750" algn="just" rtl="0">
              <a:spcBef>
                <a:spcPts val="0"/>
              </a:spcBef>
              <a:spcAft>
                <a:spcPts val="0"/>
              </a:spcAft>
              <a:buClr>
                <a:schemeClr val="dk1"/>
              </a:buClr>
              <a:buSzPts val="1800"/>
              <a:buFont typeface="Times New Roman"/>
              <a:buAutoNum type="arabicPeriod"/>
            </a:pP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 point is considered a </a:t>
            </a:r>
            <a:r>
              <a:rPr lang="en-IN"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core point</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if at least </a:t>
            </a:r>
            <a:r>
              <a:rPr lang="en-IN" sz="1800" b="0" i="0" u="none" strike="noStrike" cap="none" dirty="0" err="1">
                <a:solidFill>
                  <a:schemeClr val="dk1"/>
                </a:solidFill>
                <a:latin typeface="Times New Roman" panose="02020603050405020304" pitchFamily="18" charset="0"/>
                <a:ea typeface="Times New Roman"/>
                <a:cs typeface="Times New Roman" panose="02020603050405020304" pitchFamily="18" charset="0"/>
                <a:sym typeface="Times New Roman"/>
              </a:rPr>
              <a:t>min_samples</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points (including the point itself) are within its eps </a:t>
            </a:r>
            <a:r>
              <a:rPr lang="en-IN" sz="1800" b="0" i="0" u="none" strike="noStrike" cap="none"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neighbourhood.</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33280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34293" y="3042030"/>
            <a:ext cx="6319307" cy="4431983"/>
          </a:xfrm>
          <a:prstGeom prst="rect">
            <a:avLst/>
          </a:prstGeom>
        </p:spPr>
        <p:txBody>
          <a:bodyPr wrap="square" lIns="0" tIns="0" rIns="0" bIns="0" rtlCol="0" anchor="t">
            <a:spAutoFit/>
          </a:bodyPr>
          <a:lstStyle/>
          <a:p>
            <a:r>
              <a:rPr lang="en-US" sz="2400" b="1" dirty="0">
                <a:latin typeface="Codec Pro" panose="020B0604020202020204" charset="0"/>
                <a:cs typeface="Times New Roman" panose="02020603050405020304" pitchFamily="18" charset="0"/>
              </a:rPr>
              <a:t>3. Visualizations</a:t>
            </a:r>
          </a:p>
          <a:p>
            <a:r>
              <a:rPr lang="en-US" sz="2400" b="1" dirty="0">
                <a:latin typeface="Codec Pro" panose="020B0604020202020204" charset="0"/>
                <a:cs typeface="Times New Roman" panose="02020603050405020304" pitchFamily="18" charset="0"/>
              </a:rPr>
              <a:t>	Purpose:</a:t>
            </a:r>
            <a:r>
              <a:rPr lang="en-US" sz="2400" dirty="0">
                <a:latin typeface="Codec Pro" panose="020B0604020202020204" charset="0"/>
                <a:cs typeface="Times New Roman" panose="02020603050405020304" pitchFamily="18" charset="0"/>
              </a:rPr>
              <a:t> To make data patterns clear.</a:t>
            </a:r>
          </a:p>
          <a:p>
            <a:pPr lvl="3">
              <a:buFont typeface="Arial" panose="020B0604020202020204" pitchFamily="34" charset="0"/>
              <a:buChar char="•"/>
            </a:pPr>
            <a:r>
              <a:rPr lang="en-US" sz="2400" b="1" dirty="0">
                <a:latin typeface="Codec Pro" panose="020B0604020202020204" charset="0"/>
                <a:cs typeface="Times New Roman" panose="02020603050405020304" pitchFamily="18" charset="0"/>
              </a:rPr>
              <a:t>Histogram:</a:t>
            </a:r>
            <a:r>
              <a:rPr lang="en-US" sz="2400" dirty="0">
                <a:latin typeface="Codec Pro" panose="020B0604020202020204" charset="0"/>
                <a:cs typeface="Times New Roman" panose="02020603050405020304" pitchFamily="18" charset="0"/>
              </a:rPr>
              <a:t> Shows distribution</a:t>
            </a:r>
          </a:p>
          <a:p>
            <a:pPr lvl="3">
              <a:buFont typeface="Arial" panose="020B0604020202020204" pitchFamily="34" charset="0"/>
              <a:buChar char="•"/>
            </a:pPr>
            <a:r>
              <a:rPr lang="en-US" sz="2400" b="1" dirty="0">
                <a:latin typeface="Codec Pro" panose="020B0604020202020204" charset="0"/>
                <a:cs typeface="Times New Roman" panose="02020603050405020304" pitchFamily="18" charset="0"/>
              </a:rPr>
              <a:t>Scatter Plot:</a:t>
            </a:r>
            <a:r>
              <a:rPr lang="en-US" sz="2400" dirty="0">
                <a:latin typeface="Codec Pro" panose="020B0604020202020204" charset="0"/>
                <a:cs typeface="Times New Roman" panose="02020603050405020304" pitchFamily="18" charset="0"/>
              </a:rPr>
              <a:t> Shows relation between two variables</a:t>
            </a:r>
          </a:p>
          <a:p>
            <a:pPr lvl="3">
              <a:buFont typeface="Arial" panose="020B0604020202020204" pitchFamily="34" charset="0"/>
              <a:buChar char="•"/>
            </a:pPr>
            <a:r>
              <a:rPr lang="en-US" sz="2400" b="1" dirty="0" err="1">
                <a:latin typeface="Codec Pro" panose="020B0604020202020204" charset="0"/>
                <a:cs typeface="Times New Roman" panose="02020603050405020304" pitchFamily="18" charset="0"/>
              </a:rPr>
              <a:t>Heatmap</a:t>
            </a:r>
            <a:r>
              <a:rPr lang="en-US" sz="2400" b="1" dirty="0">
                <a:latin typeface="Codec Pro" panose="020B0604020202020204" charset="0"/>
                <a:cs typeface="Times New Roman" panose="02020603050405020304" pitchFamily="18" charset="0"/>
              </a:rPr>
              <a:t>:</a:t>
            </a:r>
            <a:r>
              <a:rPr lang="en-US" sz="2400" dirty="0">
                <a:latin typeface="Codec Pro" panose="020B0604020202020204" charset="0"/>
                <a:cs typeface="Times New Roman" panose="02020603050405020304" pitchFamily="18" charset="0"/>
              </a:rPr>
              <a:t> Shows correlation matrix</a:t>
            </a:r>
          </a:p>
          <a:p>
            <a:r>
              <a:rPr lang="en-US" sz="2400" b="1" dirty="0">
                <a:latin typeface="Codec Pro" panose="020B0604020202020204" charset="0"/>
                <a:cs typeface="Times New Roman" panose="02020603050405020304" pitchFamily="18" charset="0"/>
              </a:rPr>
              <a:t>Example:</a:t>
            </a:r>
            <a:endParaRPr lang="en-US" sz="2400" dirty="0">
              <a:latin typeface="Codec Pro" panose="020B0604020202020204" charset="0"/>
              <a:cs typeface="Times New Roman" panose="02020603050405020304" pitchFamily="18" charset="0"/>
            </a:endParaRPr>
          </a:p>
          <a:p>
            <a:pPr lvl="1">
              <a:buFont typeface="Arial" panose="020B0604020202020204" pitchFamily="34" charset="0"/>
              <a:buChar char="•"/>
            </a:pPr>
            <a:r>
              <a:rPr lang="en-US" sz="2400" dirty="0">
                <a:latin typeface="Codec Pro" panose="020B0604020202020204" charset="0"/>
                <a:cs typeface="Times New Roman" panose="02020603050405020304" pitchFamily="18" charset="0"/>
              </a:rPr>
              <a:t>Scatter plot of Service Years </a:t>
            </a:r>
            <a:r>
              <a:rPr lang="en-US" sz="2400" dirty="0" err="1">
                <a:latin typeface="Codec Pro" panose="020B0604020202020204" charset="0"/>
                <a:cs typeface="Times New Roman" panose="02020603050405020304" pitchFamily="18" charset="0"/>
              </a:rPr>
              <a:t>vs</a:t>
            </a:r>
            <a:r>
              <a:rPr lang="en-US" sz="2400" dirty="0">
                <a:latin typeface="Codec Pro" panose="020B0604020202020204" charset="0"/>
                <a:cs typeface="Times New Roman" panose="02020603050405020304" pitchFamily="18" charset="0"/>
              </a:rPr>
              <a:t>  Performance Score shows higher scores with more experience.</a:t>
            </a:r>
          </a:p>
        </p:txBody>
      </p:sp>
      <p:grpSp>
        <p:nvGrpSpPr>
          <p:cNvPr id="3" name="Group 3"/>
          <p:cNvGrpSpPr/>
          <p:nvPr/>
        </p:nvGrpSpPr>
        <p:grpSpPr>
          <a:xfrm>
            <a:off x="472395" y="528938"/>
            <a:ext cx="8945791"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43000" y="826731"/>
            <a:ext cx="8001000" cy="1205458"/>
          </a:xfrm>
          <a:prstGeom prst="rect">
            <a:avLst/>
          </a:prstGeom>
        </p:spPr>
        <p:txBody>
          <a:bodyPr wrap="square" lIns="0" tIns="0" rIns="0" bIns="0" rtlCol="0" anchor="t">
            <a:spAutoFit/>
          </a:bodyPr>
          <a:lstStyle/>
          <a:p>
            <a:pPr>
              <a:lnSpc>
                <a:spcPts val="9426"/>
              </a:lnSpc>
              <a:spcBef>
                <a:spcPct val="0"/>
              </a:spcBef>
            </a:pPr>
            <a:r>
              <a:rPr lang="en-US" sz="4000" dirty="0">
                <a:solidFill>
                  <a:schemeClr val="bg1"/>
                </a:solidFill>
                <a:latin typeface="Rasputin Bold" panose="020B0604020202020204" charset="0"/>
                <a:cs typeface="Times New Roman" panose="02020603050405020304" pitchFamily="18" charset="0"/>
              </a:rPr>
              <a:t>Exploratory Data Analysis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04</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7"/>
          <a:stretch>
            <a:fillRect/>
          </a:stretch>
        </p:blipFill>
        <p:spPr>
          <a:xfrm>
            <a:off x="10327915" y="2812035"/>
            <a:ext cx="6707079" cy="4758836"/>
          </a:xfrm>
          <a:prstGeom prst="rect">
            <a:avLst/>
          </a:prstGeom>
        </p:spPr>
      </p:pic>
    </p:spTree>
    <p:extLst>
      <p:ext uri="{BB962C8B-B14F-4D97-AF65-F5344CB8AC3E}">
        <p14:creationId xmlns:p14="http://schemas.microsoft.com/office/powerpoint/2010/main" val="37859896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7" y="394209"/>
            <a:ext cx="9448800"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9296401"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Hands On</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a:t>
            </a:r>
            <a:r>
              <a:rPr lang="en-US" sz="7500" b="1" dirty="0">
                <a:solidFill>
                  <a:srgbClr val="F3F3EA"/>
                </a:solidFill>
                <a:latin typeface="Rasputin Bold"/>
                <a:ea typeface="Rasputin Bold"/>
                <a:cs typeface="Rasputin Bold"/>
                <a:sym typeface="Rasputin Bold"/>
              </a:rPr>
              <a:t>5</a:t>
            </a: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335;p31"/>
          <p:cNvSpPr txBox="1">
            <a:spLocks/>
          </p:cNvSpPr>
          <p:nvPr/>
        </p:nvSpPr>
        <p:spPr>
          <a:xfrm>
            <a:off x="3250310" y="3092437"/>
            <a:ext cx="15190090" cy="4304104"/>
          </a:xfrm>
          <a:prstGeom prst="rect">
            <a:avLst/>
          </a:prstGeom>
          <a:noFill/>
          <a:ln>
            <a:noFill/>
          </a:ln>
        </p:spPr>
        <p:txBody>
          <a:bodyPr spcFirstLastPara="1" wrap="square" lIns="109700" tIns="54825" rIns="109700" bIns="54825" anchor="t" anchorCtr="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buClr>
                <a:schemeClr val="dk1"/>
              </a:buClr>
              <a:buSzPts val="3200"/>
              <a:buFont typeface="Arial" pitchFamily="34" charset="0"/>
              <a:buNone/>
            </a:pPr>
            <a:endParaRPr lang="en-IN" smtClean="0">
              <a:solidFill>
                <a:schemeClr val="hlink"/>
              </a:solidFill>
            </a:endParaRPr>
          </a:p>
          <a:p>
            <a:pPr marL="0" indent="0">
              <a:lnSpc>
                <a:spcPct val="90000"/>
              </a:lnSpc>
              <a:spcBef>
                <a:spcPts val="0"/>
              </a:spcBef>
              <a:buClr>
                <a:schemeClr val="dk1"/>
              </a:buClr>
              <a:buSzPts val="3200"/>
              <a:buFont typeface="Arial" pitchFamily="34" charset="0"/>
              <a:buNone/>
            </a:pPr>
            <a:endParaRPr lang="en-IN" smtClean="0">
              <a:solidFill>
                <a:schemeClr val="hlink"/>
              </a:solidFill>
              <a:latin typeface="Times New Roman" panose="02020603050405020304" pitchFamily="18" charset="0"/>
              <a:cs typeface="Times New Roman" panose="02020603050405020304" pitchFamily="18" charset="0"/>
            </a:endParaRPr>
          </a:p>
          <a:p>
            <a:pPr marL="411480" indent="-411480">
              <a:lnSpc>
                <a:spcPct val="90000"/>
              </a:lnSpc>
              <a:spcBef>
                <a:spcPts val="0"/>
              </a:spcBef>
              <a:buClr>
                <a:schemeClr val="dk1"/>
              </a:buClr>
              <a:buSzPts val="3200"/>
              <a:buFont typeface="Arial" pitchFamily="34" charset="0"/>
              <a:buChar char="●"/>
            </a:pPr>
            <a:r>
              <a:rPr lang="en-IN" smtClean="0">
                <a:solidFill>
                  <a:schemeClr val="hlink"/>
                </a:solidFill>
                <a:latin typeface="Times New Roman" panose="02020603050405020304" pitchFamily="18" charset="0"/>
                <a:cs typeface="Times New Roman" panose="02020603050405020304" pitchFamily="18" charset="0"/>
              </a:rPr>
              <a:t>DBSCAN.ipynb</a:t>
            </a:r>
          </a:p>
          <a:p>
            <a:pPr marL="411480" indent="-208280">
              <a:lnSpc>
                <a:spcPct val="90000"/>
              </a:lnSpc>
              <a:spcBef>
                <a:spcPts val="0"/>
              </a:spcBef>
              <a:buClr>
                <a:schemeClr val="dk1"/>
              </a:buClr>
              <a:buSzPts val="3200"/>
              <a:buFont typeface="Arial" pitchFamily="34" charset="0"/>
              <a:buNone/>
            </a:pPr>
            <a:endParaRPr lang="en-IN" smtClean="0">
              <a:solidFill>
                <a:schemeClr val="hlink"/>
              </a:solidFill>
              <a:latin typeface="Times New Roman" panose="02020603050405020304" pitchFamily="18" charset="0"/>
              <a:cs typeface="Times New Roman" panose="02020603050405020304" pitchFamily="18" charset="0"/>
            </a:endParaRPr>
          </a:p>
          <a:p>
            <a:pPr marL="411480" indent="-208280">
              <a:lnSpc>
                <a:spcPct val="90000"/>
              </a:lnSpc>
              <a:spcBef>
                <a:spcPts val="0"/>
              </a:spcBef>
              <a:buClr>
                <a:schemeClr val="dk1"/>
              </a:buClr>
              <a:buSzPts val="3200"/>
              <a:buFont typeface="Arial" pitchFamily="34" charset="0"/>
              <a:buNone/>
            </a:pPr>
            <a:r>
              <a:rPr lang="en-IN" smtClean="0">
                <a:solidFill>
                  <a:schemeClr val="hlink"/>
                </a:solidFill>
                <a:latin typeface="Times New Roman" panose="02020603050405020304" pitchFamily="18" charset="0"/>
                <a:cs typeface="Times New Roman" panose="02020603050405020304" pitchFamily="18" charset="0"/>
              </a:rPr>
              <a:t>Code:</a:t>
            </a:r>
          </a:p>
          <a:p>
            <a:pPr marL="411480" indent="-208280">
              <a:spcBef>
                <a:spcPts val="0"/>
              </a:spcBef>
              <a:buClr>
                <a:schemeClr val="dk1"/>
              </a:buClr>
              <a:buSzPts val="3200"/>
              <a:buFont typeface="Arial" pitchFamily="34" charset="0"/>
              <a:buNone/>
            </a:pPr>
            <a:r>
              <a:rPr lang="en-IN" smtClean="0">
                <a:latin typeface="Times New Roman" panose="02020603050405020304" pitchFamily="18" charset="0"/>
                <a:cs typeface="Times New Roman" panose="02020603050405020304" pitchFamily="18" charset="0"/>
                <a:hlinkClick r:id="rId7"/>
              </a:rPr>
              <a:t>https://drive.google.com/file/d/1ttq8wDofHojD7WCCI41sukho9GVqvby9/view?usp=sharing</a:t>
            </a:r>
            <a:endParaRPr lang="en-IN" smtClean="0">
              <a:latin typeface="Times New Roman" panose="02020603050405020304" pitchFamily="18" charset="0"/>
              <a:cs typeface="Times New Roman" panose="02020603050405020304" pitchFamily="18" charset="0"/>
            </a:endParaRPr>
          </a:p>
          <a:p>
            <a:pPr marL="411480" indent="-208280">
              <a:spcBef>
                <a:spcPts val="0"/>
              </a:spcBef>
              <a:buClr>
                <a:schemeClr val="dk1"/>
              </a:buClr>
              <a:buSzPts val="3200"/>
              <a:buFont typeface="Arial" pitchFamily="34" charset="0"/>
              <a:buNone/>
            </a:pPr>
            <a:endParaRPr lang="en-IN" smtClean="0">
              <a:latin typeface="Times New Roman" panose="02020603050405020304" pitchFamily="18" charset="0"/>
              <a:cs typeface="Times New Roman" panose="02020603050405020304" pitchFamily="18" charset="0"/>
            </a:endParaRPr>
          </a:p>
          <a:p>
            <a:pPr marL="411480" indent="-208280">
              <a:spcBef>
                <a:spcPts val="0"/>
              </a:spcBef>
              <a:buClr>
                <a:schemeClr val="dk1"/>
              </a:buClr>
              <a:buSzPts val="3200"/>
              <a:buFont typeface="Arial" pitchFamily="34" charset="0"/>
              <a:buNone/>
            </a:pPr>
            <a:r>
              <a:rPr lang="en-IN" smtClean="0">
                <a:latin typeface="Times New Roman" panose="02020603050405020304" pitchFamily="18" charset="0"/>
                <a:cs typeface="Times New Roman" panose="02020603050405020304" pitchFamily="18" charset="0"/>
                <a:hlinkClick r:id="rId8"/>
              </a:rPr>
              <a:t>Solved problem:</a:t>
            </a:r>
          </a:p>
          <a:p>
            <a:pPr marL="411480" indent="-208280">
              <a:spcBef>
                <a:spcPts val="0"/>
              </a:spcBef>
              <a:buClr>
                <a:schemeClr val="dk1"/>
              </a:buClr>
              <a:buSzPts val="3200"/>
              <a:buFont typeface="Arial" pitchFamily="34" charset="0"/>
              <a:buNone/>
            </a:pPr>
            <a:endParaRPr lang="en-IN" smtClean="0">
              <a:latin typeface="Times New Roman" panose="02020603050405020304" pitchFamily="18" charset="0"/>
              <a:cs typeface="Times New Roman" panose="02020603050405020304" pitchFamily="18" charset="0"/>
              <a:hlinkClick r:id="rId8"/>
            </a:endParaRPr>
          </a:p>
          <a:p>
            <a:pPr marL="411480" indent="-208280">
              <a:spcBef>
                <a:spcPts val="0"/>
              </a:spcBef>
              <a:buClr>
                <a:schemeClr val="dk1"/>
              </a:buClr>
              <a:buSzPts val="3200"/>
              <a:buFont typeface="Arial" pitchFamily="34" charset="0"/>
              <a:buNone/>
            </a:pPr>
            <a:r>
              <a:rPr lang="en-IN" smtClean="0">
                <a:latin typeface="Times New Roman" panose="02020603050405020304" pitchFamily="18" charset="0"/>
                <a:cs typeface="Times New Roman" panose="02020603050405020304" pitchFamily="18" charset="0"/>
                <a:hlinkClick r:id="rId8"/>
              </a:rPr>
              <a:t>https://drive.google.com/file/d/1n9pBk2iCDcDmBxIXYrFkxRr26zghd3ey/view?usp=sharing</a:t>
            </a:r>
            <a:endParaRPr lang="en-IN" smtClean="0">
              <a:latin typeface="Times New Roman" panose="02020603050405020304" pitchFamily="18" charset="0"/>
              <a:cs typeface="Times New Roman" panose="02020603050405020304" pitchFamily="18" charset="0"/>
            </a:endParaRPr>
          </a:p>
          <a:p>
            <a:pPr marL="411480" indent="-208280">
              <a:spcBef>
                <a:spcPts val="0"/>
              </a:spcBef>
              <a:buClr>
                <a:schemeClr val="dk1"/>
              </a:buClr>
              <a:buSzPts val="3200"/>
              <a:buFont typeface="Arial" pitchFamily="34" charset="0"/>
              <a:buNone/>
            </a:pPr>
            <a:endParaRPr lang="en-IN" dirty="0"/>
          </a:p>
        </p:txBody>
      </p:sp>
    </p:spTree>
    <p:extLst>
      <p:ext uri="{BB962C8B-B14F-4D97-AF65-F5344CB8AC3E}">
        <p14:creationId xmlns:p14="http://schemas.microsoft.com/office/powerpoint/2010/main" val="37777301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C183D7F6-B498-43B3-948B-1728B52AA6E4}">
                <adec:decorative xmlns="" xmlns:adec="http://schemas.microsoft.com/office/drawing/2017/decorative" val="1"/>
              </a:ext>
            </a:extLst>
          </p:cNvPr>
          <p:cNvSpPr/>
          <p:nvPr/>
        </p:nvSpPr>
        <p:spPr>
          <a:xfrm>
            <a:off x="13102622" y="7485032"/>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a:extLst>
              <a:ext uri="{C183D7F6-B498-43B3-948B-1728B52AA6E4}">
                <adec:decorative xmlns="" xmlns:adec="http://schemas.microsoft.com/office/drawing/2017/decorative" val="1"/>
              </a:ext>
            </a:extLst>
          </p:cNvPr>
          <p:cNvSpPr/>
          <p:nvPr/>
        </p:nvSpPr>
        <p:spPr>
          <a:xfrm>
            <a:off x="15260497" y="373123"/>
            <a:ext cx="1198791" cy="799920"/>
          </a:xfrm>
          <a:custGeom>
            <a:avLst/>
            <a:gdLst/>
            <a:ahLst/>
            <a:cxnLst/>
            <a:rect l="l" t="t" r="r" b="b"/>
            <a:pathLst>
              <a:path w="1198791" h="799920">
                <a:moveTo>
                  <a:pt x="0" y="0"/>
                </a:moveTo>
                <a:lnTo>
                  <a:pt x="1198791" y="0"/>
                </a:lnTo>
                <a:lnTo>
                  <a:pt x="1198791" y="799920"/>
                </a:lnTo>
                <a:lnTo>
                  <a:pt x="0" y="7999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a:extLst>
              <a:ext uri="{C183D7F6-B498-43B3-948B-1728B52AA6E4}">
                <adec:decorative xmlns="" xmlns:adec="http://schemas.microsoft.com/office/drawing/2017/decorative" val="1"/>
              </a:ext>
            </a:extLst>
          </p:cNvPr>
          <p:cNvSpPr/>
          <p:nvPr/>
        </p:nvSpPr>
        <p:spPr>
          <a:xfrm>
            <a:off x="-3449886" y="0"/>
            <a:ext cx="7491706" cy="7789108"/>
          </a:xfrm>
          <a:custGeom>
            <a:avLst/>
            <a:gdLst/>
            <a:ahLst/>
            <a:cxnLst/>
            <a:rect l="l" t="t" r="r" b="b"/>
            <a:pathLst>
              <a:path w="7491706" h="7789108">
                <a:moveTo>
                  <a:pt x="0" y="0"/>
                </a:moveTo>
                <a:lnTo>
                  <a:pt x="7491706" y="0"/>
                </a:lnTo>
                <a:lnTo>
                  <a:pt x="7491706" y="7789108"/>
                </a:lnTo>
                <a:lnTo>
                  <a:pt x="0" y="778910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4419600" y="2099768"/>
            <a:ext cx="13411200" cy="3718967"/>
          </a:xfrm>
          <a:prstGeom prst="rect">
            <a:avLst/>
          </a:prstGeom>
        </p:spPr>
        <p:txBody>
          <a:bodyPr wrap="square" lIns="0" tIns="0" rIns="0" bIns="0" rtlCol="0" anchor="t">
            <a:spAutoFit/>
          </a:bodyPr>
          <a:lstStyle/>
          <a:p>
            <a:pPr>
              <a:lnSpc>
                <a:spcPts val="14545"/>
              </a:lnSpc>
            </a:pPr>
            <a:r>
              <a:rPr lang="en-US" altLang="en-US" sz="9600" dirty="0">
                <a:latin typeface="Times New Roman" panose="02020603050405020304" pitchFamily="18" charset="0"/>
                <a:cs typeface="Times New Roman" panose="02020603050405020304" pitchFamily="18" charset="0"/>
              </a:rPr>
              <a:t>Supervised Learning</a:t>
            </a:r>
            <a:r>
              <a:rPr lang="en-IN" sz="9600" b="1" dirty="0" smtClean="0">
                <a:solidFill>
                  <a:srgbClr val="000000"/>
                </a:solidFill>
                <a:latin typeface="Times New Roman"/>
                <a:ea typeface="Times New Roman"/>
                <a:cs typeface="Times New Roman"/>
                <a:sym typeface="Times New Roman"/>
              </a:rPr>
              <a:t> </a:t>
            </a:r>
            <a:r>
              <a:rPr lang="en-IN" sz="9600" b="1" dirty="0">
                <a:solidFill>
                  <a:schemeClr val="dk1"/>
                </a:solidFill>
                <a:latin typeface="Times New Roman"/>
                <a:ea typeface="Times New Roman"/>
                <a:cs typeface="Times New Roman"/>
                <a:sym typeface="Times New Roman"/>
              </a:rPr>
              <a:t/>
            </a:r>
            <a:br>
              <a:rPr lang="en-IN" sz="9600" b="1" dirty="0">
                <a:solidFill>
                  <a:schemeClr val="dk1"/>
                </a:solidFill>
                <a:latin typeface="Times New Roman"/>
                <a:ea typeface="Times New Roman"/>
                <a:cs typeface="Times New Roman"/>
                <a:sym typeface="Times New Roman"/>
              </a:rPr>
            </a:br>
            <a:endParaRPr lang="en-US" sz="9600" b="1" dirty="0">
              <a:solidFill>
                <a:srgbClr val="443F2B"/>
              </a:solidFill>
              <a:latin typeface="Rasputin Bold" panose="020B0604020202020204" charset="0"/>
              <a:ea typeface="Rasputin Bold"/>
              <a:cs typeface="Rasputin Bold"/>
              <a:sym typeface="Rasputin Bold"/>
            </a:endParaRPr>
          </a:p>
        </p:txBody>
      </p:sp>
      <p:pic>
        <p:nvPicPr>
          <p:cNvPr id="2052" name="Picture 4" descr="Corporate Incubation Programs">
            <a:extLst>
              <a:ext uri="{FF2B5EF4-FFF2-40B4-BE49-F238E27FC236}">
                <a16:creationId xmlns="" xmlns:a16="http://schemas.microsoft.com/office/drawing/2014/main" id="{5BE85518-9F0C-C23B-85D2-D9E2D3A722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1030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1230143"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10744201" cy="1205458"/>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An application of Supervised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46</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3794965" y="3204018"/>
            <a:ext cx="13731035" cy="3388924"/>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r>
              <a:rPr lang="en-US" altLang="en-US" b="1" dirty="0" smtClean="0">
                <a:latin typeface="Times New Roman" panose="02020603050405020304" pitchFamily="18" charset="0"/>
                <a:cs typeface="Times New Roman" panose="02020603050405020304" pitchFamily="18" charset="0"/>
              </a:rPr>
              <a:t>Endless applications of supervised learning</a:t>
            </a:r>
            <a:r>
              <a:rPr lang="en-US" altLang="en-US" dirty="0" smtClean="0">
                <a:latin typeface="Times New Roman" panose="02020603050405020304" pitchFamily="18" charset="0"/>
                <a:cs typeface="Times New Roman" panose="02020603050405020304" pitchFamily="18" charset="0"/>
              </a:rPr>
              <a:t>. </a:t>
            </a:r>
          </a:p>
          <a:p>
            <a:pPr lvl="1" algn="just"/>
            <a:r>
              <a:rPr lang="en-US" altLang="en-US" dirty="0" smtClean="0">
                <a:latin typeface="Times New Roman" panose="02020603050405020304" pitchFamily="18" charset="0"/>
                <a:cs typeface="Times New Roman" panose="02020603050405020304" pitchFamily="18" charset="0"/>
              </a:rPr>
              <a:t>An emergency room in a hospital measures 17 variables (e.g., blood pressure, heart rate, </a:t>
            </a:r>
            <a:r>
              <a:rPr lang="en-US" altLang="en-US" dirty="0" err="1" smtClean="0">
                <a:latin typeface="Times New Roman" panose="02020603050405020304" pitchFamily="18" charset="0"/>
                <a:cs typeface="Times New Roman" panose="02020603050405020304" pitchFamily="18" charset="0"/>
              </a:rPr>
              <a:t>etc</a:t>
            </a:r>
            <a:r>
              <a:rPr lang="en-US" altLang="en-US" dirty="0" smtClean="0">
                <a:latin typeface="Times New Roman" panose="02020603050405020304" pitchFamily="18" charset="0"/>
                <a:cs typeface="Times New Roman" panose="02020603050405020304" pitchFamily="18" charset="0"/>
              </a:rPr>
              <a:t>) of newly admitted patients. </a:t>
            </a:r>
          </a:p>
          <a:p>
            <a:pPr lvl="1" algn="just"/>
            <a:r>
              <a:rPr lang="en-US" altLang="en-US" dirty="0" smtClean="0">
                <a:solidFill>
                  <a:srgbClr val="FF0000"/>
                </a:solidFill>
                <a:latin typeface="Times New Roman" panose="02020603050405020304" pitchFamily="18" charset="0"/>
                <a:cs typeface="Times New Roman" panose="02020603050405020304" pitchFamily="18" charset="0"/>
              </a:rPr>
              <a:t>A decision is needed</a:t>
            </a:r>
            <a:r>
              <a:rPr lang="en-US" altLang="en-US" dirty="0" smtClean="0">
                <a:latin typeface="Times New Roman" panose="02020603050405020304" pitchFamily="18" charset="0"/>
                <a:cs typeface="Times New Roman" panose="02020603050405020304" pitchFamily="18" charset="0"/>
              </a:rPr>
              <a:t>: whether to put a new patient in an intensive-care unit (ICU). </a:t>
            </a:r>
          </a:p>
          <a:p>
            <a:pPr lvl="1" algn="just"/>
            <a:r>
              <a:rPr lang="en-US" altLang="en-US" dirty="0" smtClean="0">
                <a:latin typeface="Times New Roman" panose="02020603050405020304" pitchFamily="18" charset="0"/>
                <a:cs typeface="Times New Roman" panose="02020603050405020304" pitchFamily="18" charset="0"/>
              </a:rPr>
              <a:t>Due to the high cost of ICU, those patients who may survive less than a month are given higher priority. </a:t>
            </a:r>
          </a:p>
          <a:p>
            <a:pPr lvl="1" algn="just"/>
            <a:r>
              <a:rPr lang="en-US" altLang="en-US" dirty="0" smtClean="0">
                <a:solidFill>
                  <a:srgbClr val="FF0000"/>
                </a:solidFill>
                <a:latin typeface="Times New Roman" panose="02020603050405020304" pitchFamily="18" charset="0"/>
                <a:cs typeface="Times New Roman" panose="02020603050405020304" pitchFamily="18" charset="0"/>
              </a:rPr>
              <a:t>Problem</a:t>
            </a:r>
            <a:r>
              <a:rPr lang="en-US" altLang="en-US" dirty="0" smtClean="0">
                <a:latin typeface="Times New Roman" panose="02020603050405020304" pitchFamily="18" charset="0"/>
                <a:cs typeface="Times New Roman" panose="02020603050405020304" pitchFamily="18" charset="0"/>
              </a:rPr>
              <a:t>: to predict </a:t>
            </a:r>
            <a:r>
              <a:rPr lang="en-US" altLang="en-US" dirty="0" smtClean="0">
                <a:solidFill>
                  <a:srgbClr val="3333CC"/>
                </a:solidFill>
                <a:latin typeface="Times New Roman" panose="02020603050405020304" pitchFamily="18" charset="0"/>
                <a:cs typeface="Times New Roman" panose="02020603050405020304" pitchFamily="18" charset="0"/>
              </a:rPr>
              <a:t>high-risk patients</a:t>
            </a:r>
            <a:r>
              <a:rPr lang="en-US" altLang="en-US" dirty="0" smtClean="0">
                <a:latin typeface="Times New Roman" panose="02020603050405020304" pitchFamily="18" charset="0"/>
                <a:cs typeface="Times New Roman" panose="02020603050405020304" pitchFamily="18" charset="0"/>
              </a:rPr>
              <a:t> and discriminate them from </a:t>
            </a:r>
            <a:r>
              <a:rPr lang="en-US" altLang="en-US" dirty="0" smtClean="0">
                <a:solidFill>
                  <a:srgbClr val="3333CC"/>
                </a:solidFill>
                <a:latin typeface="Times New Roman" panose="02020603050405020304" pitchFamily="18" charset="0"/>
                <a:cs typeface="Times New Roman" panose="02020603050405020304" pitchFamily="18" charset="0"/>
              </a:rPr>
              <a:t>low-risk patients</a:t>
            </a:r>
            <a:r>
              <a:rPr lang="en-US" altLang="en-US" dirty="0" smtClean="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02603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1230143"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10744201"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Another application</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47</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txBox="1">
            <a:spLocks noChangeArrowheads="1"/>
          </p:cNvSpPr>
          <p:nvPr/>
        </p:nvSpPr>
        <p:spPr>
          <a:xfrm>
            <a:off x="2909317" y="3539386"/>
            <a:ext cx="14997683" cy="343291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zh-CN" dirty="0" smtClean="0">
                <a:latin typeface="Times New Roman" panose="02020603050405020304" pitchFamily="18" charset="0"/>
                <a:ea typeface="SimSun" panose="02010600030101010101" pitchFamily="2" charset="-122"/>
                <a:cs typeface="Times New Roman" panose="02020603050405020304" pitchFamily="18" charset="0"/>
              </a:rPr>
              <a:t>A credit card company receives thousands of applications for new cards. Each application contains information about an applicant, </a:t>
            </a:r>
          </a:p>
          <a:p>
            <a:pPr lvl="2"/>
            <a:r>
              <a:rPr lang="en-US" altLang="zh-CN" dirty="0" smtClean="0">
                <a:latin typeface="Times New Roman" panose="02020603050405020304" pitchFamily="18" charset="0"/>
                <a:ea typeface="SimSun" panose="02010600030101010101" pitchFamily="2" charset="-122"/>
                <a:cs typeface="Times New Roman" panose="02020603050405020304" pitchFamily="18" charset="0"/>
              </a:rPr>
              <a:t>age </a:t>
            </a:r>
          </a:p>
          <a:p>
            <a:pPr lvl="2"/>
            <a:r>
              <a:rPr lang="en-US" altLang="zh-CN" dirty="0" smtClean="0">
                <a:latin typeface="Times New Roman" panose="02020603050405020304" pitchFamily="18" charset="0"/>
                <a:ea typeface="SimSun" panose="02010600030101010101" pitchFamily="2" charset="-122"/>
                <a:cs typeface="Times New Roman" panose="02020603050405020304" pitchFamily="18" charset="0"/>
              </a:rPr>
              <a:t>annual salary</a:t>
            </a:r>
          </a:p>
          <a:p>
            <a:pPr lvl="2"/>
            <a:r>
              <a:rPr lang="en-US" altLang="zh-CN" dirty="0" smtClean="0">
                <a:latin typeface="Times New Roman" panose="02020603050405020304" pitchFamily="18" charset="0"/>
                <a:ea typeface="SimSun" panose="02010600030101010101" pitchFamily="2" charset="-122"/>
                <a:cs typeface="Times New Roman" panose="02020603050405020304" pitchFamily="18" charset="0"/>
              </a:rPr>
              <a:t>outstanding debts</a:t>
            </a:r>
          </a:p>
          <a:p>
            <a:pPr lvl="2"/>
            <a:r>
              <a:rPr lang="en-US" altLang="zh-CN" dirty="0" smtClean="0">
                <a:latin typeface="Times New Roman" panose="02020603050405020304" pitchFamily="18" charset="0"/>
                <a:ea typeface="SimSun" panose="02010600030101010101" pitchFamily="2" charset="-122"/>
                <a:cs typeface="Times New Roman" panose="02020603050405020304" pitchFamily="18" charset="0"/>
              </a:rPr>
              <a:t>credit rating</a:t>
            </a:r>
          </a:p>
          <a:p>
            <a:pPr lvl="2"/>
            <a:r>
              <a:rPr lang="en-US" altLang="zh-CN" dirty="0" smtClean="0">
                <a:latin typeface="Times New Roman" panose="02020603050405020304" pitchFamily="18" charset="0"/>
                <a:ea typeface="SimSun" panose="02010600030101010101" pitchFamily="2" charset="-122"/>
                <a:cs typeface="Times New Roman" panose="02020603050405020304" pitchFamily="18" charset="0"/>
              </a:rPr>
              <a:t>etc. </a:t>
            </a:r>
          </a:p>
          <a:p>
            <a:pPr>
              <a:lnSpc>
                <a:spcPct val="90000"/>
              </a:lnSpc>
            </a:pPr>
            <a:r>
              <a:rPr lang="en-US" altLang="zh-CN" dirty="0" smtClean="0">
                <a:solidFill>
                  <a:srgbClr val="FF0000"/>
                </a:solidFill>
                <a:latin typeface="Times New Roman" panose="02020603050405020304" pitchFamily="18" charset="0"/>
                <a:ea typeface="SimSun" panose="02010600030101010101" pitchFamily="2" charset="-122"/>
                <a:cs typeface="Times New Roman" panose="02020603050405020304" pitchFamily="18" charset="0"/>
              </a:rPr>
              <a:t>Problem</a:t>
            </a:r>
            <a:r>
              <a:rPr lang="en-US" altLang="zh-CN" dirty="0" smtClean="0">
                <a:latin typeface="Times New Roman" panose="02020603050405020304" pitchFamily="18" charset="0"/>
                <a:ea typeface="SimSun" panose="02010600030101010101" pitchFamily="2" charset="-122"/>
                <a:cs typeface="Times New Roman" panose="02020603050405020304" pitchFamily="18" charset="0"/>
              </a:rPr>
              <a:t>: Decide whether an application should approved, i.e., </a:t>
            </a:r>
            <a:r>
              <a:rPr lang="en-US" altLang="zh-CN" b="1" dirty="0" smtClean="0">
                <a:latin typeface="Times New Roman" panose="02020603050405020304" pitchFamily="18" charset="0"/>
                <a:ea typeface="SimSun" panose="02010600030101010101" pitchFamily="2" charset="-122"/>
                <a:cs typeface="Times New Roman" panose="02020603050405020304" pitchFamily="18" charset="0"/>
              </a:rPr>
              <a:t>classify</a:t>
            </a:r>
            <a:r>
              <a:rPr lang="en-US" altLang="zh-CN" dirty="0" smtClean="0">
                <a:latin typeface="Times New Roman" panose="02020603050405020304" pitchFamily="18" charset="0"/>
                <a:ea typeface="SimSun" panose="02010600030101010101" pitchFamily="2" charset="-122"/>
                <a:cs typeface="Times New Roman" panose="02020603050405020304" pitchFamily="18" charset="0"/>
              </a:rPr>
              <a:t> applications into two categories, </a:t>
            </a:r>
            <a:r>
              <a:rPr lang="en-US" altLang="zh-CN" dirty="0" smtClean="0">
                <a:solidFill>
                  <a:srgbClr val="3333CC"/>
                </a:solidFill>
                <a:latin typeface="Times New Roman" panose="02020603050405020304" pitchFamily="18" charset="0"/>
                <a:ea typeface="SimSun" panose="02010600030101010101" pitchFamily="2" charset="-122"/>
                <a:cs typeface="Times New Roman" panose="02020603050405020304" pitchFamily="18" charset="0"/>
              </a:rPr>
              <a:t>approved</a:t>
            </a:r>
            <a:r>
              <a:rPr lang="en-US" altLang="zh-CN" dirty="0" smtClean="0">
                <a:latin typeface="Times New Roman" panose="02020603050405020304" pitchFamily="18" charset="0"/>
                <a:ea typeface="SimSun" panose="02010600030101010101" pitchFamily="2" charset="-122"/>
                <a:cs typeface="Times New Roman" panose="02020603050405020304" pitchFamily="18" charset="0"/>
              </a:rPr>
              <a:t> and </a:t>
            </a:r>
            <a:r>
              <a:rPr lang="en-US" altLang="zh-CN" dirty="0" smtClean="0">
                <a:solidFill>
                  <a:srgbClr val="3333CC"/>
                </a:solidFill>
                <a:latin typeface="Times New Roman" panose="02020603050405020304" pitchFamily="18" charset="0"/>
                <a:ea typeface="SimSun" panose="02010600030101010101" pitchFamily="2" charset="-122"/>
                <a:cs typeface="Times New Roman" panose="02020603050405020304" pitchFamily="18" charset="0"/>
              </a:rPr>
              <a:t>not approved</a:t>
            </a:r>
            <a:r>
              <a:rPr lang="en-US" altLang="zh-CN" dirty="0" smtClean="0">
                <a:latin typeface="Times New Roman" panose="02020603050405020304" pitchFamily="18" charset="0"/>
                <a:ea typeface="SimSun" panose="02010600030101010101" pitchFamily="2" charset="-122"/>
                <a:cs typeface="Times New Roman" panose="02020603050405020304" pitchFamily="18" charset="0"/>
              </a:rPr>
              <a:t>. </a:t>
            </a:r>
            <a:endParaRPr lang="en-US"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231975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1230143"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10744201"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Supervised Machine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48</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3930984" y="3238500"/>
            <a:ext cx="14280816" cy="371737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000" smtClean="0">
                <a:latin typeface="Times New Roman" panose="02020603050405020304" pitchFamily="18" charset="0"/>
                <a:cs typeface="Times New Roman" panose="02020603050405020304" pitchFamily="18" charset="0"/>
              </a:rPr>
              <a:t>We humans learn from past experiences.</a:t>
            </a:r>
          </a:p>
          <a:p>
            <a:r>
              <a:rPr lang="en-US" altLang="en-US" sz="2000" smtClean="0">
                <a:latin typeface="Times New Roman" panose="02020603050405020304" pitchFamily="18" charset="0"/>
                <a:cs typeface="Times New Roman" panose="02020603050405020304" pitchFamily="18" charset="0"/>
              </a:rPr>
              <a:t>A computer does not “experience.”</a:t>
            </a:r>
          </a:p>
          <a:p>
            <a:pPr lvl="1"/>
            <a:r>
              <a:rPr lang="en-US" altLang="en-US" smtClean="0">
                <a:solidFill>
                  <a:srgbClr val="3333CC"/>
                </a:solidFill>
                <a:latin typeface="Times New Roman" panose="02020603050405020304" pitchFamily="18" charset="0"/>
                <a:cs typeface="Times New Roman" panose="02020603050405020304" pitchFamily="18" charset="0"/>
              </a:rPr>
              <a:t>A computer system learns from data, which </a:t>
            </a:r>
            <a:r>
              <a:rPr lang="en-US" altLang="en-US" smtClean="0">
                <a:latin typeface="Times New Roman" panose="02020603050405020304" pitchFamily="18" charset="0"/>
                <a:cs typeface="Times New Roman" panose="02020603050405020304" pitchFamily="18" charset="0"/>
              </a:rPr>
              <a:t>represents “past experiences” in an application domain. </a:t>
            </a:r>
          </a:p>
          <a:p>
            <a:r>
              <a:rPr lang="en-US" altLang="en-US" sz="2000" smtClean="0">
                <a:solidFill>
                  <a:srgbClr val="FF0000"/>
                </a:solidFill>
                <a:latin typeface="Times New Roman" panose="02020603050405020304" pitchFamily="18" charset="0"/>
                <a:cs typeface="Times New Roman" panose="02020603050405020304" pitchFamily="18" charset="0"/>
              </a:rPr>
              <a:t>Our focus:</a:t>
            </a:r>
            <a:r>
              <a:rPr lang="en-US" altLang="en-US" sz="2000" smtClean="0">
                <a:latin typeface="Times New Roman" panose="02020603050405020304" pitchFamily="18" charset="0"/>
                <a:cs typeface="Times New Roman" panose="02020603050405020304" pitchFamily="18" charset="0"/>
              </a:rPr>
              <a:t> learn </a:t>
            </a:r>
            <a:r>
              <a:rPr lang="en-US" altLang="en-US" sz="2000" smtClean="0">
                <a:solidFill>
                  <a:srgbClr val="3333CC"/>
                </a:solidFill>
                <a:latin typeface="Times New Roman" panose="02020603050405020304" pitchFamily="18" charset="0"/>
                <a:cs typeface="Times New Roman" panose="02020603050405020304" pitchFamily="18" charset="0"/>
              </a:rPr>
              <a:t>a target function</a:t>
            </a:r>
            <a:r>
              <a:rPr lang="en-US" altLang="en-US" sz="2000" smtClean="0">
                <a:latin typeface="Times New Roman" panose="02020603050405020304" pitchFamily="18" charset="0"/>
                <a:cs typeface="Times New Roman" panose="02020603050405020304" pitchFamily="18" charset="0"/>
              </a:rPr>
              <a:t> that can be used to predict the values (</a:t>
            </a:r>
            <a:r>
              <a:rPr lang="en-US" altLang="en-US" sz="2000" b="1" smtClean="0">
                <a:latin typeface="Times New Roman" panose="02020603050405020304" pitchFamily="18" charset="0"/>
                <a:cs typeface="Times New Roman" panose="02020603050405020304" pitchFamily="18" charset="0"/>
              </a:rPr>
              <a:t>labels</a:t>
            </a:r>
            <a:r>
              <a:rPr lang="en-US" altLang="en-US" sz="2000" smtClean="0">
                <a:latin typeface="Times New Roman" panose="02020603050405020304" pitchFamily="18" charset="0"/>
                <a:cs typeface="Times New Roman" panose="02020603050405020304" pitchFamily="18" charset="0"/>
              </a:rPr>
              <a:t>) of a discrete class attribute, e.g., </a:t>
            </a:r>
          </a:p>
          <a:p>
            <a:pPr lvl="1"/>
            <a:r>
              <a:rPr lang="en-US" altLang="en-US" smtClean="0">
                <a:solidFill>
                  <a:srgbClr val="3333CC"/>
                </a:solidFill>
                <a:latin typeface="Times New Roman" panose="02020603050405020304" pitchFamily="18" charset="0"/>
                <a:cs typeface="Times New Roman" panose="02020603050405020304" pitchFamily="18" charset="0"/>
              </a:rPr>
              <a:t>high-risk </a:t>
            </a:r>
            <a:r>
              <a:rPr lang="en-US" altLang="en-US" smtClean="0">
                <a:latin typeface="Times New Roman" panose="02020603050405020304" pitchFamily="18" charset="0"/>
                <a:cs typeface="Times New Roman" panose="02020603050405020304" pitchFamily="18" charset="0"/>
              </a:rPr>
              <a:t>or</a:t>
            </a:r>
            <a:r>
              <a:rPr lang="en-US" altLang="en-US" smtClean="0">
                <a:solidFill>
                  <a:srgbClr val="3333CC"/>
                </a:solidFill>
                <a:latin typeface="Times New Roman" panose="02020603050405020304" pitchFamily="18" charset="0"/>
                <a:cs typeface="Times New Roman" panose="02020603050405020304" pitchFamily="18" charset="0"/>
              </a:rPr>
              <a:t> low risk    </a:t>
            </a:r>
            <a:r>
              <a:rPr lang="en-US" altLang="en-US" smtClean="0">
                <a:latin typeface="Times New Roman" panose="02020603050405020304" pitchFamily="18" charset="0"/>
                <a:cs typeface="Times New Roman" panose="02020603050405020304" pitchFamily="18" charset="0"/>
              </a:rPr>
              <a:t>and   </a:t>
            </a:r>
            <a:r>
              <a:rPr lang="en-US" altLang="en-US" smtClean="0">
                <a:solidFill>
                  <a:srgbClr val="3333CC"/>
                </a:solidFill>
                <a:latin typeface="Times New Roman" panose="02020603050405020304" pitchFamily="18" charset="0"/>
                <a:cs typeface="Times New Roman" panose="02020603050405020304" pitchFamily="18" charset="0"/>
              </a:rPr>
              <a:t>approved </a:t>
            </a:r>
            <a:r>
              <a:rPr lang="en-US" altLang="en-US" smtClean="0">
                <a:latin typeface="Times New Roman" panose="02020603050405020304" pitchFamily="18" charset="0"/>
                <a:cs typeface="Times New Roman" panose="02020603050405020304" pitchFamily="18" charset="0"/>
              </a:rPr>
              <a:t>or</a:t>
            </a:r>
            <a:r>
              <a:rPr lang="en-US" altLang="en-US" smtClean="0">
                <a:solidFill>
                  <a:srgbClr val="3333CC"/>
                </a:solidFill>
                <a:latin typeface="Times New Roman" panose="02020603050405020304" pitchFamily="18" charset="0"/>
                <a:cs typeface="Times New Roman" panose="02020603050405020304" pitchFamily="18" charset="0"/>
              </a:rPr>
              <a:t> not-approved</a:t>
            </a:r>
            <a:r>
              <a:rPr lang="en-US" altLang="en-US" smtClean="0">
                <a:latin typeface="Times New Roman" panose="02020603050405020304" pitchFamily="18" charset="0"/>
                <a:cs typeface="Times New Roman" panose="02020603050405020304" pitchFamily="18" charset="0"/>
              </a:rPr>
              <a:t>. </a:t>
            </a:r>
          </a:p>
          <a:p>
            <a:r>
              <a:rPr lang="en-US" altLang="en-US" sz="2000" smtClean="0">
                <a:latin typeface="Times New Roman" panose="02020603050405020304" pitchFamily="18" charset="0"/>
                <a:cs typeface="Times New Roman" panose="02020603050405020304" pitchFamily="18" charset="0"/>
              </a:rPr>
              <a:t>The task is commonly called: </a:t>
            </a:r>
            <a:r>
              <a:rPr lang="en-US" altLang="en-US" sz="2000" smtClean="0">
                <a:solidFill>
                  <a:srgbClr val="FF0000"/>
                </a:solidFill>
                <a:latin typeface="Times New Roman" panose="02020603050405020304" pitchFamily="18" charset="0"/>
                <a:cs typeface="Times New Roman" panose="02020603050405020304" pitchFamily="18" charset="0"/>
              </a:rPr>
              <a:t>supervised learning</a:t>
            </a:r>
            <a:r>
              <a:rPr lang="en-US" altLang="en-US" sz="2000" smtClean="0">
                <a:latin typeface="Times New Roman" panose="02020603050405020304" pitchFamily="18" charset="0"/>
                <a:cs typeface="Times New Roman" panose="02020603050405020304" pitchFamily="18" charset="0"/>
              </a:rPr>
              <a:t>, </a:t>
            </a:r>
            <a:r>
              <a:rPr lang="en-US" altLang="en-US" sz="2000" smtClean="0">
                <a:solidFill>
                  <a:srgbClr val="FF0000"/>
                </a:solidFill>
                <a:latin typeface="Times New Roman" panose="02020603050405020304" pitchFamily="18" charset="0"/>
                <a:cs typeface="Times New Roman" panose="02020603050405020304" pitchFamily="18" charset="0"/>
              </a:rPr>
              <a:t>classification</a:t>
            </a:r>
            <a:r>
              <a:rPr lang="en-US" altLang="en-US" sz="2000" smtClean="0">
                <a:latin typeface="Times New Roman" panose="02020603050405020304" pitchFamily="18" charset="0"/>
                <a:cs typeface="Times New Roman" panose="02020603050405020304" pitchFamily="18" charset="0"/>
              </a:rPr>
              <a:t>, or </a:t>
            </a:r>
            <a:r>
              <a:rPr lang="en-US" altLang="en-US" sz="2000" smtClean="0">
                <a:solidFill>
                  <a:srgbClr val="FF0000"/>
                </a:solidFill>
                <a:latin typeface="Times New Roman" panose="02020603050405020304" pitchFamily="18" charset="0"/>
                <a:cs typeface="Times New Roman" panose="02020603050405020304" pitchFamily="18" charset="0"/>
              </a:rPr>
              <a:t>inductive learning.</a:t>
            </a:r>
            <a:r>
              <a:rPr lang="en-US" altLang="en-US" sz="2000" smtClean="0">
                <a:latin typeface="Times New Roman" panose="02020603050405020304" pitchFamily="18" charset="0"/>
                <a:cs typeface="Times New Roman" panose="02020603050405020304" pitchFamily="18" charset="0"/>
              </a:rPr>
              <a:t> </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00927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1230143"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10744201"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An example: data (loan application)</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346522"/>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49</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a:xfrm>
            <a:off x="4800600" y="4013372"/>
            <a:ext cx="6683759" cy="4482928"/>
          </a:xfrm>
          <a:prstGeom prst="rect">
            <a:avLst/>
          </a:prstGeom>
        </p:spPr>
      </p:pic>
      <p:sp>
        <p:nvSpPr>
          <p:cNvPr id="16" name="Text Box 7"/>
          <p:cNvSpPr txBox="1">
            <a:spLocks noChangeArrowheads="1"/>
          </p:cNvSpPr>
          <p:nvPr/>
        </p:nvSpPr>
        <p:spPr bwMode="auto">
          <a:xfrm>
            <a:off x="7196137" y="3252788"/>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800" dirty="0"/>
              <a:t>Approved or not</a:t>
            </a:r>
          </a:p>
        </p:txBody>
      </p:sp>
    </p:spTree>
    <p:extLst>
      <p:ext uri="{BB962C8B-B14F-4D97-AF65-F5344CB8AC3E}">
        <p14:creationId xmlns:p14="http://schemas.microsoft.com/office/powerpoint/2010/main" val="39642106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1230143"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10744201"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An example: the learning task</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72015"/>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50</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4724400" y="3543300"/>
            <a:ext cx="9472306" cy="389921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r>
              <a:rPr lang="en-US" altLang="en-US" b="1" smtClean="0">
                <a:latin typeface="Times New Roman" panose="02020603050405020304" pitchFamily="18" charset="0"/>
                <a:cs typeface="Times New Roman" panose="02020603050405020304" pitchFamily="18" charset="0"/>
              </a:rPr>
              <a:t>Sub-tasks: </a:t>
            </a:r>
          </a:p>
          <a:p>
            <a:pPr>
              <a:defRPr/>
            </a:pPr>
            <a:r>
              <a:rPr lang="en-US" altLang="en-US" smtClean="0">
                <a:latin typeface="Times New Roman" panose="02020603050405020304" pitchFamily="18" charset="0"/>
                <a:cs typeface="Times New Roman" panose="02020603050405020304" pitchFamily="18" charset="0"/>
              </a:rPr>
              <a:t>Learn </a:t>
            </a:r>
            <a:r>
              <a:rPr lang="en-US" altLang="en-US" smtClean="0">
                <a:solidFill>
                  <a:srgbClr val="FF0000"/>
                </a:solidFill>
                <a:latin typeface="Times New Roman" panose="02020603050405020304" pitchFamily="18" charset="0"/>
                <a:cs typeface="Times New Roman" panose="02020603050405020304" pitchFamily="18" charset="0"/>
              </a:rPr>
              <a:t>a classification model</a:t>
            </a:r>
            <a:r>
              <a:rPr lang="en-US" altLang="en-US" smtClean="0">
                <a:latin typeface="Times New Roman" panose="02020603050405020304" pitchFamily="18" charset="0"/>
                <a:cs typeface="Times New Roman" panose="02020603050405020304" pitchFamily="18" charset="0"/>
              </a:rPr>
              <a:t> from the data </a:t>
            </a:r>
          </a:p>
          <a:p>
            <a:pPr>
              <a:defRPr/>
            </a:pPr>
            <a:r>
              <a:rPr lang="en-US" altLang="en-US" smtClean="0">
                <a:latin typeface="Times New Roman" panose="02020603050405020304" pitchFamily="18" charset="0"/>
                <a:cs typeface="Times New Roman" panose="02020603050405020304" pitchFamily="18" charset="0"/>
              </a:rPr>
              <a:t>Use the model to classify future loan applications into </a:t>
            </a:r>
          </a:p>
          <a:p>
            <a:pPr lvl="1">
              <a:defRPr/>
            </a:pPr>
            <a:r>
              <a:rPr lang="en-US" altLang="en-US" smtClean="0">
                <a:solidFill>
                  <a:srgbClr val="3333CC"/>
                </a:solidFill>
                <a:latin typeface="Times New Roman" panose="02020603050405020304" pitchFamily="18" charset="0"/>
                <a:cs typeface="Times New Roman" panose="02020603050405020304" pitchFamily="18" charset="0"/>
              </a:rPr>
              <a:t>Yes (approved) and </a:t>
            </a:r>
          </a:p>
          <a:p>
            <a:pPr lvl="1">
              <a:defRPr/>
            </a:pPr>
            <a:r>
              <a:rPr lang="en-US" altLang="en-US" smtClean="0">
                <a:solidFill>
                  <a:srgbClr val="3333CC"/>
                </a:solidFill>
                <a:latin typeface="Times New Roman" panose="02020603050405020304" pitchFamily="18" charset="0"/>
                <a:cs typeface="Times New Roman" panose="02020603050405020304" pitchFamily="18" charset="0"/>
              </a:rPr>
              <a:t>No (not approved)</a:t>
            </a:r>
          </a:p>
          <a:p>
            <a:pPr>
              <a:defRPr/>
            </a:pPr>
            <a:r>
              <a:rPr lang="en-US" altLang="en-US" smtClean="0">
                <a:latin typeface="Times New Roman" panose="02020603050405020304" pitchFamily="18" charset="0"/>
                <a:cs typeface="Times New Roman" panose="02020603050405020304" pitchFamily="18" charset="0"/>
              </a:rPr>
              <a:t>What is the class for following applicant/case?</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34008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1230143" cy="2135043"/>
            <a:chOff x="0" y="-38100"/>
            <a:chExt cx="2356093"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10744201"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The data and the goal</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72015"/>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51</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2"/>
          <p:cNvSpPr txBox="1">
            <a:spLocks noChangeArrowheads="1"/>
          </p:cNvSpPr>
          <p:nvPr/>
        </p:nvSpPr>
        <p:spPr>
          <a:xfrm>
            <a:off x="3969340" y="3400552"/>
            <a:ext cx="13781962" cy="37241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ltLang="en-US" smtClean="0">
                <a:solidFill>
                  <a:srgbClr val="FF0000"/>
                </a:solidFill>
                <a:latin typeface="Times New Roman" panose="02020603050405020304" pitchFamily="18" charset="0"/>
                <a:cs typeface="Times New Roman" panose="02020603050405020304" pitchFamily="18" charset="0"/>
              </a:rPr>
              <a:t>Data:</a:t>
            </a:r>
            <a:r>
              <a:rPr lang="en-GB" altLang="en-US" smtClean="0">
                <a:latin typeface="Times New Roman" panose="02020603050405020304" pitchFamily="18" charset="0"/>
                <a:cs typeface="Times New Roman" panose="02020603050405020304" pitchFamily="18" charset="0"/>
              </a:rPr>
              <a:t> A set of data records (also called examples, instances, or cases) described by</a:t>
            </a:r>
          </a:p>
          <a:p>
            <a:pPr lvl="1"/>
            <a:r>
              <a:rPr lang="en-GB" altLang="en-US" i="1" smtClean="0">
                <a:solidFill>
                  <a:srgbClr val="3333CC"/>
                </a:solidFill>
                <a:latin typeface="Times New Roman" panose="02020603050405020304" pitchFamily="18" charset="0"/>
                <a:cs typeface="Times New Roman" panose="02020603050405020304" pitchFamily="18" charset="0"/>
              </a:rPr>
              <a:t>k</a:t>
            </a:r>
            <a:r>
              <a:rPr lang="en-GB" altLang="en-US" smtClean="0">
                <a:solidFill>
                  <a:srgbClr val="3333CC"/>
                </a:solidFill>
                <a:latin typeface="Times New Roman" panose="02020603050405020304" pitchFamily="18" charset="0"/>
                <a:cs typeface="Times New Roman" panose="02020603050405020304" pitchFamily="18" charset="0"/>
              </a:rPr>
              <a:t> data attributes</a:t>
            </a:r>
            <a:r>
              <a:rPr lang="en-GB" altLang="en-US" smtClean="0">
                <a:latin typeface="Times New Roman" panose="02020603050405020304" pitchFamily="18" charset="0"/>
                <a:cs typeface="Times New Roman" panose="02020603050405020304" pitchFamily="18" charset="0"/>
              </a:rPr>
              <a:t>: </a:t>
            </a:r>
            <a:r>
              <a:rPr lang="en-GB" altLang="en-US" i="1" smtClean="0">
                <a:latin typeface="Times New Roman" panose="02020603050405020304" pitchFamily="18" charset="0"/>
                <a:cs typeface="Times New Roman" panose="02020603050405020304" pitchFamily="18" charset="0"/>
              </a:rPr>
              <a:t>A</a:t>
            </a:r>
            <a:r>
              <a:rPr lang="en-GB" altLang="en-US" baseline="-25000" smtClean="0">
                <a:latin typeface="Times New Roman" panose="02020603050405020304" pitchFamily="18" charset="0"/>
                <a:cs typeface="Times New Roman" panose="02020603050405020304" pitchFamily="18" charset="0"/>
              </a:rPr>
              <a:t>1</a:t>
            </a:r>
            <a:r>
              <a:rPr lang="en-GB" altLang="en-US" smtClean="0">
                <a:latin typeface="Times New Roman" panose="02020603050405020304" pitchFamily="18" charset="0"/>
                <a:cs typeface="Times New Roman" panose="02020603050405020304" pitchFamily="18" charset="0"/>
              </a:rPr>
              <a:t>, </a:t>
            </a:r>
            <a:r>
              <a:rPr lang="en-GB" altLang="en-US" i="1" smtClean="0">
                <a:latin typeface="Times New Roman" panose="02020603050405020304" pitchFamily="18" charset="0"/>
                <a:cs typeface="Times New Roman" panose="02020603050405020304" pitchFamily="18" charset="0"/>
              </a:rPr>
              <a:t>A</a:t>
            </a:r>
            <a:r>
              <a:rPr lang="en-GB" altLang="en-US" baseline="-25000" smtClean="0">
                <a:latin typeface="Times New Roman" panose="02020603050405020304" pitchFamily="18" charset="0"/>
                <a:cs typeface="Times New Roman" panose="02020603050405020304" pitchFamily="18" charset="0"/>
              </a:rPr>
              <a:t>2</a:t>
            </a:r>
            <a:r>
              <a:rPr lang="en-GB" altLang="en-US" smtClean="0">
                <a:latin typeface="Times New Roman" panose="02020603050405020304" pitchFamily="18" charset="0"/>
                <a:cs typeface="Times New Roman" panose="02020603050405020304" pitchFamily="18" charset="0"/>
              </a:rPr>
              <a:t>, … </a:t>
            </a:r>
            <a:r>
              <a:rPr lang="en-GB" altLang="en-US" i="1" smtClean="0">
                <a:latin typeface="Times New Roman" panose="02020603050405020304" pitchFamily="18" charset="0"/>
                <a:cs typeface="Times New Roman" panose="02020603050405020304" pitchFamily="18" charset="0"/>
              </a:rPr>
              <a:t>A</a:t>
            </a:r>
            <a:r>
              <a:rPr lang="en-GB" altLang="en-US" i="1" baseline="-25000" smtClean="0">
                <a:latin typeface="Times New Roman" panose="02020603050405020304" pitchFamily="18" charset="0"/>
                <a:cs typeface="Times New Roman" panose="02020603050405020304" pitchFamily="18" charset="0"/>
              </a:rPr>
              <a:t>k</a:t>
            </a:r>
            <a:r>
              <a:rPr lang="en-GB" altLang="en-US" smtClean="0">
                <a:latin typeface="Times New Roman" panose="02020603050405020304" pitchFamily="18" charset="0"/>
                <a:cs typeface="Times New Roman" panose="02020603050405020304" pitchFamily="18" charset="0"/>
              </a:rPr>
              <a:t>. </a:t>
            </a:r>
          </a:p>
          <a:p>
            <a:pPr lvl="1"/>
            <a:r>
              <a:rPr lang="en-GB" altLang="en-US" smtClean="0">
                <a:solidFill>
                  <a:srgbClr val="3333CC"/>
                </a:solidFill>
                <a:latin typeface="Times New Roman" panose="02020603050405020304" pitchFamily="18" charset="0"/>
                <a:cs typeface="Times New Roman" panose="02020603050405020304" pitchFamily="18" charset="0"/>
              </a:rPr>
              <a:t>One class attribute</a:t>
            </a:r>
            <a:r>
              <a:rPr lang="en-GB" altLang="en-US" smtClean="0">
                <a:latin typeface="Times New Roman" panose="02020603050405020304" pitchFamily="18" charset="0"/>
                <a:cs typeface="Times New Roman" panose="02020603050405020304" pitchFamily="18" charset="0"/>
              </a:rPr>
              <a:t>: a set of pre-defined class labels </a:t>
            </a:r>
          </a:p>
          <a:p>
            <a:pPr lvl="1"/>
            <a:r>
              <a:rPr lang="en-GB" altLang="en-US" smtClean="0">
                <a:latin typeface="Times New Roman" panose="02020603050405020304" pitchFamily="18" charset="0"/>
                <a:cs typeface="Times New Roman" panose="02020603050405020304" pitchFamily="18" charset="0"/>
              </a:rPr>
              <a:t>In other words, each record/example is labelled with a class label. </a:t>
            </a:r>
          </a:p>
          <a:p>
            <a:r>
              <a:rPr lang="en-GB" altLang="en-US" smtClean="0">
                <a:solidFill>
                  <a:srgbClr val="FF0000"/>
                </a:solidFill>
                <a:latin typeface="Times New Roman" panose="02020603050405020304" pitchFamily="18" charset="0"/>
                <a:cs typeface="Times New Roman" panose="02020603050405020304" pitchFamily="18" charset="0"/>
              </a:rPr>
              <a:t>Goal:</a:t>
            </a:r>
            <a:r>
              <a:rPr lang="en-GB" altLang="en-US" smtClean="0">
                <a:latin typeface="Times New Roman" panose="02020603050405020304" pitchFamily="18" charset="0"/>
                <a:cs typeface="Times New Roman" panose="02020603050405020304" pitchFamily="18" charset="0"/>
              </a:rPr>
              <a:t> To learn a </a:t>
            </a:r>
            <a:r>
              <a:rPr lang="en-GB" altLang="en-US" smtClean="0">
                <a:solidFill>
                  <a:srgbClr val="3333CC"/>
                </a:solidFill>
                <a:latin typeface="Times New Roman" panose="02020603050405020304" pitchFamily="18" charset="0"/>
                <a:cs typeface="Times New Roman" panose="02020603050405020304" pitchFamily="18" charset="0"/>
              </a:rPr>
              <a:t>classification model</a:t>
            </a:r>
            <a:r>
              <a:rPr lang="en-GB" altLang="en-US" smtClean="0">
                <a:latin typeface="Times New Roman" panose="02020603050405020304" pitchFamily="18" charset="0"/>
                <a:cs typeface="Times New Roman" panose="02020603050405020304" pitchFamily="18" charset="0"/>
              </a:rPr>
              <a:t> from the data that can be used to predict the classes of new (future or test) instances/cases.</a:t>
            </a:r>
            <a:endParaRPr lang="en-GB"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82473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14399" y="826731"/>
            <a:ext cx="11125201" cy="1205458"/>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Supervised vs. Unsupervised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72015"/>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52</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3863207" y="3467100"/>
            <a:ext cx="13738993" cy="443091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mtClean="0">
                <a:solidFill>
                  <a:srgbClr val="F83F24"/>
                </a:solidFill>
                <a:latin typeface="Times New Roman" panose="02020603050405020304" pitchFamily="18" charset="0"/>
                <a:cs typeface="Times New Roman" panose="02020603050405020304" pitchFamily="18" charset="0"/>
              </a:rPr>
              <a:t>Supervised learning: </a:t>
            </a:r>
            <a:r>
              <a:rPr lang="en-US" altLang="en-US" smtClean="0">
                <a:latin typeface="Times New Roman" panose="02020603050405020304" pitchFamily="18" charset="0"/>
                <a:cs typeface="Times New Roman" panose="02020603050405020304" pitchFamily="18" charset="0"/>
              </a:rPr>
              <a:t>classification is supervised learning from examples.</a:t>
            </a:r>
            <a:r>
              <a:rPr lang="en-US" altLang="en-US" smtClean="0">
                <a:solidFill>
                  <a:srgbClr val="F83F24"/>
                </a:solidFill>
                <a:latin typeface="Times New Roman" panose="02020603050405020304" pitchFamily="18" charset="0"/>
                <a:cs typeface="Times New Roman" panose="02020603050405020304" pitchFamily="18" charset="0"/>
              </a:rPr>
              <a:t> </a:t>
            </a:r>
            <a:endParaRPr lang="en-US" altLang="en-US" smtClean="0">
              <a:latin typeface="Times New Roman" panose="02020603050405020304" pitchFamily="18" charset="0"/>
              <a:cs typeface="Times New Roman" panose="02020603050405020304" pitchFamily="18" charset="0"/>
            </a:endParaRPr>
          </a:p>
          <a:p>
            <a:pPr lvl="1"/>
            <a:r>
              <a:rPr lang="en-US" altLang="en-US" smtClean="0">
                <a:solidFill>
                  <a:srgbClr val="3333CC"/>
                </a:solidFill>
                <a:latin typeface="Times New Roman" panose="02020603050405020304" pitchFamily="18" charset="0"/>
                <a:cs typeface="Times New Roman" panose="02020603050405020304" pitchFamily="18" charset="0"/>
              </a:rPr>
              <a:t>Supervision</a:t>
            </a:r>
            <a:r>
              <a:rPr lang="en-US" altLang="en-US" smtClean="0">
                <a:latin typeface="Times New Roman" panose="02020603050405020304" pitchFamily="18" charset="0"/>
                <a:cs typeface="Times New Roman" panose="02020603050405020304" pitchFamily="18" charset="0"/>
              </a:rPr>
              <a:t>: The data (observations, measurements, etc.) are labeled with </a:t>
            </a:r>
            <a:r>
              <a:rPr lang="en-US" altLang="en-US" smtClean="0">
                <a:solidFill>
                  <a:srgbClr val="FF0000"/>
                </a:solidFill>
                <a:latin typeface="Times New Roman" panose="02020603050405020304" pitchFamily="18" charset="0"/>
                <a:cs typeface="Times New Roman" panose="02020603050405020304" pitchFamily="18" charset="0"/>
              </a:rPr>
              <a:t>pre-defined classes</a:t>
            </a:r>
            <a:r>
              <a:rPr lang="en-US" altLang="en-US" smtClean="0">
                <a:latin typeface="Times New Roman" panose="02020603050405020304" pitchFamily="18" charset="0"/>
                <a:cs typeface="Times New Roman" panose="02020603050405020304" pitchFamily="18" charset="0"/>
              </a:rPr>
              <a:t>, which is</a:t>
            </a:r>
          </a:p>
          <a:p>
            <a:pPr lvl="1"/>
            <a:r>
              <a:rPr lang="en-US" altLang="en-US" smtClean="0">
                <a:latin typeface="Times New Roman" panose="02020603050405020304" pitchFamily="18" charset="0"/>
                <a:cs typeface="Times New Roman" panose="02020603050405020304" pitchFamily="18" charset="0"/>
              </a:rPr>
              <a:t>like a “teacher” gives us the classes (</a:t>
            </a:r>
            <a:r>
              <a:rPr lang="en-US" altLang="en-US" smtClean="0">
                <a:solidFill>
                  <a:schemeClr val="accent2"/>
                </a:solidFill>
                <a:latin typeface="Times New Roman" panose="02020603050405020304" pitchFamily="18" charset="0"/>
                <a:cs typeface="Times New Roman" panose="02020603050405020304" pitchFamily="18" charset="0"/>
              </a:rPr>
              <a:t>supervision</a:t>
            </a:r>
            <a:r>
              <a:rPr lang="en-US" altLang="en-US" smtClean="0">
                <a:latin typeface="Times New Roman" panose="02020603050405020304" pitchFamily="18" charset="0"/>
                <a:cs typeface="Times New Roman" panose="02020603050405020304" pitchFamily="18" charset="0"/>
              </a:rPr>
              <a:t>). </a:t>
            </a:r>
          </a:p>
          <a:p>
            <a:r>
              <a:rPr lang="en-US" altLang="en-US" smtClean="0">
                <a:solidFill>
                  <a:srgbClr val="F83F24"/>
                </a:solidFill>
                <a:latin typeface="Times New Roman" panose="02020603050405020304" pitchFamily="18" charset="0"/>
                <a:cs typeface="Times New Roman" panose="02020603050405020304" pitchFamily="18" charset="0"/>
              </a:rPr>
              <a:t>Unsupervised learning</a:t>
            </a:r>
            <a:r>
              <a:rPr lang="en-US" altLang="en-US" smtClean="0">
                <a:latin typeface="Times New Roman" panose="02020603050405020304" pitchFamily="18" charset="0"/>
                <a:cs typeface="Times New Roman" panose="02020603050405020304" pitchFamily="18" charset="0"/>
              </a:rPr>
              <a:t> </a:t>
            </a:r>
            <a:r>
              <a:rPr lang="en-US" altLang="en-US" smtClean="0">
                <a:solidFill>
                  <a:srgbClr val="FF3300"/>
                </a:solidFill>
                <a:latin typeface="Times New Roman" panose="02020603050405020304" pitchFamily="18" charset="0"/>
                <a:cs typeface="Times New Roman" panose="02020603050405020304" pitchFamily="18" charset="0"/>
              </a:rPr>
              <a:t>(clustering)</a:t>
            </a:r>
          </a:p>
          <a:p>
            <a:pPr lvl="1"/>
            <a:r>
              <a:rPr lang="en-US" altLang="en-US" smtClean="0">
                <a:solidFill>
                  <a:srgbClr val="3333CC"/>
                </a:solidFill>
                <a:latin typeface="Times New Roman" panose="02020603050405020304" pitchFamily="18" charset="0"/>
                <a:cs typeface="Times New Roman" panose="02020603050405020304" pitchFamily="18" charset="0"/>
              </a:rPr>
              <a:t>Class labels of the data are not given or unknown</a:t>
            </a:r>
          </a:p>
          <a:p>
            <a:pPr lvl="1"/>
            <a:r>
              <a:rPr lang="en-US" altLang="en-US" b="1" smtClean="0">
                <a:latin typeface="Times New Roman" panose="02020603050405020304" pitchFamily="18" charset="0"/>
                <a:cs typeface="Times New Roman" panose="02020603050405020304" pitchFamily="18" charset="0"/>
              </a:rPr>
              <a:t>Goal</a:t>
            </a:r>
            <a:r>
              <a:rPr lang="en-US" altLang="en-US" smtClean="0">
                <a:latin typeface="Times New Roman" panose="02020603050405020304" pitchFamily="18" charset="0"/>
                <a:cs typeface="Times New Roman" panose="02020603050405020304" pitchFamily="18" charset="0"/>
              </a:rPr>
              <a:t>: Given a set of data, the task is to establish the existence of classes or clusters in the data</a:t>
            </a:r>
            <a:endParaRPr lang="en-US"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36167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99578" y="826731"/>
            <a:ext cx="11468504" cy="1205458"/>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Supervised Learning process; two steps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15781988" y="7960405"/>
            <a:ext cx="2506012" cy="1272015"/>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53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6"/>
          <p:cNvSpPr txBox="1">
            <a:spLocks noChangeArrowheads="1"/>
          </p:cNvSpPr>
          <p:nvPr/>
        </p:nvSpPr>
        <p:spPr bwMode="auto">
          <a:xfrm>
            <a:off x="3958878" y="2933700"/>
            <a:ext cx="13567122" cy="142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10000"/>
              </a:spcBef>
            </a:pPr>
            <a:r>
              <a:rPr lang="en-US" altLang="en-US" sz="2800" dirty="0">
                <a:solidFill>
                  <a:srgbClr val="FF0000"/>
                </a:solidFill>
                <a:latin typeface="Times New Roman" panose="02020603050405020304" pitchFamily="18" charset="0"/>
                <a:cs typeface="Times New Roman" panose="02020603050405020304" pitchFamily="18" charset="0"/>
              </a:rPr>
              <a:t>Learning or training</a:t>
            </a:r>
            <a:r>
              <a:rPr lang="en-US" altLang="en-US" sz="2800" dirty="0">
                <a:latin typeface="Times New Roman" panose="02020603050405020304" pitchFamily="18" charset="0"/>
                <a:cs typeface="Times New Roman" panose="02020603050405020304" pitchFamily="18" charset="0"/>
              </a:rPr>
              <a:t>: Learn a model using the </a:t>
            </a:r>
            <a:r>
              <a:rPr lang="en-US" altLang="en-US" sz="2800" dirty="0">
                <a:solidFill>
                  <a:srgbClr val="3333CC"/>
                </a:solidFill>
                <a:latin typeface="Times New Roman" panose="02020603050405020304" pitchFamily="18" charset="0"/>
                <a:cs typeface="Times New Roman" panose="02020603050405020304" pitchFamily="18" charset="0"/>
              </a:rPr>
              <a:t>training data </a:t>
            </a:r>
            <a:r>
              <a:rPr lang="en-US" altLang="en-US" sz="2800" dirty="0">
                <a:latin typeface="Times New Roman" panose="02020603050405020304" pitchFamily="18" charset="0"/>
                <a:cs typeface="Times New Roman" panose="02020603050405020304" pitchFamily="18" charset="0"/>
              </a:rPr>
              <a:t>(with labels)</a:t>
            </a:r>
          </a:p>
          <a:p>
            <a:pPr eaLnBrk="1" hangingPunct="1">
              <a:spcBef>
                <a:spcPct val="10000"/>
              </a:spcBef>
            </a:pPr>
            <a:r>
              <a:rPr lang="en-US" altLang="en-US" sz="2800" dirty="0">
                <a:solidFill>
                  <a:srgbClr val="FF0000"/>
                </a:solidFill>
                <a:latin typeface="Times New Roman" panose="02020603050405020304" pitchFamily="18" charset="0"/>
                <a:cs typeface="Times New Roman" panose="02020603050405020304" pitchFamily="18" charset="0"/>
              </a:rPr>
              <a:t>Testing: </a:t>
            </a:r>
            <a:r>
              <a:rPr lang="en-US" altLang="en-US" sz="2800" dirty="0">
                <a:latin typeface="Times New Roman" panose="02020603050405020304" pitchFamily="18" charset="0"/>
                <a:cs typeface="Times New Roman" panose="02020603050405020304" pitchFamily="18" charset="0"/>
              </a:rPr>
              <a:t>Test the model using</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a:solidFill>
                  <a:schemeClr val="accent2"/>
                </a:solidFill>
                <a:latin typeface="Times New Roman" panose="02020603050405020304" pitchFamily="18" charset="0"/>
                <a:cs typeface="Times New Roman" panose="02020603050405020304" pitchFamily="18" charset="0"/>
              </a:rPr>
              <a:t>unseen</a:t>
            </a:r>
            <a:r>
              <a:rPr lang="en-US" altLang="en-US" sz="2800" dirty="0">
                <a:solidFill>
                  <a:srgbClr val="3333CC"/>
                </a:solidFill>
                <a:latin typeface="Times New Roman" panose="02020603050405020304" pitchFamily="18" charset="0"/>
                <a:cs typeface="Times New Roman" panose="02020603050405020304" pitchFamily="18" charset="0"/>
              </a:rPr>
              <a:t> test data</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(without labels)</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to assess the model accuracy</a:t>
            </a:r>
          </a:p>
        </p:txBody>
      </p:sp>
      <p:graphicFrame>
        <p:nvGraphicFramePr>
          <p:cNvPr id="16" name="Object 10"/>
          <p:cNvGraphicFramePr>
            <a:graphicFrameLocks noChangeAspect="1"/>
          </p:cNvGraphicFramePr>
          <p:nvPr>
            <p:extLst>
              <p:ext uri="{D42A27DB-BD31-4B8C-83A1-F6EECF244321}">
                <p14:modId xmlns:p14="http://schemas.microsoft.com/office/powerpoint/2010/main" val="2165411450"/>
              </p:ext>
            </p:extLst>
          </p:nvPr>
        </p:nvGraphicFramePr>
        <p:xfrm>
          <a:off x="6496050" y="4419600"/>
          <a:ext cx="6610350" cy="1028700"/>
        </p:xfrm>
        <a:graphic>
          <a:graphicData uri="http://schemas.openxmlformats.org/presentationml/2006/ole">
            <mc:AlternateContent xmlns:mc="http://schemas.openxmlformats.org/markup-compatibility/2006">
              <mc:Choice xmlns:v="urn:schemas-microsoft-com:vml" Requires="v">
                <p:oleObj spid="_x0000_s1038" name="Equation" r:id="rId8" imgW="2552400" imgH="393480" progId="Equation.3">
                  <p:embed/>
                </p:oleObj>
              </mc:Choice>
              <mc:Fallback>
                <p:oleObj name="Equation" r:id="rId8" imgW="2552400" imgH="393480" progId="Equation.3">
                  <p:embed/>
                  <p:pic>
                    <p:nvPicPr>
                      <p:cNvPr id="0" name=""/>
                      <p:cNvPicPr>
                        <a:picLocks noChangeAspect="1" noChangeArrowheads="1"/>
                      </p:cNvPicPr>
                      <p:nvPr/>
                    </p:nvPicPr>
                    <p:blipFill>
                      <a:blip r:embed="rId9"/>
                      <a:srcRect/>
                      <a:stretch>
                        <a:fillRect/>
                      </a:stretch>
                    </p:blipFill>
                    <p:spPr bwMode="auto">
                      <a:xfrm>
                        <a:off x="6496050" y="4419600"/>
                        <a:ext cx="66103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 name="Picture 4"/>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a:xfrm>
            <a:off x="6504071" y="6118139"/>
            <a:ext cx="6834274" cy="1645370"/>
          </a:xfrm>
          <a:prstGeom prst="rect">
            <a:avLst/>
          </a:prstGeom>
        </p:spPr>
      </p:pic>
    </p:spTree>
    <p:extLst>
      <p:ext uri="{BB962C8B-B14F-4D97-AF65-F5344CB8AC3E}">
        <p14:creationId xmlns:p14="http://schemas.microsoft.com/office/powerpoint/2010/main" val="1938441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72395" y="528938"/>
            <a:ext cx="8945791"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43000" y="826731"/>
            <a:ext cx="8001000" cy="1205458"/>
          </a:xfrm>
          <a:prstGeom prst="rect">
            <a:avLst/>
          </a:prstGeom>
        </p:spPr>
        <p:txBody>
          <a:bodyPr wrap="square" lIns="0" tIns="0" rIns="0" bIns="0" rtlCol="0" anchor="t">
            <a:spAutoFit/>
          </a:bodyPr>
          <a:lstStyle/>
          <a:p>
            <a:pPr>
              <a:lnSpc>
                <a:spcPts val="9426"/>
              </a:lnSpc>
              <a:spcBef>
                <a:spcPct val="0"/>
              </a:spcBef>
            </a:pPr>
            <a:r>
              <a:rPr lang="en-US" sz="4000" dirty="0">
                <a:solidFill>
                  <a:schemeClr val="bg1"/>
                </a:solidFill>
                <a:latin typeface="Rasputin Bold" panose="020B0604020202020204" charset="0"/>
                <a:cs typeface="Times New Roman" panose="02020603050405020304" pitchFamily="18" charset="0"/>
              </a:rPr>
              <a:t>Exploratory Data Analysis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05</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7"/>
          <a:srcRect l="27536" t="22979" r="31957" b="26136"/>
          <a:stretch/>
        </p:blipFill>
        <p:spPr>
          <a:xfrm>
            <a:off x="3619855" y="3014812"/>
            <a:ext cx="8948227" cy="6592833"/>
          </a:xfrm>
          <a:prstGeom prst="rect">
            <a:avLst/>
          </a:prstGeom>
        </p:spPr>
      </p:pic>
    </p:spTree>
    <p:extLst>
      <p:ext uri="{BB962C8B-B14F-4D97-AF65-F5344CB8AC3E}">
        <p14:creationId xmlns:p14="http://schemas.microsoft.com/office/powerpoint/2010/main" val="22345908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What do mean by learning?</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72015"/>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54</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3"/>
          <p:cNvSpPr txBox="1">
            <a:spLocks noChangeArrowheads="1"/>
          </p:cNvSpPr>
          <p:nvPr/>
        </p:nvSpPr>
        <p:spPr>
          <a:xfrm>
            <a:off x="3575647" y="3196120"/>
            <a:ext cx="14864753" cy="539291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smtClean="0">
                <a:solidFill>
                  <a:srgbClr val="FF0000"/>
                </a:solidFill>
                <a:latin typeface="Times New Roman" panose="02020603050405020304" pitchFamily="18" charset="0"/>
                <a:ea typeface="MS PGothic" panose="020B0600070205080204" pitchFamily="34" charset="-128"/>
                <a:cs typeface="Times New Roman" panose="02020603050405020304" pitchFamily="18" charset="0"/>
              </a:rPr>
              <a:t>Given</a:t>
            </a:r>
            <a:r>
              <a:rPr lang="en-US" altLang="ja-JP" smtClean="0">
                <a:solidFill>
                  <a:srgbClr val="3333CC"/>
                </a:solidFill>
                <a:latin typeface="Times New Roman" panose="02020603050405020304" pitchFamily="18" charset="0"/>
                <a:ea typeface="MS PGothic" panose="020B0600070205080204" pitchFamily="34" charset="-128"/>
                <a:cs typeface="Times New Roman" panose="02020603050405020304" pitchFamily="18" charset="0"/>
              </a:rPr>
              <a:t> </a:t>
            </a:r>
          </a:p>
          <a:p>
            <a:pPr lvl="1"/>
            <a:r>
              <a:rPr lang="en-US" altLang="ja-JP" smtClean="0">
                <a:solidFill>
                  <a:srgbClr val="3333CC"/>
                </a:solidFill>
                <a:latin typeface="Times New Roman" panose="02020603050405020304" pitchFamily="18" charset="0"/>
                <a:ea typeface="MS PGothic" panose="020B0600070205080204" pitchFamily="34" charset="-128"/>
                <a:cs typeface="Times New Roman" panose="02020603050405020304" pitchFamily="18" charset="0"/>
              </a:rPr>
              <a:t>a data set </a:t>
            </a:r>
            <a:r>
              <a:rPr lang="en-US" altLang="ja-JP" i="1" smtClean="0">
                <a:solidFill>
                  <a:srgbClr val="3333CC"/>
                </a:solidFill>
                <a:latin typeface="Times New Roman" panose="02020603050405020304" pitchFamily="18" charset="0"/>
                <a:ea typeface="MS PGothic" panose="020B0600070205080204" pitchFamily="34" charset="-128"/>
                <a:cs typeface="Times New Roman" panose="02020603050405020304" pitchFamily="18" charset="0"/>
              </a:rPr>
              <a:t>D</a:t>
            </a:r>
            <a:r>
              <a:rPr lang="en-US" altLang="ja-JP" smtClean="0">
                <a:solidFill>
                  <a:srgbClr val="3333CC"/>
                </a:solidFill>
                <a:latin typeface="Times New Roman" panose="02020603050405020304" pitchFamily="18" charset="0"/>
                <a:ea typeface="MS PGothic" panose="020B0600070205080204" pitchFamily="34" charset="-128"/>
                <a:cs typeface="Times New Roman" panose="02020603050405020304" pitchFamily="18" charset="0"/>
              </a:rPr>
              <a:t>, </a:t>
            </a:r>
          </a:p>
          <a:p>
            <a:pPr lvl="1"/>
            <a:r>
              <a:rPr lang="en-US" altLang="ja-JP" smtClean="0">
                <a:solidFill>
                  <a:srgbClr val="3333CC"/>
                </a:solidFill>
                <a:latin typeface="Times New Roman" panose="02020603050405020304" pitchFamily="18" charset="0"/>
                <a:ea typeface="MS PGothic" panose="020B0600070205080204" pitchFamily="34" charset="-128"/>
                <a:cs typeface="Times New Roman" panose="02020603050405020304" pitchFamily="18" charset="0"/>
              </a:rPr>
              <a:t>a task </a:t>
            </a:r>
            <a:r>
              <a:rPr lang="en-US" altLang="ja-JP" i="1" smtClean="0">
                <a:solidFill>
                  <a:srgbClr val="3333CC"/>
                </a:solidFill>
                <a:latin typeface="Times New Roman" panose="02020603050405020304" pitchFamily="18" charset="0"/>
                <a:ea typeface="MS PGothic" panose="020B0600070205080204" pitchFamily="34" charset="-128"/>
                <a:cs typeface="Times New Roman" panose="02020603050405020304" pitchFamily="18" charset="0"/>
              </a:rPr>
              <a:t>T,</a:t>
            </a:r>
            <a:r>
              <a:rPr lang="en-US" altLang="ja-JP" smtClean="0">
                <a:solidFill>
                  <a:srgbClr val="3333CC"/>
                </a:solidFill>
                <a:latin typeface="Times New Roman" panose="02020603050405020304" pitchFamily="18" charset="0"/>
                <a:ea typeface="MS PGothic" panose="020B0600070205080204" pitchFamily="34" charset="-128"/>
                <a:cs typeface="Times New Roman" panose="02020603050405020304" pitchFamily="18" charset="0"/>
              </a:rPr>
              <a:t> and </a:t>
            </a:r>
          </a:p>
          <a:p>
            <a:pPr lvl="1"/>
            <a:r>
              <a:rPr lang="en-US" altLang="ja-JP" smtClean="0">
                <a:solidFill>
                  <a:srgbClr val="3333CC"/>
                </a:solidFill>
                <a:latin typeface="Times New Roman" panose="02020603050405020304" pitchFamily="18" charset="0"/>
                <a:ea typeface="MS PGothic" panose="020B0600070205080204" pitchFamily="34" charset="-128"/>
                <a:cs typeface="Times New Roman" panose="02020603050405020304" pitchFamily="18" charset="0"/>
              </a:rPr>
              <a:t>a performance measure </a:t>
            </a:r>
            <a:r>
              <a:rPr lang="en-US" altLang="ja-JP" i="1" smtClean="0">
                <a:solidFill>
                  <a:srgbClr val="3333CC"/>
                </a:solidFill>
                <a:latin typeface="Times New Roman" panose="02020603050405020304" pitchFamily="18" charset="0"/>
                <a:ea typeface="MS PGothic" panose="020B0600070205080204" pitchFamily="34" charset="-128"/>
                <a:cs typeface="Times New Roman" panose="02020603050405020304" pitchFamily="18" charset="0"/>
              </a:rPr>
              <a:t>M</a:t>
            </a:r>
            <a:r>
              <a:rPr lang="en-US" altLang="ja-JP" smtClean="0">
                <a:latin typeface="Times New Roman" panose="02020603050405020304" pitchFamily="18" charset="0"/>
                <a:ea typeface="MS PGothic" panose="020B0600070205080204" pitchFamily="34" charset="-128"/>
                <a:cs typeface="Times New Roman" panose="02020603050405020304" pitchFamily="18" charset="0"/>
              </a:rPr>
              <a:t>, </a:t>
            </a:r>
          </a:p>
          <a:p>
            <a:r>
              <a:rPr lang="en-US" altLang="ja-JP" smtClean="0">
                <a:latin typeface="Times New Roman" panose="02020603050405020304" pitchFamily="18" charset="0"/>
                <a:ea typeface="MS PGothic" panose="020B0600070205080204" pitchFamily="34" charset="-128"/>
                <a:cs typeface="Times New Roman" panose="02020603050405020304" pitchFamily="18" charset="0"/>
              </a:rPr>
              <a:t>A computer system is said to </a:t>
            </a:r>
            <a:r>
              <a:rPr lang="en-US" altLang="ja-JP" b="1" smtClean="0">
                <a:solidFill>
                  <a:srgbClr val="FF0000"/>
                </a:solidFill>
                <a:latin typeface="Times New Roman" panose="02020603050405020304" pitchFamily="18" charset="0"/>
                <a:ea typeface="MS PGothic" panose="020B0600070205080204" pitchFamily="34" charset="-128"/>
                <a:cs typeface="Times New Roman" panose="02020603050405020304" pitchFamily="18" charset="0"/>
              </a:rPr>
              <a:t>learn</a:t>
            </a:r>
            <a:r>
              <a:rPr lang="en-US" altLang="ja-JP" smtClean="0">
                <a:latin typeface="Times New Roman" panose="02020603050405020304" pitchFamily="18" charset="0"/>
                <a:ea typeface="MS PGothic" panose="020B0600070205080204" pitchFamily="34" charset="-128"/>
                <a:cs typeface="Times New Roman" panose="02020603050405020304" pitchFamily="18" charset="0"/>
              </a:rPr>
              <a:t> from </a:t>
            </a:r>
            <a:r>
              <a:rPr lang="en-US" altLang="ja-JP" i="1" smtClean="0">
                <a:latin typeface="Times New Roman" panose="02020603050405020304" pitchFamily="18" charset="0"/>
                <a:ea typeface="MS PGothic" panose="020B0600070205080204" pitchFamily="34" charset="-128"/>
                <a:cs typeface="Times New Roman" panose="02020603050405020304" pitchFamily="18" charset="0"/>
              </a:rPr>
              <a:t>D</a:t>
            </a:r>
            <a:r>
              <a:rPr lang="en-US" altLang="ja-JP" smtClean="0">
                <a:latin typeface="Times New Roman" panose="02020603050405020304" pitchFamily="18" charset="0"/>
                <a:ea typeface="MS PGothic" panose="020B0600070205080204" pitchFamily="34" charset="-128"/>
                <a:cs typeface="Times New Roman" panose="02020603050405020304" pitchFamily="18" charset="0"/>
              </a:rPr>
              <a:t> to perform the task </a:t>
            </a:r>
            <a:r>
              <a:rPr lang="en-US" altLang="ja-JP" i="1" smtClean="0">
                <a:latin typeface="Times New Roman" panose="02020603050405020304" pitchFamily="18" charset="0"/>
                <a:ea typeface="MS PGothic" panose="020B0600070205080204" pitchFamily="34" charset="-128"/>
                <a:cs typeface="Times New Roman" panose="02020603050405020304" pitchFamily="18" charset="0"/>
              </a:rPr>
              <a:t>T</a:t>
            </a:r>
            <a:r>
              <a:rPr lang="en-US" altLang="ja-JP" smtClean="0">
                <a:latin typeface="Times New Roman" panose="02020603050405020304" pitchFamily="18" charset="0"/>
                <a:ea typeface="MS PGothic" panose="020B0600070205080204" pitchFamily="34" charset="-128"/>
                <a:cs typeface="Times New Roman" panose="02020603050405020304" pitchFamily="18" charset="0"/>
              </a:rPr>
              <a:t>, </a:t>
            </a:r>
          </a:p>
          <a:p>
            <a:pPr lvl="1"/>
            <a:r>
              <a:rPr lang="en-US" altLang="ja-JP" smtClean="0">
                <a:latin typeface="Times New Roman" panose="02020603050405020304" pitchFamily="18" charset="0"/>
                <a:ea typeface="MS PGothic" panose="020B0600070205080204" pitchFamily="34" charset="-128"/>
                <a:cs typeface="Times New Roman" panose="02020603050405020304" pitchFamily="18" charset="0"/>
              </a:rPr>
              <a:t>if after learning, the system’s performance on </a:t>
            </a:r>
            <a:r>
              <a:rPr lang="en-US" altLang="ja-JP" i="1" smtClean="0">
                <a:latin typeface="Times New Roman" panose="02020603050405020304" pitchFamily="18" charset="0"/>
                <a:ea typeface="MS PGothic" panose="020B0600070205080204" pitchFamily="34" charset="-128"/>
                <a:cs typeface="Times New Roman" panose="02020603050405020304" pitchFamily="18" charset="0"/>
              </a:rPr>
              <a:t>T</a:t>
            </a:r>
            <a:r>
              <a:rPr lang="en-US" altLang="ja-JP" smtClean="0">
                <a:latin typeface="Times New Roman" panose="02020603050405020304" pitchFamily="18" charset="0"/>
                <a:ea typeface="MS PGothic" panose="020B0600070205080204" pitchFamily="34" charset="-128"/>
                <a:cs typeface="Times New Roman" panose="02020603050405020304" pitchFamily="18" charset="0"/>
              </a:rPr>
              <a:t> improves as measured by </a:t>
            </a:r>
            <a:r>
              <a:rPr lang="en-US" altLang="ja-JP" i="1" smtClean="0">
                <a:latin typeface="Times New Roman" panose="02020603050405020304" pitchFamily="18" charset="0"/>
                <a:ea typeface="MS PGothic" panose="020B0600070205080204" pitchFamily="34" charset="-128"/>
                <a:cs typeface="Times New Roman" panose="02020603050405020304" pitchFamily="18" charset="0"/>
              </a:rPr>
              <a:t>M</a:t>
            </a:r>
            <a:r>
              <a:rPr lang="en-US" altLang="ja-JP" smtClean="0">
                <a:latin typeface="Times New Roman" panose="02020603050405020304" pitchFamily="18" charset="0"/>
                <a:ea typeface="MS PGothic" panose="020B0600070205080204" pitchFamily="34" charset="-128"/>
                <a:cs typeface="Times New Roman" panose="02020603050405020304" pitchFamily="18" charset="0"/>
              </a:rPr>
              <a:t>. </a:t>
            </a:r>
          </a:p>
          <a:p>
            <a:pPr lvl="1"/>
            <a:r>
              <a:rPr lang="en-US" altLang="ja-JP" smtClean="0">
                <a:latin typeface="Times New Roman" panose="02020603050405020304" pitchFamily="18" charset="0"/>
                <a:ea typeface="MS PGothic" panose="020B0600070205080204" pitchFamily="34" charset="-128"/>
                <a:cs typeface="Times New Roman" panose="02020603050405020304" pitchFamily="18" charset="0"/>
              </a:rPr>
              <a:t>In other words, the learned model helps the system to perform </a:t>
            </a:r>
            <a:r>
              <a:rPr lang="en-US" altLang="ja-JP" i="1" smtClean="0">
                <a:latin typeface="Times New Roman" panose="02020603050405020304" pitchFamily="18" charset="0"/>
                <a:ea typeface="MS PGothic" panose="020B0600070205080204" pitchFamily="34" charset="-128"/>
                <a:cs typeface="Times New Roman" panose="02020603050405020304" pitchFamily="18" charset="0"/>
              </a:rPr>
              <a:t>T</a:t>
            </a:r>
            <a:r>
              <a:rPr lang="en-US" altLang="ja-JP" smtClean="0">
                <a:latin typeface="Times New Roman" panose="02020603050405020304" pitchFamily="18" charset="0"/>
                <a:ea typeface="MS PGothic" panose="020B0600070205080204" pitchFamily="34" charset="-128"/>
                <a:cs typeface="Times New Roman" panose="02020603050405020304" pitchFamily="18" charset="0"/>
              </a:rPr>
              <a:t> better as </a:t>
            </a:r>
            <a:r>
              <a:rPr lang="en-US" altLang="ja-JP" smtClean="0">
                <a:solidFill>
                  <a:srgbClr val="3333CC"/>
                </a:solidFill>
                <a:latin typeface="Times New Roman" panose="02020603050405020304" pitchFamily="18" charset="0"/>
                <a:ea typeface="MS PGothic" panose="020B0600070205080204" pitchFamily="34" charset="-128"/>
                <a:cs typeface="Times New Roman" panose="02020603050405020304" pitchFamily="18" charset="0"/>
              </a:rPr>
              <a:t>compared to without learning</a:t>
            </a:r>
            <a:r>
              <a:rPr lang="en-US" altLang="ja-JP" smtClean="0">
                <a:latin typeface="Times New Roman" panose="02020603050405020304" pitchFamily="18" charset="0"/>
                <a:ea typeface="MS PGothic" panose="020B0600070205080204" pitchFamily="34" charset="-128"/>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12033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An example</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72015"/>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55</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txBox="1">
            <a:spLocks noChangeArrowheads="1"/>
          </p:cNvSpPr>
          <p:nvPr/>
        </p:nvSpPr>
        <p:spPr>
          <a:xfrm>
            <a:off x="4350609" y="3225668"/>
            <a:ext cx="12336188" cy="488963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mtClean="0">
                <a:solidFill>
                  <a:srgbClr val="FF0000"/>
                </a:solidFill>
                <a:latin typeface="Times New Roman" panose="02020603050405020304" pitchFamily="18" charset="0"/>
                <a:cs typeface="Times New Roman" panose="02020603050405020304" pitchFamily="18" charset="0"/>
              </a:rPr>
              <a:t>Data</a:t>
            </a:r>
            <a:r>
              <a:rPr lang="en-US" altLang="en-US" smtClean="0">
                <a:latin typeface="Times New Roman" panose="02020603050405020304" pitchFamily="18" charset="0"/>
                <a:cs typeface="Times New Roman" panose="02020603050405020304" pitchFamily="18" charset="0"/>
              </a:rPr>
              <a:t>: Loan application data</a:t>
            </a:r>
          </a:p>
          <a:p>
            <a:r>
              <a:rPr lang="en-US" altLang="en-US" smtClean="0">
                <a:solidFill>
                  <a:srgbClr val="FF0000"/>
                </a:solidFill>
                <a:latin typeface="Times New Roman" panose="02020603050405020304" pitchFamily="18" charset="0"/>
                <a:cs typeface="Times New Roman" panose="02020603050405020304" pitchFamily="18" charset="0"/>
              </a:rPr>
              <a:t>Task</a:t>
            </a:r>
            <a:r>
              <a:rPr lang="en-US" altLang="en-US" smtClean="0">
                <a:latin typeface="Times New Roman" panose="02020603050405020304" pitchFamily="18" charset="0"/>
                <a:cs typeface="Times New Roman" panose="02020603050405020304" pitchFamily="18" charset="0"/>
              </a:rPr>
              <a:t>: Predict whether a loan should be approved or not.</a:t>
            </a:r>
          </a:p>
          <a:p>
            <a:r>
              <a:rPr lang="en-US" altLang="en-US" smtClean="0">
                <a:solidFill>
                  <a:srgbClr val="FF0000"/>
                </a:solidFill>
                <a:latin typeface="Times New Roman" panose="02020603050405020304" pitchFamily="18" charset="0"/>
                <a:cs typeface="Times New Roman" panose="02020603050405020304" pitchFamily="18" charset="0"/>
              </a:rPr>
              <a:t>Performance measure</a:t>
            </a:r>
            <a:r>
              <a:rPr lang="en-US" altLang="en-US" smtClean="0">
                <a:latin typeface="Times New Roman" panose="02020603050405020304" pitchFamily="18" charset="0"/>
                <a:cs typeface="Times New Roman" panose="02020603050405020304" pitchFamily="18" charset="0"/>
              </a:rPr>
              <a:t>: accuracy.</a:t>
            </a:r>
          </a:p>
          <a:p>
            <a:r>
              <a:rPr lang="en-US" altLang="en-US" smtClean="0">
                <a:solidFill>
                  <a:srgbClr val="3333CC"/>
                </a:solidFill>
                <a:latin typeface="Times New Roman" panose="02020603050405020304" pitchFamily="18" charset="0"/>
                <a:cs typeface="Times New Roman" panose="02020603050405020304" pitchFamily="18" charset="0"/>
              </a:rPr>
              <a:t>No learning</a:t>
            </a:r>
            <a:r>
              <a:rPr lang="en-US" altLang="en-US" smtClean="0">
                <a:latin typeface="Times New Roman" panose="02020603050405020304" pitchFamily="18" charset="0"/>
                <a:cs typeface="Times New Roman" panose="02020603050405020304" pitchFamily="18" charset="0"/>
              </a:rPr>
              <a:t>: classify all future applications (test data) to the majority class (i.e., </a:t>
            </a:r>
            <a:r>
              <a:rPr lang="en-US" altLang="en-US" smtClean="0">
                <a:solidFill>
                  <a:srgbClr val="3333CC"/>
                </a:solidFill>
                <a:latin typeface="Times New Roman" panose="02020603050405020304" pitchFamily="18" charset="0"/>
                <a:cs typeface="Times New Roman" panose="02020603050405020304" pitchFamily="18" charset="0"/>
              </a:rPr>
              <a:t>Yes</a:t>
            </a:r>
            <a:r>
              <a:rPr lang="en-US" altLang="en-US" smtClean="0">
                <a:latin typeface="Times New Roman" panose="02020603050405020304" pitchFamily="18" charset="0"/>
                <a:cs typeface="Times New Roman" panose="02020603050405020304" pitchFamily="18" charset="0"/>
              </a:rPr>
              <a:t>): </a:t>
            </a:r>
          </a:p>
          <a:p>
            <a:pPr>
              <a:buFont typeface="Wingdings" panose="05000000000000000000" pitchFamily="2" charset="2"/>
              <a:buNone/>
            </a:pPr>
            <a:r>
              <a:rPr lang="en-US" altLang="en-US" smtClean="0">
                <a:latin typeface="Times New Roman" panose="02020603050405020304" pitchFamily="18" charset="0"/>
                <a:cs typeface="Times New Roman" panose="02020603050405020304" pitchFamily="18" charset="0"/>
              </a:rPr>
              <a:t>		Pr(Yes) = </a:t>
            </a:r>
            <a:r>
              <a:rPr lang="en-US" altLang="en-US" smtClean="0">
                <a:solidFill>
                  <a:srgbClr val="FF0000"/>
                </a:solidFill>
                <a:latin typeface="Times New Roman" panose="02020603050405020304" pitchFamily="18" charset="0"/>
                <a:cs typeface="Times New Roman" panose="02020603050405020304" pitchFamily="18" charset="0"/>
              </a:rPr>
              <a:t>9/15 = 60%</a:t>
            </a:r>
            <a:r>
              <a:rPr lang="en-US" altLang="en-US" smtClean="0">
                <a:latin typeface="Times New Roman" panose="02020603050405020304" pitchFamily="18" charset="0"/>
                <a:cs typeface="Times New Roman" panose="02020603050405020304" pitchFamily="18" charset="0"/>
              </a:rPr>
              <a:t>.</a:t>
            </a:r>
          </a:p>
          <a:p>
            <a:pPr lvl="1"/>
            <a:r>
              <a:rPr lang="en-US" altLang="en-US" smtClean="0">
                <a:solidFill>
                  <a:srgbClr val="3333CC"/>
                </a:solidFill>
                <a:latin typeface="Times New Roman" panose="02020603050405020304" pitchFamily="18" charset="0"/>
                <a:cs typeface="Times New Roman" panose="02020603050405020304" pitchFamily="18" charset="0"/>
              </a:rPr>
              <a:t>Expected accuracy = 60%. </a:t>
            </a:r>
          </a:p>
          <a:p>
            <a:r>
              <a:rPr lang="en-US" altLang="en-US" smtClean="0">
                <a:solidFill>
                  <a:srgbClr val="C00000"/>
                </a:solidFill>
                <a:latin typeface="Times New Roman" panose="02020603050405020304" pitchFamily="18" charset="0"/>
                <a:cs typeface="Times New Roman" panose="02020603050405020304" pitchFamily="18" charset="0"/>
              </a:rPr>
              <a:t>Can we do better (&gt; 60%) with learning?</a:t>
            </a:r>
            <a:endParaRPr lang="en-US" altLang="en-US" dirty="0" smtClean="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17920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C183D7F6-B498-43B3-948B-1728B52AA6E4}">
                <adec:decorative xmlns="" xmlns:adec="http://schemas.microsoft.com/office/drawing/2017/decorative" val="1"/>
              </a:ext>
            </a:extLst>
          </p:cNvPr>
          <p:cNvSpPr/>
          <p:nvPr/>
        </p:nvSpPr>
        <p:spPr>
          <a:xfrm>
            <a:off x="13102622" y="7485032"/>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a:extLst>
              <a:ext uri="{C183D7F6-B498-43B3-948B-1728B52AA6E4}">
                <adec:decorative xmlns="" xmlns:adec="http://schemas.microsoft.com/office/drawing/2017/decorative" val="1"/>
              </a:ext>
            </a:extLst>
          </p:cNvPr>
          <p:cNvSpPr/>
          <p:nvPr/>
        </p:nvSpPr>
        <p:spPr>
          <a:xfrm>
            <a:off x="15260497" y="373123"/>
            <a:ext cx="1198791" cy="799920"/>
          </a:xfrm>
          <a:custGeom>
            <a:avLst/>
            <a:gdLst/>
            <a:ahLst/>
            <a:cxnLst/>
            <a:rect l="l" t="t" r="r" b="b"/>
            <a:pathLst>
              <a:path w="1198791" h="799920">
                <a:moveTo>
                  <a:pt x="0" y="0"/>
                </a:moveTo>
                <a:lnTo>
                  <a:pt x="1198791" y="0"/>
                </a:lnTo>
                <a:lnTo>
                  <a:pt x="1198791" y="799920"/>
                </a:lnTo>
                <a:lnTo>
                  <a:pt x="0" y="7999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a:extLst>
              <a:ext uri="{C183D7F6-B498-43B3-948B-1728B52AA6E4}">
                <adec:decorative xmlns="" xmlns:adec="http://schemas.microsoft.com/office/drawing/2017/decorative" val="1"/>
              </a:ext>
            </a:extLst>
          </p:cNvPr>
          <p:cNvSpPr/>
          <p:nvPr/>
        </p:nvSpPr>
        <p:spPr>
          <a:xfrm>
            <a:off x="-3449886" y="0"/>
            <a:ext cx="7491706" cy="7789108"/>
          </a:xfrm>
          <a:custGeom>
            <a:avLst/>
            <a:gdLst/>
            <a:ahLst/>
            <a:cxnLst/>
            <a:rect l="l" t="t" r="r" b="b"/>
            <a:pathLst>
              <a:path w="7491706" h="7789108">
                <a:moveTo>
                  <a:pt x="0" y="0"/>
                </a:moveTo>
                <a:lnTo>
                  <a:pt x="7491706" y="0"/>
                </a:lnTo>
                <a:lnTo>
                  <a:pt x="7491706" y="7789108"/>
                </a:lnTo>
                <a:lnTo>
                  <a:pt x="0" y="778910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4419600" y="2099768"/>
            <a:ext cx="13411200" cy="1719766"/>
          </a:xfrm>
          <a:prstGeom prst="rect">
            <a:avLst/>
          </a:prstGeom>
        </p:spPr>
        <p:txBody>
          <a:bodyPr wrap="square" lIns="0" tIns="0" rIns="0" bIns="0" rtlCol="0" anchor="t">
            <a:spAutoFit/>
          </a:bodyPr>
          <a:lstStyle/>
          <a:p>
            <a:pPr>
              <a:lnSpc>
                <a:spcPts val="14545"/>
              </a:lnSpc>
            </a:pPr>
            <a:r>
              <a:rPr lang="en-US" sz="9600" dirty="0">
                <a:latin typeface="Times New Roman" panose="02020603050405020304" pitchFamily="18" charset="0"/>
                <a:cs typeface="Times New Roman" panose="02020603050405020304" pitchFamily="18" charset="0"/>
              </a:rPr>
              <a:t>Decision Tree</a:t>
            </a:r>
            <a:endParaRPr lang="en-US" sz="9600" b="1" dirty="0">
              <a:solidFill>
                <a:srgbClr val="443F2B"/>
              </a:solidFill>
              <a:latin typeface="Rasputin Bold" panose="020B0604020202020204" charset="0"/>
              <a:ea typeface="Rasputin Bold"/>
              <a:cs typeface="Rasputin Bold"/>
              <a:sym typeface="Rasputin Bold"/>
            </a:endParaRPr>
          </a:p>
        </p:txBody>
      </p:sp>
      <p:pic>
        <p:nvPicPr>
          <p:cNvPr id="2052" name="Picture 4" descr="Corporate Incubation Programs">
            <a:extLst>
              <a:ext uri="{FF2B5EF4-FFF2-40B4-BE49-F238E27FC236}">
                <a16:creationId xmlns="" xmlns:a16="http://schemas.microsoft.com/office/drawing/2014/main" id="{5BE85518-9F0C-C23B-85D2-D9E2D3A722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2080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What is Decision Tree?</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56</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B0D58872-012A-7B65-8771-ED5E3BFDE280}"/>
              </a:ext>
            </a:extLst>
          </p:cNvPr>
          <p:cNvSpPr txBox="1"/>
          <p:nvPr/>
        </p:nvSpPr>
        <p:spPr>
          <a:xfrm>
            <a:off x="3732292" y="3415248"/>
            <a:ext cx="13717508" cy="3785652"/>
          </a:xfrm>
          <a:prstGeom prst="rect">
            <a:avLst/>
          </a:prstGeom>
          <a:noFill/>
        </p:spPr>
        <p:txBody>
          <a:bodyPr wrap="square">
            <a:spAutoFit/>
          </a:bodyPr>
          <a:lstStyle/>
          <a:p>
            <a:pPr marL="285750" indent="-285750" algn="just">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Decision trees </a:t>
            </a:r>
            <a:r>
              <a:rPr lang="en-US" sz="2400" b="0" i="0" dirty="0">
                <a:solidFill>
                  <a:srgbClr val="273239"/>
                </a:solidFill>
                <a:effectLst/>
                <a:latin typeface="Times New Roman" panose="02020603050405020304" pitchFamily="18" charset="0"/>
                <a:cs typeface="Times New Roman" panose="02020603050405020304" pitchFamily="18" charset="0"/>
              </a:rPr>
              <a:t>are a popular and powerful tool used in various fields such as machine learning, data mining, and statistics. </a:t>
            </a:r>
          </a:p>
          <a:p>
            <a:pPr marL="285750" indent="-285750" algn="just">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They provide a clear and intuitive way to make decisions based on data by modeling the relationships between different variables. </a:t>
            </a:r>
            <a:endParaRPr lang="en-US" sz="2400" dirty="0">
              <a:solidFill>
                <a:srgbClr val="273239"/>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A </a:t>
            </a:r>
            <a:r>
              <a:rPr lang="en-US" sz="2400" b="1" i="0" dirty="0">
                <a:solidFill>
                  <a:srgbClr val="273239"/>
                </a:solidFill>
                <a:effectLst/>
                <a:latin typeface="Times New Roman" panose="02020603050405020304" pitchFamily="18" charset="0"/>
                <a:cs typeface="Times New Roman" panose="02020603050405020304" pitchFamily="18" charset="0"/>
              </a:rPr>
              <a:t>decision tree </a:t>
            </a:r>
            <a:r>
              <a:rPr lang="en-US" sz="2400" b="0" i="0" dirty="0">
                <a:solidFill>
                  <a:srgbClr val="273239"/>
                </a:solidFill>
                <a:effectLst/>
                <a:latin typeface="Times New Roman" panose="02020603050405020304" pitchFamily="18" charset="0"/>
                <a:cs typeface="Times New Roman" panose="02020603050405020304" pitchFamily="18" charset="0"/>
              </a:rPr>
              <a:t>is a flowchart-like structure used to make decisions or predictions. </a:t>
            </a:r>
          </a:p>
          <a:p>
            <a:pPr marL="285750" indent="-285750" algn="just">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It consists of nodes representing decisions or tests on attributes, branches representing the outcome of these decisions, and leaf nodes representing final outcomes or predictions. </a:t>
            </a:r>
          </a:p>
          <a:p>
            <a:pPr marL="285750" indent="-285750" algn="just">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Each internal node corresponds to a test on an attribute, each branch corresponds to the result of the test, and each leaf node corresponds to a class label or a continuous value.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94451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Structure of a Decision Tree</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57</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F33711CB-2652-B23D-2C21-1BC4D0685D3B}"/>
              </a:ext>
            </a:extLst>
          </p:cNvPr>
          <p:cNvSpPr txBox="1"/>
          <p:nvPr/>
        </p:nvSpPr>
        <p:spPr>
          <a:xfrm>
            <a:off x="3605193" y="4016068"/>
            <a:ext cx="7215207" cy="3105745"/>
          </a:xfrm>
          <a:prstGeom prst="rect">
            <a:avLst/>
          </a:prstGeom>
          <a:noFill/>
        </p:spPr>
        <p:txBody>
          <a:bodyPr wrap="square">
            <a:spAutoFit/>
          </a:bodyPr>
          <a:lstStyle/>
          <a:p>
            <a:pPr algn="just"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Root Node</a:t>
            </a:r>
            <a:r>
              <a:rPr lang="en-US" sz="2400" b="0" i="0" dirty="0">
                <a:solidFill>
                  <a:srgbClr val="273239"/>
                </a:solidFill>
                <a:effectLst/>
                <a:latin typeface="Times New Roman" panose="02020603050405020304" pitchFamily="18" charset="0"/>
                <a:cs typeface="Times New Roman" panose="02020603050405020304" pitchFamily="18" charset="0"/>
              </a:rPr>
              <a:t>: Represents the entire dataset and the initial decision to be made.</a:t>
            </a:r>
          </a:p>
          <a:p>
            <a:pPr algn="just" fontAlgn="base">
              <a:buFont typeface="+mj-lt"/>
              <a:buAutoNum type="arabicPeriod" startAt="2"/>
            </a:pPr>
            <a:r>
              <a:rPr lang="en-US" sz="2400" b="1" i="0" dirty="0">
                <a:solidFill>
                  <a:srgbClr val="273239"/>
                </a:solidFill>
                <a:effectLst/>
                <a:latin typeface="Times New Roman" panose="02020603050405020304" pitchFamily="18" charset="0"/>
                <a:cs typeface="Times New Roman" panose="02020603050405020304" pitchFamily="18" charset="0"/>
              </a:rPr>
              <a:t>Internal Nodes</a:t>
            </a:r>
            <a:r>
              <a:rPr lang="en-US" sz="2400" b="0" i="0" dirty="0">
                <a:solidFill>
                  <a:srgbClr val="273239"/>
                </a:solidFill>
                <a:effectLst/>
                <a:latin typeface="Times New Roman" panose="02020603050405020304" pitchFamily="18" charset="0"/>
                <a:cs typeface="Times New Roman" panose="02020603050405020304" pitchFamily="18" charset="0"/>
              </a:rPr>
              <a:t>: Represent decisions or tests on attributes. Each internal node has one or more branches.</a:t>
            </a:r>
          </a:p>
          <a:p>
            <a:pPr algn="just" fontAlgn="base">
              <a:buFont typeface="+mj-lt"/>
              <a:buAutoNum type="arabicPeriod" startAt="3"/>
            </a:pPr>
            <a:r>
              <a:rPr lang="en-US" sz="2400" b="1" i="0" dirty="0">
                <a:solidFill>
                  <a:srgbClr val="273239"/>
                </a:solidFill>
                <a:effectLst/>
                <a:latin typeface="Times New Roman" panose="02020603050405020304" pitchFamily="18" charset="0"/>
                <a:cs typeface="Times New Roman" panose="02020603050405020304" pitchFamily="18" charset="0"/>
              </a:rPr>
              <a:t>Branches</a:t>
            </a:r>
            <a:r>
              <a:rPr lang="en-US" sz="2400" b="0" i="0" dirty="0">
                <a:solidFill>
                  <a:srgbClr val="273239"/>
                </a:solidFill>
                <a:effectLst/>
                <a:latin typeface="Times New Roman" panose="02020603050405020304" pitchFamily="18" charset="0"/>
                <a:cs typeface="Times New Roman" panose="02020603050405020304" pitchFamily="18" charset="0"/>
              </a:rPr>
              <a:t>: Represent the outcome of a decision or test, leading to another node.</a:t>
            </a:r>
          </a:p>
          <a:p>
            <a:pPr algn="just" fontAlgn="base">
              <a:buFont typeface="+mj-lt"/>
              <a:buAutoNum type="arabicPeriod" startAt="4"/>
            </a:pPr>
            <a:r>
              <a:rPr lang="en-US" sz="2400" b="1" i="0" dirty="0">
                <a:solidFill>
                  <a:srgbClr val="273239"/>
                </a:solidFill>
                <a:effectLst/>
                <a:latin typeface="Times New Roman" panose="02020603050405020304" pitchFamily="18" charset="0"/>
                <a:cs typeface="Times New Roman" panose="02020603050405020304" pitchFamily="18" charset="0"/>
              </a:rPr>
              <a:t>Leaf Nodes</a:t>
            </a:r>
            <a:r>
              <a:rPr lang="en-US" sz="2400" b="0" i="0" dirty="0">
                <a:solidFill>
                  <a:srgbClr val="273239"/>
                </a:solidFill>
                <a:effectLst/>
                <a:latin typeface="Times New Roman" panose="02020603050405020304" pitchFamily="18" charset="0"/>
                <a:cs typeface="Times New Roman" panose="02020603050405020304" pitchFamily="18" charset="0"/>
              </a:rPr>
              <a:t>: Represent the final decision or prediction. No further splits occur at these nodes.</a:t>
            </a:r>
          </a:p>
        </p:txBody>
      </p:sp>
      <p:pic>
        <p:nvPicPr>
          <p:cNvPr id="16" name="Picture 15">
            <a:extLst>
              <a:ext uri="{FF2B5EF4-FFF2-40B4-BE49-F238E27FC236}">
                <a16:creationId xmlns="" xmlns:a16="http://schemas.microsoft.com/office/drawing/2014/main" id="{9F0EAE42-3B45-9265-E678-26BE4184A032}"/>
              </a:ext>
            </a:extLst>
          </p:cNvPr>
          <p:cNvPicPr>
            <a:picLocks noChangeAspect="1"/>
          </p:cNvPicPr>
          <p:nvPr/>
        </p:nvPicPr>
        <p:blipFill>
          <a:blip r:embed="rId7"/>
          <a:stretch>
            <a:fillRect/>
          </a:stretch>
        </p:blipFill>
        <p:spPr>
          <a:xfrm>
            <a:off x="11396552" y="3394057"/>
            <a:ext cx="6278160" cy="4110045"/>
          </a:xfrm>
          <a:prstGeom prst="rect">
            <a:avLst/>
          </a:prstGeom>
        </p:spPr>
      </p:pic>
    </p:spTree>
    <p:extLst>
      <p:ext uri="{BB962C8B-B14F-4D97-AF65-F5344CB8AC3E}">
        <p14:creationId xmlns:p14="http://schemas.microsoft.com/office/powerpoint/2010/main" val="7019322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How Decision Tree work?</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58</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3FFED59A-F3A3-4BB1-88C9-27B69E4555D1}"/>
              </a:ext>
            </a:extLst>
          </p:cNvPr>
          <p:cNvSpPr txBox="1"/>
          <p:nvPr/>
        </p:nvSpPr>
        <p:spPr>
          <a:xfrm>
            <a:off x="4189964" y="3599475"/>
            <a:ext cx="12421636" cy="3052330"/>
          </a:xfrm>
          <a:prstGeom prst="rect">
            <a:avLst/>
          </a:prstGeom>
          <a:noFill/>
        </p:spPr>
        <p:txBody>
          <a:bodyPr wrap="square">
            <a:spAutoFit/>
          </a:bodyPr>
          <a:lstStyle/>
          <a:p>
            <a:pPr algn="just" rtl="0" fontAlgn="base"/>
            <a:r>
              <a:rPr lang="en-US" sz="2600" b="0" i="0" dirty="0">
                <a:solidFill>
                  <a:srgbClr val="273239"/>
                </a:solidFill>
                <a:effectLst/>
                <a:latin typeface="Times New Roman" panose="02020603050405020304" pitchFamily="18" charset="0"/>
                <a:cs typeface="Times New Roman" panose="02020603050405020304" pitchFamily="18" charset="0"/>
              </a:rPr>
              <a:t>The process of creating a decision tree involves:</a:t>
            </a:r>
          </a:p>
          <a:p>
            <a:pPr lvl="1" algn="just" fontAlgn="base">
              <a:buFont typeface="+mj-lt"/>
              <a:buAutoNum type="arabicPeriod"/>
            </a:pPr>
            <a:r>
              <a:rPr lang="en-US" sz="2600" b="1" i="0" dirty="0">
                <a:solidFill>
                  <a:srgbClr val="273239"/>
                </a:solidFill>
                <a:effectLst/>
                <a:latin typeface="Times New Roman" panose="02020603050405020304" pitchFamily="18" charset="0"/>
                <a:cs typeface="Times New Roman" panose="02020603050405020304" pitchFamily="18" charset="0"/>
              </a:rPr>
              <a:t>Selecting the Best Attribute</a:t>
            </a:r>
            <a:r>
              <a:rPr lang="en-US" sz="2600" b="0" i="0" dirty="0">
                <a:solidFill>
                  <a:srgbClr val="273239"/>
                </a:solidFill>
                <a:effectLst/>
                <a:latin typeface="Times New Roman" panose="02020603050405020304" pitchFamily="18" charset="0"/>
                <a:cs typeface="Times New Roman" panose="02020603050405020304" pitchFamily="18" charset="0"/>
              </a:rPr>
              <a:t>: Using a metric like Gini impurity, entropy, or information gain, the best attribute to split the data is selected.</a:t>
            </a:r>
          </a:p>
          <a:p>
            <a:pPr lvl="1" algn="just" fontAlgn="base">
              <a:buFont typeface="+mj-lt"/>
              <a:buAutoNum type="arabicPeriod"/>
            </a:pPr>
            <a:r>
              <a:rPr lang="en-US" sz="2600" b="1" i="0" dirty="0">
                <a:solidFill>
                  <a:srgbClr val="273239"/>
                </a:solidFill>
                <a:effectLst/>
                <a:latin typeface="Times New Roman" panose="02020603050405020304" pitchFamily="18" charset="0"/>
                <a:cs typeface="Times New Roman" panose="02020603050405020304" pitchFamily="18" charset="0"/>
              </a:rPr>
              <a:t>Splitting the Dataset</a:t>
            </a:r>
            <a:r>
              <a:rPr lang="en-US" sz="2600" b="0" i="0" dirty="0">
                <a:solidFill>
                  <a:srgbClr val="273239"/>
                </a:solidFill>
                <a:effectLst/>
                <a:latin typeface="Times New Roman" panose="02020603050405020304" pitchFamily="18" charset="0"/>
                <a:cs typeface="Times New Roman" panose="02020603050405020304" pitchFamily="18" charset="0"/>
              </a:rPr>
              <a:t>: The dataset is split into subsets based on the selected attribute.</a:t>
            </a:r>
          </a:p>
          <a:p>
            <a:pPr lvl="1" algn="just" fontAlgn="base">
              <a:buFont typeface="+mj-lt"/>
              <a:buAutoNum type="arabicPeriod"/>
            </a:pPr>
            <a:r>
              <a:rPr lang="en-US" sz="2600" b="1" i="0" dirty="0">
                <a:solidFill>
                  <a:srgbClr val="273239"/>
                </a:solidFill>
                <a:effectLst/>
                <a:latin typeface="Times New Roman" panose="02020603050405020304" pitchFamily="18" charset="0"/>
                <a:cs typeface="Times New Roman" panose="02020603050405020304" pitchFamily="18" charset="0"/>
              </a:rPr>
              <a:t>Repeating the Process</a:t>
            </a:r>
            <a:r>
              <a:rPr lang="en-US" sz="2600" b="0" i="0" dirty="0">
                <a:solidFill>
                  <a:srgbClr val="273239"/>
                </a:solidFill>
                <a:effectLst/>
                <a:latin typeface="Times New Roman" panose="02020603050405020304" pitchFamily="18" charset="0"/>
                <a:cs typeface="Times New Roman" panose="02020603050405020304" pitchFamily="18" charset="0"/>
              </a:rPr>
              <a:t>: The process is repeated recursively for each subset, creating a new internal node or leaf node until a stopping criterion is met (e.g., all instances in a node belong to the same class or a predefined depth is reached).</a:t>
            </a:r>
          </a:p>
        </p:txBody>
      </p:sp>
    </p:spTree>
    <p:extLst>
      <p:ext uri="{BB962C8B-B14F-4D97-AF65-F5344CB8AC3E}">
        <p14:creationId xmlns:p14="http://schemas.microsoft.com/office/powerpoint/2010/main" val="31486361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Metrics for Splitting</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346522"/>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59</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63145436-7B3A-6391-2247-63508571B623}"/>
              </a:ext>
            </a:extLst>
          </p:cNvPr>
          <p:cNvSpPr txBox="1"/>
          <p:nvPr/>
        </p:nvSpPr>
        <p:spPr>
          <a:xfrm>
            <a:off x="3946496" y="2747666"/>
            <a:ext cx="12512704" cy="1200329"/>
          </a:xfrm>
          <a:prstGeom prst="rect">
            <a:avLst/>
          </a:prstGeom>
          <a:noFill/>
        </p:spPr>
        <p:txBody>
          <a:bodyPr wrap="square">
            <a:spAutoFit/>
          </a:bodyPr>
          <a:lstStyle/>
          <a:p>
            <a:pPr marL="342900" indent="-342900" algn="just">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Gini Impurity</a:t>
            </a:r>
            <a:r>
              <a:rPr lang="en-US" sz="2400" b="0" i="0" dirty="0">
                <a:solidFill>
                  <a:srgbClr val="273239"/>
                </a:solidFill>
                <a:effectLst/>
                <a:latin typeface="Times New Roman" panose="02020603050405020304" pitchFamily="18" charset="0"/>
                <a:cs typeface="Times New Roman" panose="02020603050405020304" pitchFamily="18" charset="0"/>
              </a:rPr>
              <a:t>: Measures the likelihood of an incorrect classification of a new instance if it was randomly classified according to the distribution of classes in the dataset.</a:t>
            </a:r>
            <a:endParaRPr lang="en-IN" sz="2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 xmlns:a16="http://schemas.microsoft.com/office/drawing/2014/main" id="{853F782B-790C-B274-5CCE-5479207872E4}"/>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8134081" y="3667068"/>
            <a:ext cx="1924319" cy="409632"/>
          </a:xfrm>
          <a:prstGeom prst="rect">
            <a:avLst/>
          </a:prstGeom>
        </p:spPr>
      </p:pic>
      <p:sp>
        <p:nvSpPr>
          <p:cNvPr id="17" name="TextBox 16">
            <a:extLst>
              <a:ext uri="{FF2B5EF4-FFF2-40B4-BE49-F238E27FC236}">
                <a16:creationId xmlns="" xmlns:a16="http://schemas.microsoft.com/office/drawing/2014/main" id="{69ED969D-F948-9F9C-CB80-2FE7F474D9BB}"/>
              </a:ext>
            </a:extLst>
          </p:cNvPr>
          <p:cNvSpPr txBox="1"/>
          <p:nvPr/>
        </p:nvSpPr>
        <p:spPr>
          <a:xfrm>
            <a:off x="4343400" y="4152900"/>
            <a:ext cx="10307084" cy="461665"/>
          </a:xfrm>
          <a:prstGeom prst="rect">
            <a:avLst/>
          </a:prstGeom>
          <a:noFill/>
        </p:spPr>
        <p:txBody>
          <a:bodyPr wrap="square">
            <a:spAutoFit/>
          </a:bodyPr>
          <a:lstStyle>
            <a:defPPr>
              <a:defRPr lang="en-US"/>
            </a:defPPr>
            <a:lvl1pPr>
              <a:defRPr b="1" i="0">
                <a:solidFill>
                  <a:srgbClr val="273239"/>
                </a:solidFill>
                <a:effectLst/>
                <a:latin typeface="Times New Roman" panose="02020603050405020304" pitchFamily="18" charset="0"/>
                <a:cs typeface="Times New Roman" panose="02020603050405020304" pitchFamily="18" charset="0"/>
              </a:defRPr>
            </a:lvl1pPr>
          </a:lstStyle>
          <a:p>
            <a:pPr algn="just"/>
            <a:r>
              <a:rPr lang="en-US" sz="2400" b="0" dirty="0"/>
              <a:t>where pi​ is the probability of an instance being classified into a particular class.</a:t>
            </a:r>
            <a:endParaRPr lang="en-IN" sz="2400" b="0" dirty="0"/>
          </a:p>
        </p:txBody>
      </p:sp>
      <p:sp>
        <p:nvSpPr>
          <p:cNvPr id="18" name="TextBox 17">
            <a:extLst>
              <a:ext uri="{FF2B5EF4-FFF2-40B4-BE49-F238E27FC236}">
                <a16:creationId xmlns="" xmlns:a16="http://schemas.microsoft.com/office/drawing/2014/main" id="{F0137354-96A5-8014-643A-8E3BEB7BD9F7}"/>
              </a:ext>
            </a:extLst>
          </p:cNvPr>
          <p:cNvSpPr txBox="1"/>
          <p:nvPr/>
        </p:nvSpPr>
        <p:spPr>
          <a:xfrm>
            <a:off x="4038600" y="4610100"/>
            <a:ext cx="9901083" cy="461665"/>
          </a:xfrm>
          <a:prstGeom prst="rect">
            <a:avLst/>
          </a:prstGeom>
          <a:noFill/>
        </p:spPr>
        <p:txBody>
          <a:bodyPr wrap="square">
            <a:spAutoFit/>
          </a:bodyPr>
          <a:lstStyle/>
          <a:p>
            <a:pPr marL="342900" indent="-342900" algn="just">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Entropy</a:t>
            </a:r>
            <a:r>
              <a:rPr lang="en-US" sz="2400" b="0" i="0" dirty="0">
                <a:solidFill>
                  <a:srgbClr val="273239"/>
                </a:solidFill>
                <a:effectLst/>
                <a:latin typeface="Times New Roman" panose="02020603050405020304" pitchFamily="18" charset="0"/>
                <a:cs typeface="Times New Roman" panose="02020603050405020304" pitchFamily="18" charset="0"/>
              </a:rPr>
              <a:t>: Measures the amount of uncertainty or impurity in the dataset.</a:t>
            </a:r>
            <a:endParaRPr lang="en-IN" sz="24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 xmlns:a16="http://schemas.microsoft.com/office/drawing/2014/main" id="{52C9D8D8-7238-F76E-165B-F50CEAF2B9F8}"/>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7810112" y="5133920"/>
            <a:ext cx="2781688" cy="390580"/>
          </a:xfrm>
          <a:prstGeom prst="rect">
            <a:avLst/>
          </a:prstGeom>
        </p:spPr>
      </p:pic>
      <p:sp>
        <p:nvSpPr>
          <p:cNvPr id="20" name="TextBox 19">
            <a:extLst>
              <a:ext uri="{FF2B5EF4-FFF2-40B4-BE49-F238E27FC236}">
                <a16:creationId xmlns="" xmlns:a16="http://schemas.microsoft.com/office/drawing/2014/main" id="{EF1BDA6F-1079-E8DD-860B-BBA5F556D1EC}"/>
              </a:ext>
            </a:extLst>
          </p:cNvPr>
          <p:cNvSpPr txBox="1"/>
          <p:nvPr/>
        </p:nvSpPr>
        <p:spPr>
          <a:xfrm>
            <a:off x="4407874" y="5524500"/>
            <a:ext cx="10146326" cy="461665"/>
          </a:xfrm>
          <a:prstGeom prst="rect">
            <a:avLst/>
          </a:prstGeom>
          <a:noFill/>
        </p:spPr>
        <p:txBody>
          <a:bodyPr wrap="square">
            <a:spAutoFit/>
          </a:bodyPr>
          <a:lstStyle/>
          <a:p>
            <a:pPr algn="just"/>
            <a:r>
              <a:rPr lang="en-US" sz="2400" b="0" i="0" dirty="0">
                <a:solidFill>
                  <a:srgbClr val="273239"/>
                </a:solidFill>
                <a:effectLst/>
                <a:latin typeface="Times New Roman" panose="02020603050405020304" pitchFamily="18" charset="0"/>
                <a:cs typeface="Times New Roman" panose="02020603050405020304" pitchFamily="18" charset="0"/>
              </a:rPr>
              <a:t>where </a:t>
            </a:r>
            <a:r>
              <a:rPr lang="en-US" sz="2400" b="0" i="1" dirty="0">
                <a:solidFill>
                  <a:srgbClr val="273239"/>
                </a:solidFill>
                <a:effectLst/>
                <a:latin typeface="Times New Roman" panose="02020603050405020304" pitchFamily="18" charset="0"/>
                <a:cs typeface="Times New Roman" panose="02020603050405020304" pitchFamily="18" charset="0"/>
              </a:rPr>
              <a:t>pi</a:t>
            </a:r>
            <a:r>
              <a:rPr lang="en-US" sz="2400" b="0" i="0" dirty="0">
                <a:solidFill>
                  <a:srgbClr val="273239"/>
                </a:solidFill>
                <a:effectLst/>
                <a:latin typeface="Times New Roman" panose="02020603050405020304" pitchFamily="18" charset="0"/>
                <a:cs typeface="Times New Roman" panose="02020603050405020304" pitchFamily="18" charset="0"/>
              </a:rPr>
              <a:t>​ is the probability of an instance being classified into a particular class.</a:t>
            </a:r>
            <a:endParaRPr lang="en-IN" sz="24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 xmlns:a16="http://schemas.microsoft.com/office/drawing/2014/main" id="{C22A1B6F-6D7A-AC1D-A58A-61F84B2A7745}"/>
              </a:ext>
            </a:extLst>
          </p:cNvPr>
          <p:cNvSpPr txBox="1"/>
          <p:nvPr/>
        </p:nvSpPr>
        <p:spPr>
          <a:xfrm>
            <a:off x="4114800" y="6141303"/>
            <a:ext cx="12384461" cy="830997"/>
          </a:xfrm>
          <a:prstGeom prst="rect">
            <a:avLst/>
          </a:prstGeom>
          <a:noFill/>
        </p:spPr>
        <p:txBody>
          <a:bodyPr wrap="square">
            <a:spAutoFit/>
          </a:bodyPr>
          <a:lstStyle/>
          <a:p>
            <a:pPr marL="342900" indent="-342900" algn="just">
              <a:buFont typeface="Arial" panose="020B0604020202020204" pitchFamily="34" charset="0"/>
              <a:buChar char="•"/>
            </a:pPr>
            <a:r>
              <a:rPr lang="en-US" sz="2400" b="1" i="0" dirty="0">
                <a:solidFill>
                  <a:srgbClr val="273239"/>
                </a:solidFill>
                <a:effectLst/>
                <a:latin typeface="Times New Roman" panose="02020603050405020304" pitchFamily="18" charset="0"/>
                <a:cs typeface="Times New Roman" panose="02020603050405020304" pitchFamily="18" charset="0"/>
              </a:rPr>
              <a:t>Information Gain</a:t>
            </a:r>
            <a:r>
              <a:rPr lang="en-US" sz="2400" b="0" i="0" dirty="0">
                <a:solidFill>
                  <a:srgbClr val="273239"/>
                </a:solidFill>
                <a:effectLst/>
                <a:latin typeface="Times New Roman" panose="02020603050405020304" pitchFamily="18" charset="0"/>
                <a:cs typeface="Times New Roman" panose="02020603050405020304" pitchFamily="18" charset="0"/>
              </a:rPr>
              <a:t>: Measures the reduction in entropy or Gini impurity after a dataset is split on an attribute.</a:t>
            </a:r>
            <a:endParaRPr lang="en-IN" sz="2400"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 xmlns:a16="http://schemas.microsoft.com/office/drawing/2014/main" id="{EFCDD5FC-BCDF-1280-0E81-BA9775E8C6E6}"/>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6295149" y="6972300"/>
            <a:ext cx="6277851" cy="409632"/>
          </a:xfrm>
          <a:prstGeom prst="rect">
            <a:avLst/>
          </a:prstGeom>
        </p:spPr>
      </p:pic>
      <p:sp>
        <p:nvSpPr>
          <p:cNvPr id="23" name="TextBox 22">
            <a:extLst>
              <a:ext uri="{FF2B5EF4-FFF2-40B4-BE49-F238E27FC236}">
                <a16:creationId xmlns="" xmlns:a16="http://schemas.microsoft.com/office/drawing/2014/main" id="{39FD1A95-EF8D-7E71-7530-372E69010EEB}"/>
              </a:ext>
            </a:extLst>
          </p:cNvPr>
          <p:cNvSpPr txBox="1"/>
          <p:nvPr/>
        </p:nvSpPr>
        <p:spPr>
          <a:xfrm>
            <a:off x="4419600" y="7729835"/>
            <a:ext cx="9724379" cy="461665"/>
          </a:xfrm>
          <a:prstGeom prst="rect">
            <a:avLst/>
          </a:prstGeom>
          <a:noFill/>
        </p:spPr>
        <p:txBody>
          <a:bodyPr wrap="square">
            <a:spAutoFit/>
          </a:bodyPr>
          <a:lstStyle/>
          <a:p>
            <a:pPr algn="just"/>
            <a:r>
              <a:rPr lang="en-US" sz="2400" b="0" i="0" dirty="0">
                <a:solidFill>
                  <a:srgbClr val="273239"/>
                </a:solidFill>
                <a:effectLst/>
                <a:latin typeface="Times New Roman" panose="02020603050405020304" pitchFamily="18" charset="0"/>
                <a:cs typeface="Times New Roman" panose="02020603050405020304" pitchFamily="18" charset="0"/>
              </a:rPr>
              <a:t>where </a:t>
            </a:r>
            <a:r>
              <a:rPr lang="en-US" sz="2400" b="0" i="1" dirty="0">
                <a:solidFill>
                  <a:srgbClr val="273239"/>
                </a:solidFill>
                <a:effectLst/>
                <a:latin typeface="Times New Roman" panose="02020603050405020304" pitchFamily="18" charset="0"/>
                <a:cs typeface="Times New Roman" panose="02020603050405020304" pitchFamily="18" charset="0"/>
              </a:rPr>
              <a:t>Di</a:t>
            </a:r>
            <a:r>
              <a:rPr lang="en-US" sz="2400" b="0" i="0" dirty="0">
                <a:solidFill>
                  <a:srgbClr val="273239"/>
                </a:solidFill>
                <a:effectLst/>
                <a:latin typeface="Times New Roman" panose="02020603050405020304" pitchFamily="18" charset="0"/>
                <a:cs typeface="Times New Roman" panose="02020603050405020304" pitchFamily="18" charset="0"/>
              </a:rPr>
              <a:t>​ is the subset of </a:t>
            </a:r>
            <a:r>
              <a:rPr lang="en-US" sz="2400" b="0" i="1" dirty="0">
                <a:solidFill>
                  <a:srgbClr val="273239"/>
                </a:solidFill>
                <a:effectLst/>
                <a:latin typeface="Times New Roman" panose="02020603050405020304" pitchFamily="18" charset="0"/>
                <a:cs typeface="Times New Roman" panose="02020603050405020304" pitchFamily="18" charset="0"/>
              </a:rPr>
              <a:t>D</a:t>
            </a:r>
            <a:r>
              <a:rPr lang="en-US" sz="2400" b="0" i="0" dirty="0">
                <a:solidFill>
                  <a:srgbClr val="273239"/>
                </a:solidFill>
                <a:effectLst/>
                <a:latin typeface="Times New Roman" panose="02020603050405020304" pitchFamily="18" charset="0"/>
                <a:cs typeface="Times New Roman" panose="02020603050405020304" pitchFamily="18" charset="0"/>
              </a:rPr>
              <a:t> after splitting by an attribute.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1355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205458"/>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Applications of Decision Trees</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60</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481C1DE0-31DE-74D5-2BB0-E48BBD70C1FF}"/>
              </a:ext>
            </a:extLst>
          </p:cNvPr>
          <p:cNvSpPr txBox="1"/>
          <p:nvPr/>
        </p:nvSpPr>
        <p:spPr>
          <a:xfrm>
            <a:off x="4108882" y="3924300"/>
            <a:ext cx="11283518" cy="4055542"/>
          </a:xfrm>
          <a:prstGeom prst="rect">
            <a:avLst/>
          </a:prstGeom>
          <a:noFill/>
        </p:spPr>
        <p:txBody>
          <a:bodyPr wrap="square">
            <a:spAutoFit/>
          </a:bodyPr>
          <a:lstStyle/>
          <a:p>
            <a:pPr algn="just" rtl="0" fontAlgn="base"/>
            <a:r>
              <a:rPr lang="en-US" sz="2400" b="0" i="0" dirty="0">
                <a:solidFill>
                  <a:srgbClr val="273239"/>
                </a:solidFill>
                <a:effectLst/>
                <a:latin typeface="Times New Roman" panose="02020603050405020304" pitchFamily="18" charset="0"/>
                <a:cs typeface="Times New Roman" panose="02020603050405020304" pitchFamily="18" charset="0"/>
              </a:rPr>
              <a:t>Python Decision trees are versatile tools with a wide range of applications in machine learning:</a:t>
            </a:r>
          </a:p>
          <a:p>
            <a:pPr lvl="1" algn="just"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 Classification:</a:t>
            </a:r>
            <a:r>
              <a:rPr lang="en-US" sz="2400" b="0" i="0" dirty="0">
                <a:solidFill>
                  <a:srgbClr val="273239"/>
                </a:solidFill>
                <a:effectLst/>
                <a:latin typeface="Times New Roman" panose="02020603050405020304" pitchFamily="18" charset="0"/>
                <a:cs typeface="Times New Roman" panose="02020603050405020304" pitchFamily="18" charset="0"/>
              </a:rPr>
              <a:t> Making predictions about categorical results, like if an email is spam or not.</a:t>
            </a:r>
          </a:p>
          <a:p>
            <a:pPr lvl="1" algn="just"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 </a:t>
            </a:r>
            <a:r>
              <a:rPr lang="en-US" sz="2400" b="1" i="0" dirty="0" smtClean="0">
                <a:solidFill>
                  <a:srgbClr val="273239"/>
                </a:solidFill>
                <a:effectLst/>
                <a:latin typeface="Times New Roman" panose="02020603050405020304" pitchFamily="18" charset="0"/>
                <a:cs typeface="Times New Roman" panose="02020603050405020304" pitchFamily="18" charset="0"/>
              </a:rPr>
              <a:t>Regression</a:t>
            </a:r>
            <a:r>
              <a:rPr lang="en-US" sz="2400" b="1" i="0" dirty="0">
                <a:solidFill>
                  <a:srgbClr val="273239"/>
                </a:solidFill>
                <a:effectLst/>
                <a:latin typeface="Times New Roman" panose="02020603050405020304" pitchFamily="18" charset="0"/>
                <a:cs typeface="Times New Roman" panose="02020603050405020304" pitchFamily="18" charset="0"/>
              </a:rPr>
              <a:t>:</a:t>
            </a:r>
            <a:r>
              <a:rPr lang="en-US" sz="2400" b="0" i="0" dirty="0">
                <a:solidFill>
                  <a:srgbClr val="273239"/>
                </a:solidFill>
                <a:effectLst/>
                <a:latin typeface="Times New Roman" panose="02020603050405020304" pitchFamily="18" charset="0"/>
                <a:cs typeface="Times New Roman" panose="02020603050405020304" pitchFamily="18" charset="0"/>
              </a:rPr>
              <a:t> The estimation of continuous values; for example, feature-based home price prediction.</a:t>
            </a:r>
          </a:p>
          <a:p>
            <a:pPr lvl="1" algn="just"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 Feature Selection: </a:t>
            </a:r>
            <a:r>
              <a:rPr lang="en-US" sz="2400" b="0" i="0" dirty="0">
                <a:solidFill>
                  <a:srgbClr val="273239"/>
                </a:solidFill>
                <a:effectLst/>
                <a:latin typeface="Times New Roman" panose="02020603050405020304" pitchFamily="18" charset="0"/>
                <a:cs typeface="Times New Roman" panose="02020603050405020304" pitchFamily="18" charset="0"/>
              </a:rPr>
              <a:t>Feature selection lowers dimensionality and boosts model performance by determining which features are most pertinent to a certain job.</a:t>
            </a:r>
          </a:p>
        </p:txBody>
      </p:sp>
    </p:spTree>
    <p:extLst>
      <p:ext uri="{BB962C8B-B14F-4D97-AF65-F5344CB8AC3E}">
        <p14:creationId xmlns:p14="http://schemas.microsoft.com/office/powerpoint/2010/main" val="40413530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 Variants of Decision Tree Algorithms</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61</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 xmlns:a16="http://schemas.microsoft.com/office/drawing/2014/main" id="{D1B124BC-9CD7-FC7B-D1E3-D76AD86B343E}"/>
              </a:ext>
            </a:extLst>
          </p:cNvPr>
          <p:cNvSpPr txBox="1">
            <a:spLocks/>
          </p:cNvSpPr>
          <p:nvPr/>
        </p:nvSpPr>
        <p:spPr>
          <a:xfrm>
            <a:off x="3903426" y="3086100"/>
            <a:ext cx="11946174" cy="4442460"/>
          </a:xfrm>
          <a:prstGeom prst="rect">
            <a:avLst/>
          </a:prstGeom>
        </p:spPr>
        <p:style>
          <a:lnRef idx="2">
            <a:schemeClr val="accent6"/>
          </a:lnRef>
          <a:fillRef idx="1">
            <a:schemeClr val="lt1"/>
          </a:fillRef>
          <a:effectRef idx="0">
            <a:schemeClr val="accent6"/>
          </a:effectRef>
          <a:fontRef idx="minor">
            <a:schemeClr val="dk1"/>
          </a:fontRef>
        </p:style>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just" fontAlgn="base">
              <a:buFont typeface="Arial" pitchFamily="34" charset="0"/>
              <a:buNone/>
            </a:pPr>
            <a:r>
              <a:rPr lang="en-IN" sz="2400" dirty="0" smtClean="0">
                <a:solidFill>
                  <a:srgbClr val="273239"/>
                </a:solidFill>
                <a:latin typeface="Times New Roman" panose="02020603050405020304" pitchFamily="18" charset="0"/>
                <a:cs typeface="Times New Roman" panose="02020603050405020304" pitchFamily="18" charset="0"/>
              </a:rPr>
              <a:t>The most used decision tree algorithms are : </a:t>
            </a:r>
          </a:p>
          <a:p>
            <a:pPr algn="just" fontAlgn="base"/>
            <a:r>
              <a:rPr lang="en-IN" sz="2400" dirty="0" smtClean="0">
                <a:solidFill>
                  <a:srgbClr val="273239"/>
                </a:solidFill>
                <a:latin typeface="Times New Roman" panose="02020603050405020304" pitchFamily="18" charset="0"/>
                <a:cs typeface="Times New Roman" panose="02020603050405020304" pitchFamily="18" charset="0"/>
              </a:rPr>
              <a:t>ID3 (Iterative </a:t>
            </a:r>
            <a:r>
              <a:rPr lang="en-IN" sz="2400" dirty="0" err="1" smtClean="0">
                <a:solidFill>
                  <a:srgbClr val="273239"/>
                </a:solidFill>
                <a:latin typeface="Times New Roman" panose="02020603050405020304" pitchFamily="18" charset="0"/>
                <a:cs typeface="Times New Roman" panose="02020603050405020304" pitchFamily="18" charset="0"/>
              </a:rPr>
              <a:t>Dichotomiser</a:t>
            </a:r>
            <a:r>
              <a:rPr lang="en-IN" sz="2400" dirty="0" smtClean="0">
                <a:solidFill>
                  <a:srgbClr val="273239"/>
                </a:solidFill>
                <a:latin typeface="Times New Roman" panose="02020603050405020304" pitchFamily="18" charset="0"/>
                <a:cs typeface="Times New Roman" panose="02020603050405020304" pitchFamily="18" charset="0"/>
              </a:rPr>
              <a:t> 3)</a:t>
            </a:r>
          </a:p>
          <a:p>
            <a:pPr algn="just" fontAlgn="base"/>
            <a:r>
              <a:rPr lang="en-IN" sz="2400" dirty="0" smtClean="0">
                <a:solidFill>
                  <a:srgbClr val="273239"/>
                </a:solidFill>
                <a:latin typeface="Times New Roman" panose="02020603050405020304" pitchFamily="18" charset="0"/>
                <a:cs typeface="Times New Roman" panose="02020603050405020304" pitchFamily="18" charset="0"/>
              </a:rPr>
              <a:t>C4.5</a:t>
            </a:r>
          </a:p>
          <a:p>
            <a:pPr algn="just" fontAlgn="base"/>
            <a:r>
              <a:rPr lang="en-IN" sz="2400" dirty="0" smtClean="0">
                <a:solidFill>
                  <a:srgbClr val="273239"/>
                </a:solidFill>
                <a:latin typeface="Times New Roman" panose="02020603050405020304" pitchFamily="18" charset="0"/>
                <a:cs typeface="Times New Roman" panose="02020603050405020304" pitchFamily="18" charset="0"/>
              </a:rPr>
              <a:t>CART(classification and regression trees)  --</a:t>
            </a:r>
          </a:p>
          <a:p>
            <a:pPr algn="just">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The algorithm id3 uses ‘information Gain’ as the splitting criterion whereas the algorithm c4.5 uses ‘ gain ratio as the splitting criterion.</a:t>
            </a:r>
          </a:p>
          <a:p>
            <a:pPr algn="just">
              <a:buFont typeface="Wingdings" panose="05000000000000000000" pitchFamily="2" charset="2"/>
              <a:buChar char="ü"/>
            </a:pPr>
            <a:r>
              <a:rPr lang="en-IN" sz="2400" dirty="0" smtClean="0">
                <a:latin typeface="Times New Roman" panose="02020603050405020304" pitchFamily="18" charset="0"/>
                <a:cs typeface="Times New Roman" panose="02020603050405020304" pitchFamily="18" charset="0"/>
              </a:rPr>
              <a:t>The cart algorithm is popularly used for classifying both categorical and continuous- valued target variables. Cart uses </a:t>
            </a:r>
            <a:r>
              <a:rPr lang="en-IN" sz="2400" dirty="0" err="1" smtClean="0">
                <a:latin typeface="Times New Roman" panose="02020603050405020304" pitchFamily="18" charset="0"/>
                <a:cs typeface="Times New Roman" panose="02020603050405020304" pitchFamily="18" charset="0"/>
              </a:rPr>
              <a:t>Gini</a:t>
            </a:r>
            <a:r>
              <a:rPr lang="en-IN" sz="2400" dirty="0" smtClean="0">
                <a:latin typeface="Times New Roman" panose="02020603050405020304" pitchFamily="18" charset="0"/>
                <a:cs typeface="Times New Roman" panose="02020603050405020304" pitchFamily="18" charset="0"/>
              </a:rPr>
              <a:t> index to construct  a decision tree.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84046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 ID3 Tree Construction</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62</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C8345AF7-AA79-99DB-CEA2-B9FC8B3E9AFE}"/>
              </a:ext>
            </a:extLst>
          </p:cNvPr>
          <p:cNvSpPr txBox="1"/>
          <p:nvPr/>
        </p:nvSpPr>
        <p:spPr>
          <a:xfrm>
            <a:off x="3810000" y="2711589"/>
            <a:ext cx="13803446" cy="5632311"/>
          </a:xfrm>
          <a:prstGeom prst="rect">
            <a:avLst/>
          </a:prstGeom>
          <a:noFill/>
        </p:spPr>
        <p:txBody>
          <a:bodyPr wrap="square">
            <a:spAutoFit/>
          </a:bodyPr>
          <a:lstStyle/>
          <a:p>
            <a:pPr marL="285750" indent="-285750" algn="just" rtl="0"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An approach for decision trees called ID3 (Iterative </a:t>
            </a:r>
            <a:r>
              <a:rPr lang="en-US" sz="2400" b="0" i="0" dirty="0" err="1">
                <a:solidFill>
                  <a:srgbClr val="273239"/>
                </a:solidFill>
                <a:effectLst/>
                <a:latin typeface="Times New Roman" panose="02020603050405020304" pitchFamily="18" charset="0"/>
                <a:cs typeface="Times New Roman" panose="02020603050405020304" pitchFamily="18" charset="0"/>
              </a:rPr>
              <a:t>Dichotomiser</a:t>
            </a:r>
            <a:r>
              <a:rPr lang="en-US" sz="2400" b="0" i="0" dirty="0">
                <a:solidFill>
                  <a:srgbClr val="273239"/>
                </a:solidFill>
                <a:effectLst/>
                <a:latin typeface="Times New Roman" panose="02020603050405020304" pitchFamily="18" charset="0"/>
                <a:cs typeface="Times New Roman" panose="02020603050405020304" pitchFamily="18" charset="0"/>
              </a:rPr>
              <a:t> 3) is employed in classification applications. </a:t>
            </a:r>
          </a:p>
          <a:p>
            <a:pPr marL="285750" indent="-285750" algn="just" rtl="0"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It is one of the first and most used decision tree algorithms, created by Ross Quinlan in 1986. The ID3 algorithm builds a decision tree from a given dataset using a greedy, top-down methodology.</a:t>
            </a:r>
          </a:p>
          <a:p>
            <a:pPr marL="285750" indent="-285750" algn="just" rtl="0"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It works by greedily choosing the feature that maximizes the information gain at each node. </a:t>
            </a:r>
          </a:p>
          <a:p>
            <a:pPr marL="285750" indent="-285750" algn="just" rtl="0"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ID3 calculates </a:t>
            </a:r>
            <a:r>
              <a:rPr lang="en-US" sz="2400" b="1" i="0" dirty="0">
                <a:solidFill>
                  <a:srgbClr val="273239"/>
                </a:solidFill>
                <a:effectLst/>
                <a:latin typeface="Times New Roman" panose="02020603050405020304" pitchFamily="18" charset="0"/>
                <a:cs typeface="Times New Roman" panose="02020603050405020304" pitchFamily="18" charset="0"/>
              </a:rPr>
              <a:t>entropy</a:t>
            </a:r>
            <a:r>
              <a:rPr lang="en-US" sz="2400" b="0" i="0" dirty="0">
                <a:solidFill>
                  <a:srgbClr val="273239"/>
                </a:solidFill>
                <a:effectLst/>
                <a:latin typeface="Times New Roman" panose="02020603050405020304" pitchFamily="18" charset="0"/>
                <a:cs typeface="Times New Roman" panose="02020603050405020304" pitchFamily="18" charset="0"/>
              </a:rPr>
              <a:t> and </a:t>
            </a:r>
            <a:r>
              <a:rPr lang="en-US" sz="2400" b="1" i="0" dirty="0">
                <a:solidFill>
                  <a:srgbClr val="273239"/>
                </a:solidFill>
                <a:effectLst/>
                <a:latin typeface="Times New Roman" panose="02020603050405020304" pitchFamily="18" charset="0"/>
                <a:cs typeface="Times New Roman" panose="02020603050405020304" pitchFamily="18" charset="0"/>
              </a:rPr>
              <a:t>information gain</a:t>
            </a:r>
            <a:r>
              <a:rPr lang="en-US" sz="2400" b="0" i="0" dirty="0">
                <a:solidFill>
                  <a:srgbClr val="273239"/>
                </a:solidFill>
                <a:effectLst/>
                <a:latin typeface="Times New Roman" panose="02020603050405020304" pitchFamily="18" charset="0"/>
                <a:cs typeface="Times New Roman" panose="02020603050405020304" pitchFamily="18" charset="0"/>
              </a:rPr>
              <a:t> for each feature and selects the feature with the highest information gain for splitting.</a:t>
            </a:r>
          </a:p>
          <a:p>
            <a:pPr marL="285750" indent="-285750" algn="just" rtl="0" fontAlgn="base">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ID3 uses entropy to measure the uncertainty or disorder in a dataset. Entropy, denoted by H(D) for dataset D, is calculated using the formula:</a:t>
            </a:r>
          </a:p>
          <a:p>
            <a:pPr marL="285750" indent="-285750" algn="l" rtl="0" fontAlgn="base">
              <a:buFont typeface="Arial" panose="020B0604020202020204" pitchFamily="34" charset="0"/>
              <a:buChar char="•"/>
            </a:pPr>
            <a:r>
              <a:rPr lang="en-US" sz="2400" b="0" i="0" dirty="0" smtClean="0">
                <a:solidFill>
                  <a:srgbClr val="273239"/>
                </a:solidFill>
                <a:effectLst/>
                <a:latin typeface="Times New Roman" panose="02020603050405020304" pitchFamily="18" charset="0"/>
                <a:cs typeface="Times New Roman" panose="02020603050405020304" pitchFamily="18" charset="0"/>
              </a:rPr>
              <a:t>Information </a:t>
            </a:r>
            <a:r>
              <a:rPr lang="en-US" sz="2400" b="0" i="0" dirty="0">
                <a:solidFill>
                  <a:srgbClr val="273239"/>
                </a:solidFill>
                <a:effectLst/>
                <a:latin typeface="Times New Roman" panose="02020603050405020304" pitchFamily="18" charset="0"/>
                <a:cs typeface="Times New Roman" panose="02020603050405020304" pitchFamily="18" charset="0"/>
              </a:rPr>
              <a:t>gain quantifies the reduction in entropy achieved by splitting the data based on a particular feature. Features with higher information gain are preferred for splitting. Information gain is calculated as follows:</a:t>
            </a:r>
          </a:p>
          <a:p>
            <a:pPr marL="285750" indent="-285750" algn="l" rtl="0" fontAlgn="base">
              <a:buFont typeface="Arial" panose="020B0604020202020204" pitchFamily="34" charset="0"/>
              <a:buChar char="•"/>
            </a:pPr>
            <a:r>
              <a:rPr lang="en-US" sz="2400" b="0" i="0" dirty="0" smtClean="0">
                <a:solidFill>
                  <a:srgbClr val="273239"/>
                </a:solidFill>
                <a:effectLst/>
                <a:latin typeface="Times New Roman" panose="02020603050405020304" pitchFamily="18" charset="0"/>
                <a:cs typeface="Times New Roman" panose="02020603050405020304" pitchFamily="18" charset="0"/>
              </a:rPr>
              <a:t>Every </a:t>
            </a:r>
            <a:r>
              <a:rPr lang="en-US" sz="2400" b="0" i="0" dirty="0">
                <a:solidFill>
                  <a:srgbClr val="273239"/>
                </a:solidFill>
                <a:effectLst/>
                <a:latin typeface="Times New Roman" panose="02020603050405020304" pitchFamily="18" charset="0"/>
                <a:cs typeface="Times New Roman" panose="02020603050405020304" pitchFamily="18" charset="0"/>
              </a:rPr>
              <a:t>decision tree node’s dataset is recursively divided using the ID3 algorithm according to the chosen attribute. This method keeps going until either there are no more attributes to divide on, or all the examples in a node belong to the same class.</a:t>
            </a:r>
          </a:p>
        </p:txBody>
      </p:sp>
    </p:spTree>
    <p:extLst>
      <p:ext uri="{BB962C8B-B14F-4D97-AF65-F5344CB8AC3E}">
        <p14:creationId xmlns:p14="http://schemas.microsoft.com/office/powerpoint/2010/main" val="39921528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93891" y="4189366"/>
            <a:ext cx="11441500" cy="3693319"/>
          </a:xfrm>
          <a:prstGeom prst="rect">
            <a:avLst/>
          </a:prstGeom>
        </p:spPr>
        <p:txBody>
          <a:bodyPr wrap="square" lIns="0" tIns="0" rIns="0" bIns="0" rtlCol="0" anchor="t">
            <a:spAutoFit/>
          </a:bodyPr>
          <a:lstStyle/>
          <a:p>
            <a:r>
              <a:rPr lang="en-US" sz="2400" b="1" dirty="0">
                <a:latin typeface="Times New Roman" panose="02020603050405020304" pitchFamily="18" charset="0"/>
                <a:cs typeface="Times New Roman" panose="02020603050405020304" pitchFamily="18" charset="0"/>
              </a:rPr>
              <a:t>5. Outlier Detection (IQR Method)</a:t>
            </a:r>
          </a:p>
          <a:p>
            <a:r>
              <a:rPr lang="en-US" sz="2400" b="1" dirty="0">
                <a:latin typeface="Times New Roman" panose="02020603050405020304" pitchFamily="18" charset="0"/>
                <a:cs typeface="Times New Roman" panose="02020603050405020304" pitchFamily="18" charset="0"/>
              </a:rPr>
              <a:t>	Formula:</a:t>
            </a:r>
            <a:endParaRPr lang="en-US" sz="2400" dirty="0">
              <a:latin typeface="Times New Roman" panose="02020603050405020304" pitchFamily="18" charset="0"/>
              <a:cs typeface="Times New Roman" panose="02020603050405020304" pitchFamily="18" charset="0"/>
            </a:endParaRPr>
          </a:p>
          <a:p>
            <a:pPr lvl="3">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IQR = Q3 - Q1</a:t>
            </a:r>
          </a:p>
          <a:p>
            <a:pPr lvl="3">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Lower bound = Q1 - 1.5×IQR</a:t>
            </a:r>
          </a:p>
          <a:p>
            <a:pPr lvl="3">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Upper bound = Q3 + 1.5×IQR</a:t>
            </a:r>
          </a:p>
          <a:p>
            <a:r>
              <a:rPr lang="en-US" sz="2400" b="1" dirty="0">
                <a:latin typeface="Times New Roman" panose="02020603050405020304" pitchFamily="18" charset="0"/>
                <a:cs typeface="Times New Roman" panose="02020603050405020304" pitchFamily="18" charset="0"/>
              </a:rPr>
              <a:t>Example (Performance Scores):</a:t>
            </a:r>
            <a:endParaRPr lang="en-US" sz="24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Q1 = 78, Q3 = 89 → IQR = 11</a:t>
            </a: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Lower bound = 78 - (1.5×11) = 61.5</a:t>
            </a: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Upper bound = 89 + (1.5×11) = 105.5</a:t>
            </a: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Any score outside [61.5, 105.5] = </a:t>
            </a:r>
            <a:r>
              <a:rPr lang="en-US" sz="2400" b="1" dirty="0">
                <a:latin typeface="Times New Roman" panose="02020603050405020304" pitchFamily="18" charset="0"/>
                <a:cs typeface="Times New Roman" panose="02020603050405020304" pitchFamily="18" charset="0"/>
              </a:rPr>
              <a:t>outlier</a:t>
            </a:r>
            <a:endParaRPr lang="en-US" sz="2400" dirty="0">
              <a:latin typeface="Times New Roman" panose="02020603050405020304" pitchFamily="18" charset="0"/>
              <a:cs typeface="Times New Roman" panose="02020603050405020304" pitchFamily="18" charset="0"/>
            </a:endParaRPr>
          </a:p>
        </p:txBody>
      </p:sp>
      <p:grpSp>
        <p:nvGrpSpPr>
          <p:cNvPr id="3" name="Group 3"/>
          <p:cNvGrpSpPr/>
          <p:nvPr/>
        </p:nvGrpSpPr>
        <p:grpSpPr>
          <a:xfrm>
            <a:off x="472395" y="528938"/>
            <a:ext cx="8945791"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43000" y="826731"/>
            <a:ext cx="8001000" cy="1205458"/>
          </a:xfrm>
          <a:prstGeom prst="rect">
            <a:avLst/>
          </a:prstGeom>
        </p:spPr>
        <p:txBody>
          <a:bodyPr wrap="square" lIns="0" tIns="0" rIns="0" bIns="0" rtlCol="0" anchor="t">
            <a:spAutoFit/>
          </a:bodyPr>
          <a:lstStyle/>
          <a:p>
            <a:pPr>
              <a:lnSpc>
                <a:spcPts val="9426"/>
              </a:lnSpc>
              <a:spcBef>
                <a:spcPct val="0"/>
              </a:spcBef>
            </a:pPr>
            <a:r>
              <a:rPr lang="en-US" sz="4000" dirty="0">
                <a:solidFill>
                  <a:schemeClr val="bg1"/>
                </a:solidFill>
                <a:latin typeface="Rasputin Bold" panose="020B0604020202020204" charset="0"/>
                <a:cs typeface="Times New Roman" panose="02020603050405020304" pitchFamily="18" charset="0"/>
              </a:rPr>
              <a:t>Exploratory Data Analysis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06</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7908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Solved Example</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63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 xmlns:a16="http://schemas.microsoft.com/office/drawing/2014/main" id="{7D41C3D2-5495-9E89-EAF5-9258794C3C34}"/>
              </a:ext>
            </a:extLst>
          </p:cNvPr>
          <p:cNvSpPr txBox="1">
            <a:spLocks/>
          </p:cNvSpPr>
          <p:nvPr/>
        </p:nvSpPr>
        <p:spPr>
          <a:xfrm>
            <a:off x="3995608" y="2781300"/>
            <a:ext cx="14070142" cy="524103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IN" sz="2800" b="1" dirty="0" smtClean="0">
                <a:solidFill>
                  <a:srgbClr val="000000"/>
                </a:solidFill>
                <a:latin typeface="Times New Roman" panose="02020603050405020304" pitchFamily="18" charset="0"/>
                <a:ea typeface="Times New Roman" panose="02020603050405020304" pitchFamily="18" charset="0"/>
              </a:rPr>
              <a:t>Example 1: </a:t>
            </a:r>
            <a:r>
              <a:rPr lang="en-IN" sz="2800" dirty="0" smtClean="0">
                <a:solidFill>
                  <a:srgbClr val="000000"/>
                </a:solidFill>
                <a:latin typeface="Times New Roman" panose="02020603050405020304" pitchFamily="18" charset="0"/>
                <a:ea typeface="Times New Roman" panose="02020603050405020304" pitchFamily="18" charset="0"/>
              </a:rPr>
              <a:t>Let us look at a simple example of constructing a decision tree with the training dataset consisting of 10 data instances and 3 attributes {A1, A2, A3} as shown in Table 1. The final attribute in the dataset is the target class to be classified. Each row in the table is called a data instance. The data instances are classified as 'Positive' or 'Negative'. Construct the decision tree and predict the target class for a given test instance.</a:t>
            </a:r>
            <a:endParaRPr lang="en-IN" sz="2800" dirty="0" smtClean="0">
              <a:latin typeface="Calibri" panose="020F0502020204030204" pitchFamily="34" charset="0"/>
              <a:ea typeface="Calibri" panose="020F0502020204030204" pitchFamily="34" charset="0"/>
            </a:endParaRPr>
          </a:p>
          <a:p>
            <a:pPr marL="0" indent="0">
              <a:buFont typeface="Arial" pitchFamily="34" charset="0"/>
              <a:buNone/>
            </a:pPr>
            <a:endParaRPr lang="en-IN" dirty="0"/>
          </a:p>
        </p:txBody>
      </p:sp>
      <p:graphicFrame>
        <p:nvGraphicFramePr>
          <p:cNvPr id="16" name="Table 15">
            <a:extLst>
              <a:ext uri="{FF2B5EF4-FFF2-40B4-BE49-F238E27FC236}">
                <a16:creationId xmlns="" xmlns:a16="http://schemas.microsoft.com/office/drawing/2014/main" id="{DF74B265-03D3-2A52-FF6E-4B554560C6EB}"/>
              </a:ext>
            </a:extLst>
          </p:cNvPr>
          <p:cNvGraphicFramePr>
            <a:graphicFrameLocks noGrp="1"/>
          </p:cNvGraphicFramePr>
          <p:nvPr>
            <p:extLst>
              <p:ext uri="{D42A27DB-BD31-4B8C-83A1-F6EECF244321}">
                <p14:modId xmlns:p14="http://schemas.microsoft.com/office/powerpoint/2010/main" val="3356253057"/>
              </p:ext>
            </p:extLst>
          </p:nvPr>
        </p:nvGraphicFramePr>
        <p:xfrm>
          <a:off x="7086600" y="5516042"/>
          <a:ext cx="4505419" cy="4047058"/>
        </p:xfrm>
        <a:graphic>
          <a:graphicData uri="http://schemas.openxmlformats.org/drawingml/2006/table">
            <a:tbl>
              <a:tblPr firstRow="1" firstCol="1" lastCol="1" bandRow="1" bandCol="1">
                <a:tableStyleId>{5940675A-B579-460E-94D1-54222C63F5DA}</a:tableStyleId>
              </a:tblPr>
              <a:tblGrid>
                <a:gridCol w="742494">
                  <a:extLst>
                    <a:ext uri="{9D8B030D-6E8A-4147-A177-3AD203B41FA5}">
                      <a16:colId xmlns="" xmlns:a16="http://schemas.microsoft.com/office/drawing/2014/main" val="675493866"/>
                    </a:ext>
                  </a:extLst>
                </a:gridCol>
                <a:gridCol w="800233">
                  <a:extLst>
                    <a:ext uri="{9D8B030D-6E8A-4147-A177-3AD203B41FA5}">
                      <a16:colId xmlns="" xmlns:a16="http://schemas.microsoft.com/office/drawing/2014/main" val="644012602"/>
                    </a:ext>
                  </a:extLst>
                </a:gridCol>
                <a:gridCol w="861789">
                  <a:extLst>
                    <a:ext uri="{9D8B030D-6E8A-4147-A177-3AD203B41FA5}">
                      <a16:colId xmlns="" xmlns:a16="http://schemas.microsoft.com/office/drawing/2014/main" val="3840684596"/>
                    </a:ext>
                  </a:extLst>
                </a:gridCol>
                <a:gridCol w="800233">
                  <a:extLst>
                    <a:ext uri="{9D8B030D-6E8A-4147-A177-3AD203B41FA5}">
                      <a16:colId xmlns="" xmlns:a16="http://schemas.microsoft.com/office/drawing/2014/main" val="3751018988"/>
                    </a:ext>
                  </a:extLst>
                </a:gridCol>
                <a:gridCol w="1300670">
                  <a:extLst>
                    <a:ext uri="{9D8B030D-6E8A-4147-A177-3AD203B41FA5}">
                      <a16:colId xmlns="" xmlns:a16="http://schemas.microsoft.com/office/drawing/2014/main" val="1726923512"/>
                    </a:ext>
                  </a:extLst>
                </a:gridCol>
              </a:tblGrid>
              <a:tr h="575778">
                <a:tc>
                  <a:txBody>
                    <a:bodyPr/>
                    <a:lstStyle/>
                    <a:p>
                      <a:pPr algn="just">
                        <a:lnSpc>
                          <a:spcPct val="150000"/>
                        </a:lnSpc>
                        <a:spcAft>
                          <a:spcPts val="800"/>
                        </a:spcAft>
                      </a:pPr>
                      <a:r>
                        <a:rPr lang="en-IN" sz="1400" dirty="0" err="1">
                          <a:ln>
                            <a:solidFill>
                              <a:sysClr val="windowText" lastClr="000000"/>
                            </a:solidFill>
                          </a:ln>
                          <a:solidFill>
                            <a:srgbClr val="000000"/>
                          </a:solidFill>
                          <a:effectLst/>
                        </a:rPr>
                        <a:t>S.No</a:t>
                      </a:r>
                      <a:r>
                        <a:rPr lang="en-IN" sz="1400" dirty="0">
                          <a:ln>
                            <a:solidFill>
                              <a:sysClr val="windowText" lastClr="000000"/>
                            </a:solidFill>
                          </a:ln>
                          <a:solidFill>
                            <a:srgbClr val="000000"/>
                          </a:solidFill>
                          <a:effectLst/>
                        </a:rPr>
                        <a:t>.</a:t>
                      </a:r>
                      <a:endParaRPr lang="en-IN" sz="1400" dirty="0">
                        <a:ln>
                          <a:solidFill>
                            <a:sysClr val="windowText" lastClr="000000"/>
                          </a:solidFill>
                        </a:ln>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50000"/>
                        </a:lnSpc>
                        <a:spcAft>
                          <a:spcPts val="800"/>
                        </a:spcAft>
                      </a:pPr>
                      <a:r>
                        <a:rPr lang="en-IN" sz="1400" dirty="0">
                          <a:ln>
                            <a:solidFill>
                              <a:sysClr val="windowText" lastClr="000000"/>
                            </a:solidFill>
                          </a:ln>
                          <a:solidFill>
                            <a:srgbClr val="000000"/>
                          </a:solidFill>
                          <a:effectLst/>
                        </a:rPr>
                        <a:t>A1</a:t>
                      </a:r>
                      <a:endParaRPr lang="en-IN" sz="1400" dirty="0">
                        <a:ln>
                          <a:solidFill>
                            <a:sysClr val="windowText" lastClr="000000"/>
                          </a:solidFill>
                        </a:ln>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50000"/>
                        </a:lnSpc>
                        <a:spcAft>
                          <a:spcPts val="800"/>
                        </a:spcAft>
                      </a:pPr>
                      <a:r>
                        <a:rPr lang="en-IN" sz="1400" dirty="0">
                          <a:ln>
                            <a:solidFill>
                              <a:sysClr val="windowText" lastClr="000000"/>
                            </a:solidFill>
                          </a:ln>
                          <a:solidFill>
                            <a:srgbClr val="000000"/>
                          </a:solidFill>
                          <a:effectLst/>
                        </a:rPr>
                        <a:t>A2</a:t>
                      </a:r>
                      <a:endParaRPr lang="en-IN" sz="1400" dirty="0">
                        <a:ln>
                          <a:solidFill>
                            <a:sysClr val="windowText" lastClr="000000"/>
                          </a:solidFill>
                        </a:ln>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50000"/>
                        </a:lnSpc>
                        <a:spcAft>
                          <a:spcPts val="800"/>
                        </a:spcAft>
                      </a:pPr>
                      <a:r>
                        <a:rPr lang="en-IN" sz="1400" dirty="0">
                          <a:ln>
                            <a:solidFill>
                              <a:sysClr val="windowText" lastClr="000000"/>
                            </a:solidFill>
                          </a:ln>
                          <a:solidFill>
                            <a:srgbClr val="000000"/>
                          </a:solidFill>
                          <a:effectLst/>
                        </a:rPr>
                        <a:t>A3</a:t>
                      </a:r>
                      <a:endParaRPr lang="en-IN" sz="1400" dirty="0">
                        <a:ln>
                          <a:solidFill>
                            <a:sysClr val="windowText" lastClr="000000"/>
                          </a:solidFill>
                        </a:ln>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50000"/>
                        </a:lnSpc>
                        <a:spcAft>
                          <a:spcPts val="800"/>
                        </a:spcAft>
                      </a:pPr>
                      <a:r>
                        <a:rPr lang="en-IN" sz="1400" dirty="0">
                          <a:ln>
                            <a:solidFill>
                              <a:sysClr val="windowText" lastClr="000000"/>
                            </a:solidFill>
                          </a:ln>
                          <a:solidFill>
                            <a:srgbClr val="000000"/>
                          </a:solidFill>
                          <a:effectLst/>
                        </a:rPr>
                        <a:t>Target Class</a:t>
                      </a:r>
                      <a:endParaRPr lang="en-IN" sz="1400" dirty="0">
                        <a:ln>
                          <a:solidFill>
                            <a:sysClr val="windowText" lastClr="000000"/>
                          </a:solidFill>
                        </a:ln>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 xmlns:a16="http://schemas.microsoft.com/office/drawing/2014/main" val="4273595949"/>
                  </a:ext>
                </a:extLst>
              </a:tr>
              <a:tr h="347128">
                <a:tc>
                  <a:txBody>
                    <a:bodyPr/>
                    <a:lstStyle/>
                    <a:p>
                      <a:pPr algn="ctr">
                        <a:lnSpc>
                          <a:spcPct val="150000"/>
                        </a:lnSpc>
                        <a:spcAft>
                          <a:spcPts val="800"/>
                        </a:spcAft>
                      </a:pPr>
                      <a:r>
                        <a:rPr lang="en-IN" sz="1400">
                          <a:solidFill>
                            <a:srgbClr val="000000"/>
                          </a:solidFill>
                          <a:effectLst/>
                        </a:rPr>
                        <a:t>1</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10</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0.5</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2.5</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Negative</a:t>
                      </a:r>
                      <a:endParaRPr lang="en-IN" sz="14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 xmlns:a16="http://schemas.microsoft.com/office/drawing/2014/main" val="3156841998"/>
                  </a:ext>
                </a:extLst>
              </a:tr>
              <a:tr h="347128">
                <a:tc>
                  <a:txBody>
                    <a:bodyPr/>
                    <a:lstStyle/>
                    <a:p>
                      <a:pPr algn="ctr">
                        <a:lnSpc>
                          <a:spcPct val="150000"/>
                        </a:lnSpc>
                        <a:spcAft>
                          <a:spcPts val="800"/>
                        </a:spcAft>
                      </a:pPr>
                      <a:r>
                        <a:rPr lang="en-IN" sz="1400">
                          <a:solidFill>
                            <a:srgbClr val="000000"/>
                          </a:solidFill>
                          <a:effectLst/>
                        </a:rPr>
                        <a:t>2</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7</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1.3</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3</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Positive</a:t>
                      </a:r>
                      <a:endParaRPr lang="en-IN" sz="14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 xmlns:a16="http://schemas.microsoft.com/office/drawing/2014/main" val="3213445103"/>
                  </a:ext>
                </a:extLst>
              </a:tr>
              <a:tr h="347128">
                <a:tc>
                  <a:txBody>
                    <a:bodyPr/>
                    <a:lstStyle/>
                    <a:p>
                      <a:pPr algn="ctr">
                        <a:lnSpc>
                          <a:spcPct val="150000"/>
                        </a:lnSpc>
                        <a:spcAft>
                          <a:spcPts val="800"/>
                        </a:spcAft>
                      </a:pPr>
                      <a:r>
                        <a:rPr lang="en-IN" sz="1400">
                          <a:solidFill>
                            <a:srgbClr val="000000"/>
                          </a:solidFill>
                          <a:effectLst/>
                        </a:rPr>
                        <a:t>3</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5</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0.7</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5.6</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Negative</a:t>
                      </a:r>
                      <a:endParaRPr lang="en-IN"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 xmlns:a16="http://schemas.microsoft.com/office/drawing/2014/main" val="2777686547"/>
                  </a:ext>
                </a:extLst>
              </a:tr>
              <a:tr h="347128">
                <a:tc>
                  <a:txBody>
                    <a:bodyPr/>
                    <a:lstStyle/>
                    <a:p>
                      <a:pPr algn="ctr">
                        <a:lnSpc>
                          <a:spcPct val="150000"/>
                        </a:lnSpc>
                        <a:spcAft>
                          <a:spcPts val="800"/>
                        </a:spcAft>
                      </a:pPr>
                      <a:r>
                        <a:rPr lang="en-IN" sz="1400">
                          <a:solidFill>
                            <a:srgbClr val="000000"/>
                          </a:solidFill>
                          <a:effectLst/>
                        </a:rPr>
                        <a:t>4</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9</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1.0</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4.3</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Positive</a:t>
                      </a:r>
                      <a:endParaRPr lang="en-IN" sz="14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 xmlns:a16="http://schemas.microsoft.com/office/drawing/2014/main" val="1707722900"/>
                  </a:ext>
                </a:extLst>
              </a:tr>
              <a:tr h="347128">
                <a:tc>
                  <a:txBody>
                    <a:bodyPr/>
                    <a:lstStyle/>
                    <a:p>
                      <a:pPr algn="ctr">
                        <a:lnSpc>
                          <a:spcPct val="150000"/>
                        </a:lnSpc>
                        <a:spcAft>
                          <a:spcPts val="800"/>
                        </a:spcAft>
                      </a:pPr>
                      <a:r>
                        <a:rPr lang="en-IN" sz="1400">
                          <a:solidFill>
                            <a:srgbClr val="000000"/>
                          </a:solidFill>
                          <a:effectLst/>
                        </a:rPr>
                        <a:t>5</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10</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1.2</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7.1</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Positive</a:t>
                      </a:r>
                      <a:endParaRPr lang="en-IN" sz="14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 xmlns:a16="http://schemas.microsoft.com/office/drawing/2014/main" val="1419026557"/>
                  </a:ext>
                </a:extLst>
              </a:tr>
              <a:tr h="347128">
                <a:tc>
                  <a:txBody>
                    <a:bodyPr/>
                    <a:lstStyle/>
                    <a:p>
                      <a:pPr algn="ctr">
                        <a:lnSpc>
                          <a:spcPct val="150000"/>
                        </a:lnSpc>
                        <a:spcAft>
                          <a:spcPts val="800"/>
                        </a:spcAft>
                      </a:pPr>
                      <a:r>
                        <a:rPr lang="en-IN" sz="1400">
                          <a:solidFill>
                            <a:srgbClr val="000000"/>
                          </a:solidFill>
                          <a:effectLst/>
                        </a:rPr>
                        <a:t>6</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8</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0.9</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6.5</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Negative</a:t>
                      </a:r>
                      <a:endParaRPr lang="en-IN"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 xmlns:a16="http://schemas.microsoft.com/office/drawing/2014/main" val="1847072503"/>
                  </a:ext>
                </a:extLst>
              </a:tr>
              <a:tr h="347128">
                <a:tc>
                  <a:txBody>
                    <a:bodyPr/>
                    <a:lstStyle/>
                    <a:p>
                      <a:pPr algn="ctr">
                        <a:lnSpc>
                          <a:spcPct val="150000"/>
                        </a:lnSpc>
                        <a:spcAft>
                          <a:spcPts val="800"/>
                        </a:spcAft>
                      </a:pPr>
                      <a:r>
                        <a:rPr lang="en-IN" sz="1400">
                          <a:solidFill>
                            <a:srgbClr val="000000"/>
                          </a:solidFill>
                          <a:effectLst/>
                        </a:rPr>
                        <a:t>7</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6</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0.8</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3.2</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Negative</a:t>
                      </a:r>
                      <a:endParaRPr lang="en-IN"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 xmlns:a16="http://schemas.microsoft.com/office/drawing/2014/main" val="2092218760"/>
                  </a:ext>
                </a:extLst>
              </a:tr>
              <a:tr h="347128">
                <a:tc>
                  <a:txBody>
                    <a:bodyPr/>
                    <a:lstStyle/>
                    <a:p>
                      <a:pPr algn="ctr">
                        <a:lnSpc>
                          <a:spcPct val="150000"/>
                        </a:lnSpc>
                        <a:spcAft>
                          <a:spcPts val="800"/>
                        </a:spcAft>
                      </a:pPr>
                      <a:r>
                        <a:rPr lang="en-IN" sz="1400">
                          <a:solidFill>
                            <a:srgbClr val="000000"/>
                          </a:solidFill>
                          <a:effectLst/>
                        </a:rPr>
                        <a:t>8</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4</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1.5</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5.1</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Negative</a:t>
                      </a:r>
                      <a:endParaRPr lang="en-IN"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 xmlns:a16="http://schemas.microsoft.com/office/drawing/2014/main" val="680533505"/>
                  </a:ext>
                </a:extLst>
              </a:tr>
              <a:tr h="347128">
                <a:tc>
                  <a:txBody>
                    <a:bodyPr/>
                    <a:lstStyle/>
                    <a:p>
                      <a:pPr algn="ctr">
                        <a:lnSpc>
                          <a:spcPct val="150000"/>
                        </a:lnSpc>
                        <a:spcAft>
                          <a:spcPts val="800"/>
                        </a:spcAft>
                      </a:pPr>
                      <a:r>
                        <a:rPr lang="en-IN" sz="1400">
                          <a:solidFill>
                            <a:srgbClr val="000000"/>
                          </a:solidFill>
                          <a:effectLst/>
                        </a:rPr>
                        <a:t>9</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9</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1.7</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4.7</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Positive</a:t>
                      </a:r>
                      <a:endParaRPr lang="en-IN"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 xmlns:a16="http://schemas.microsoft.com/office/drawing/2014/main" val="1979948180"/>
                  </a:ext>
                </a:extLst>
              </a:tr>
              <a:tr h="347128">
                <a:tc>
                  <a:txBody>
                    <a:bodyPr/>
                    <a:lstStyle/>
                    <a:p>
                      <a:pPr algn="ctr">
                        <a:lnSpc>
                          <a:spcPct val="150000"/>
                        </a:lnSpc>
                        <a:spcAft>
                          <a:spcPts val="800"/>
                        </a:spcAft>
                      </a:pPr>
                      <a:r>
                        <a:rPr lang="en-IN" sz="1400">
                          <a:solidFill>
                            <a:srgbClr val="000000"/>
                          </a:solidFill>
                          <a:effectLst/>
                        </a:rPr>
                        <a:t>10</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8</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1.6</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a:solidFill>
                            <a:srgbClr val="000000"/>
                          </a:solidFill>
                          <a:effectLst/>
                        </a:rPr>
                        <a:t>7.4</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400" dirty="0">
                          <a:solidFill>
                            <a:srgbClr val="000000"/>
                          </a:solidFill>
                          <a:effectLst/>
                        </a:rPr>
                        <a:t>Positive</a:t>
                      </a:r>
                      <a:endParaRPr lang="en-IN"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 xmlns:a16="http://schemas.microsoft.com/office/drawing/2014/main" val="3651197216"/>
                  </a:ext>
                </a:extLst>
              </a:tr>
            </a:tbl>
          </a:graphicData>
        </a:graphic>
      </p:graphicFrame>
      <p:sp>
        <p:nvSpPr>
          <p:cNvPr id="17" name="TextBox 16">
            <a:extLst>
              <a:ext uri="{FF2B5EF4-FFF2-40B4-BE49-F238E27FC236}">
                <a16:creationId xmlns="" xmlns:a16="http://schemas.microsoft.com/office/drawing/2014/main" id="{2C5F4E47-DD40-49BA-57CE-42652B880336}"/>
              </a:ext>
            </a:extLst>
          </p:cNvPr>
          <p:cNvSpPr txBox="1"/>
          <p:nvPr/>
        </p:nvSpPr>
        <p:spPr>
          <a:xfrm>
            <a:off x="8458200" y="9664869"/>
            <a:ext cx="1669002" cy="507831"/>
          </a:xfrm>
          <a:prstGeom prst="rect">
            <a:avLst/>
          </a:prstGeom>
          <a:noFill/>
        </p:spPr>
        <p:txBody>
          <a:bodyPr wrap="square">
            <a:spAutoFit/>
          </a:bodyPr>
          <a:lstStyle/>
          <a:p>
            <a:pPr algn="ctr">
              <a:lnSpc>
                <a:spcPct val="150000"/>
              </a:lnSpc>
              <a:spcAft>
                <a:spcPts val="800"/>
              </a:spcAft>
            </a:pPr>
            <a:r>
              <a:rPr lang="en-IN" sz="1800" b="1" dirty="0" smtClean="0">
                <a:solidFill>
                  <a:srgbClr val="000000"/>
                </a:solidFill>
                <a:effectLst/>
                <a:latin typeface="Times New Roman" panose="02020603050405020304" pitchFamily="18" charset="0"/>
                <a:ea typeface="Times New Roman" panose="02020603050405020304" pitchFamily="18" charset="0"/>
              </a:rPr>
              <a:t>Table </a:t>
            </a:r>
            <a:r>
              <a:rPr lang="en-IN" sz="1800" b="1" dirty="0">
                <a:solidFill>
                  <a:srgbClr val="000000"/>
                </a:solidFill>
                <a:effectLst/>
                <a:latin typeface="Times New Roman" panose="02020603050405020304" pitchFamily="18" charset="0"/>
                <a:ea typeface="Times New Roman" panose="02020603050405020304" pitchFamily="18" charset="0"/>
              </a:rPr>
              <a:t>1</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731197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3421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64</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 xmlns:a16="http://schemas.microsoft.com/office/drawing/2014/main" id="{AD32E3E7-F38C-8A92-1334-1D0ABE029F91}"/>
              </a:ext>
            </a:extLst>
          </p:cNvPr>
          <p:cNvSpPr txBox="1"/>
          <p:nvPr/>
        </p:nvSpPr>
        <p:spPr>
          <a:xfrm>
            <a:off x="1081255" y="680910"/>
            <a:ext cx="13396057" cy="1082960"/>
          </a:xfrm>
          <a:prstGeom prst="rect">
            <a:avLst/>
          </a:prstGeom>
          <a:noFill/>
        </p:spPr>
        <p:txBody>
          <a:bodyPr wrap="square">
            <a:spAutoFit/>
          </a:bodyPr>
          <a:lstStyle/>
          <a:p>
            <a:pPr algn="just">
              <a:lnSpc>
                <a:spcPct val="150000"/>
              </a:lnSpc>
              <a:spcAft>
                <a:spcPts val="800"/>
              </a:spcAft>
            </a:pPr>
            <a:r>
              <a:rPr lang="en-IN" sz="1800" b="1" u="sng" dirty="0">
                <a:solidFill>
                  <a:srgbClr val="000000"/>
                </a:solidFill>
                <a:effectLst/>
                <a:latin typeface="Times New Roman" panose="02020603050405020304" pitchFamily="18" charset="0"/>
                <a:ea typeface="Times New Roman" panose="02020603050405020304" pitchFamily="18" charset="0"/>
              </a:rPr>
              <a:t>Solution:</a:t>
            </a:r>
            <a:endParaRPr lang="en-IN" sz="1800" u="sng" dirty="0">
              <a:effectLst/>
              <a:latin typeface="Calibri" panose="020F0502020204030204" pitchFamily="34" charset="0"/>
              <a:ea typeface="Calibri" panose="020F0502020204030204" pitchFamily="34" charset="0"/>
            </a:endParaRPr>
          </a:p>
          <a:p>
            <a:pPr algn="just">
              <a:lnSpc>
                <a:spcPct val="150000"/>
              </a:lnSpc>
              <a:spcAft>
                <a:spcPts val="800"/>
              </a:spcAft>
            </a:pPr>
            <a:r>
              <a:rPr lang="en-IN" sz="1800" dirty="0" smtClean="0">
                <a:solidFill>
                  <a:srgbClr val="000000"/>
                </a:solidFill>
                <a:effectLst/>
                <a:latin typeface="Times New Roman" panose="02020603050405020304" pitchFamily="18" charset="0"/>
                <a:ea typeface="Times New Roman" panose="02020603050405020304" pitchFamily="18" charset="0"/>
              </a:rPr>
              <a:t>Table </a:t>
            </a:r>
            <a:r>
              <a:rPr lang="en-IN" sz="1800" dirty="0">
                <a:solidFill>
                  <a:srgbClr val="000000"/>
                </a:solidFill>
                <a:effectLst/>
                <a:latin typeface="Times New Roman" panose="02020603050405020304" pitchFamily="18" charset="0"/>
                <a:ea typeface="Times New Roman" panose="02020603050405020304" pitchFamily="18" charset="0"/>
              </a:rPr>
              <a:t>2 depicts the number of data instances categorized as Positive or Negative for each of the three attributes in the Training dataset.</a:t>
            </a:r>
            <a:endParaRPr lang="en-IN" sz="1800" dirty="0">
              <a:effectLst/>
              <a:latin typeface="Calibri" panose="020F0502020204030204" pitchFamily="34" charset="0"/>
              <a:ea typeface="Calibri" panose="020F0502020204030204" pitchFamily="34" charset="0"/>
            </a:endParaRPr>
          </a:p>
        </p:txBody>
      </p:sp>
      <p:graphicFrame>
        <p:nvGraphicFramePr>
          <p:cNvPr id="19" name="Table 18">
            <a:extLst>
              <a:ext uri="{FF2B5EF4-FFF2-40B4-BE49-F238E27FC236}">
                <a16:creationId xmlns="" xmlns:a16="http://schemas.microsoft.com/office/drawing/2014/main" id="{998FBF61-7851-C9E0-154B-8ACE8B8A6D10}"/>
              </a:ext>
            </a:extLst>
          </p:cNvPr>
          <p:cNvGraphicFramePr>
            <a:graphicFrameLocks noGrp="1"/>
          </p:cNvGraphicFramePr>
          <p:nvPr>
            <p:extLst>
              <p:ext uri="{D42A27DB-BD31-4B8C-83A1-F6EECF244321}">
                <p14:modId xmlns:p14="http://schemas.microsoft.com/office/powerpoint/2010/main" val="219360739"/>
              </p:ext>
            </p:extLst>
          </p:nvPr>
        </p:nvGraphicFramePr>
        <p:xfrm>
          <a:off x="3161409" y="2177897"/>
          <a:ext cx="8954391" cy="1261130"/>
        </p:xfrm>
        <a:graphic>
          <a:graphicData uri="http://schemas.openxmlformats.org/drawingml/2006/table">
            <a:tbl>
              <a:tblPr firstRow="1" firstCol="1" bandRow="1">
                <a:tableStyleId>{616DA210-FB5B-4158-B5E0-FEB733F419BA}</a:tableStyleId>
              </a:tblPr>
              <a:tblGrid>
                <a:gridCol w="490435">
                  <a:extLst>
                    <a:ext uri="{9D8B030D-6E8A-4147-A177-3AD203B41FA5}">
                      <a16:colId xmlns="" xmlns:a16="http://schemas.microsoft.com/office/drawing/2014/main" val="826232990"/>
                    </a:ext>
                  </a:extLst>
                </a:gridCol>
                <a:gridCol w="870127">
                  <a:extLst>
                    <a:ext uri="{9D8B030D-6E8A-4147-A177-3AD203B41FA5}">
                      <a16:colId xmlns="" xmlns:a16="http://schemas.microsoft.com/office/drawing/2014/main" val="545569267"/>
                    </a:ext>
                  </a:extLst>
                </a:gridCol>
                <a:gridCol w="949228">
                  <a:extLst>
                    <a:ext uri="{9D8B030D-6E8A-4147-A177-3AD203B41FA5}">
                      <a16:colId xmlns="" xmlns:a16="http://schemas.microsoft.com/office/drawing/2014/main" val="1120571299"/>
                    </a:ext>
                  </a:extLst>
                </a:gridCol>
                <a:gridCol w="632819">
                  <a:extLst>
                    <a:ext uri="{9D8B030D-6E8A-4147-A177-3AD203B41FA5}">
                      <a16:colId xmlns="" xmlns:a16="http://schemas.microsoft.com/office/drawing/2014/main" val="1414604763"/>
                    </a:ext>
                  </a:extLst>
                </a:gridCol>
                <a:gridCol w="553717">
                  <a:extLst>
                    <a:ext uri="{9D8B030D-6E8A-4147-A177-3AD203B41FA5}">
                      <a16:colId xmlns="" xmlns:a16="http://schemas.microsoft.com/office/drawing/2014/main" val="581294168"/>
                    </a:ext>
                  </a:extLst>
                </a:gridCol>
                <a:gridCol w="870127">
                  <a:extLst>
                    <a:ext uri="{9D8B030D-6E8A-4147-A177-3AD203B41FA5}">
                      <a16:colId xmlns="" xmlns:a16="http://schemas.microsoft.com/office/drawing/2014/main" val="4018146723"/>
                    </a:ext>
                  </a:extLst>
                </a:gridCol>
                <a:gridCol w="949228">
                  <a:extLst>
                    <a:ext uri="{9D8B030D-6E8A-4147-A177-3AD203B41FA5}">
                      <a16:colId xmlns="" xmlns:a16="http://schemas.microsoft.com/office/drawing/2014/main" val="2417595596"/>
                    </a:ext>
                  </a:extLst>
                </a:gridCol>
                <a:gridCol w="632819">
                  <a:extLst>
                    <a:ext uri="{9D8B030D-6E8A-4147-A177-3AD203B41FA5}">
                      <a16:colId xmlns="" xmlns:a16="http://schemas.microsoft.com/office/drawing/2014/main" val="499134920"/>
                    </a:ext>
                  </a:extLst>
                </a:gridCol>
                <a:gridCol w="474614">
                  <a:extLst>
                    <a:ext uri="{9D8B030D-6E8A-4147-A177-3AD203B41FA5}">
                      <a16:colId xmlns="" xmlns:a16="http://schemas.microsoft.com/office/drawing/2014/main" val="651196914"/>
                    </a:ext>
                  </a:extLst>
                </a:gridCol>
                <a:gridCol w="870127">
                  <a:extLst>
                    <a:ext uri="{9D8B030D-6E8A-4147-A177-3AD203B41FA5}">
                      <a16:colId xmlns="" xmlns:a16="http://schemas.microsoft.com/office/drawing/2014/main" val="1260743774"/>
                    </a:ext>
                  </a:extLst>
                </a:gridCol>
                <a:gridCol w="949228">
                  <a:extLst>
                    <a:ext uri="{9D8B030D-6E8A-4147-A177-3AD203B41FA5}">
                      <a16:colId xmlns="" xmlns:a16="http://schemas.microsoft.com/office/drawing/2014/main" val="2747588369"/>
                    </a:ext>
                  </a:extLst>
                </a:gridCol>
                <a:gridCol w="711922">
                  <a:extLst>
                    <a:ext uri="{9D8B030D-6E8A-4147-A177-3AD203B41FA5}">
                      <a16:colId xmlns="" xmlns:a16="http://schemas.microsoft.com/office/drawing/2014/main" val="4003168885"/>
                    </a:ext>
                  </a:extLst>
                </a:gridCol>
              </a:tblGrid>
              <a:tr h="428010">
                <a:tc>
                  <a:txBody>
                    <a:bodyPr/>
                    <a:lstStyle/>
                    <a:p>
                      <a:pPr algn="just">
                        <a:lnSpc>
                          <a:spcPct val="150000"/>
                        </a:lnSpc>
                        <a:spcAft>
                          <a:spcPts val="800"/>
                        </a:spcAft>
                      </a:pPr>
                      <a:r>
                        <a:rPr lang="en-IN" sz="1600" dirty="0">
                          <a:solidFill>
                            <a:srgbClr val="000000"/>
                          </a:solidFill>
                          <a:effectLst/>
                        </a:rPr>
                        <a:t>A1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600">
                          <a:solidFill>
                            <a:srgbClr val="000000"/>
                          </a:solidFill>
                          <a:effectLst/>
                        </a:rPr>
                        <a:t>Positive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600">
                          <a:solidFill>
                            <a:srgbClr val="000000"/>
                          </a:solidFill>
                          <a:effectLst/>
                        </a:rPr>
                        <a:t>Negative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600">
                          <a:solidFill>
                            <a:srgbClr val="000000"/>
                          </a:solidFill>
                          <a:effectLst/>
                        </a:rPr>
                        <a:t>Total</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600">
                          <a:solidFill>
                            <a:srgbClr val="000000"/>
                          </a:solidFill>
                          <a:effectLst/>
                        </a:rPr>
                        <a:t>A2</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600" dirty="0">
                          <a:solidFill>
                            <a:srgbClr val="000000"/>
                          </a:solidFill>
                          <a:effectLst/>
                        </a:rPr>
                        <a:t>Positive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600" dirty="0">
                          <a:solidFill>
                            <a:srgbClr val="000000"/>
                          </a:solidFill>
                          <a:effectLst/>
                        </a:rPr>
                        <a:t>Negative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600">
                          <a:solidFill>
                            <a:srgbClr val="000000"/>
                          </a:solidFill>
                          <a:effectLst/>
                        </a:rPr>
                        <a:t>Total</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600">
                          <a:solidFill>
                            <a:srgbClr val="000000"/>
                          </a:solidFill>
                          <a:effectLst/>
                        </a:rPr>
                        <a:t>A3</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600">
                          <a:solidFill>
                            <a:srgbClr val="000000"/>
                          </a:solidFill>
                          <a:effectLst/>
                        </a:rPr>
                        <a:t>Positive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600">
                          <a:solidFill>
                            <a:srgbClr val="000000"/>
                          </a:solidFill>
                          <a:effectLst/>
                        </a:rPr>
                        <a:t>Negative</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n-IN" sz="1600" dirty="0">
                          <a:solidFill>
                            <a:srgbClr val="000000"/>
                          </a:solidFill>
                          <a:effectLst/>
                        </a:rPr>
                        <a:t>Total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126225284"/>
                  </a:ext>
                </a:extLst>
              </a:tr>
              <a:tr h="527726">
                <a:tc>
                  <a:txBody>
                    <a:bodyPr/>
                    <a:lstStyle/>
                    <a:p>
                      <a:pPr algn="just">
                        <a:lnSpc>
                          <a:spcPct val="150000"/>
                        </a:lnSpc>
                        <a:spcAft>
                          <a:spcPts val="800"/>
                        </a:spcAft>
                      </a:pPr>
                      <a:r>
                        <a:rPr lang="en-IN" sz="1600" dirty="0">
                          <a:solidFill>
                            <a:srgbClr val="000000"/>
                          </a:solidFill>
                          <a:effectLst/>
                        </a:rPr>
                        <a:t>≥ 5 </a:t>
                      </a:r>
                      <a:endParaRPr lang="en-IN" sz="1600" dirty="0">
                        <a:effectLst/>
                      </a:endParaRPr>
                    </a:p>
                    <a:p>
                      <a:pPr algn="just">
                        <a:lnSpc>
                          <a:spcPct val="150000"/>
                        </a:lnSpc>
                        <a:spcAft>
                          <a:spcPts val="800"/>
                        </a:spcAft>
                      </a:pPr>
                      <a:r>
                        <a:rPr lang="en-IN" sz="1600" dirty="0">
                          <a:solidFill>
                            <a:srgbClr val="000000"/>
                          </a:solidFill>
                          <a:effectLst/>
                        </a:rPr>
                        <a:t>&lt; 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600" dirty="0">
                          <a:solidFill>
                            <a:srgbClr val="000000"/>
                          </a:solidFill>
                          <a:effectLst/>
                        </a:rPr>
                        <a:t>5</a:t>
                      </a:r>
                      <a:endParaRPr lang="en-IN" sz="1600" dirty="0">
                        <a:effectLst/>
                      </a:endParaRPr>
                    </a:p>
                    <a:p>
                      <a:pPr algn="ctr">
                        <a:lnSpc>
                          <a:spcPct val="150000"/>
                        </a:lnSpc>
                        <a:spcAft>
                          <a:spcPts val="800"/>
                        </a:spcAft>
                      </a:pPr>
                      <a:r>
                        <a:rPr lang="en-IN" sz="1600" dirty="0">
                          <a:solidFill>
                            <a:srgbClr val="000000"/>
                          </a:solidFill>
                          <a:effectLst/>
                        </a:rPr>
                        <a:t>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600" dirty="0">
                          <a:solidFill>
                            <a:srgbClr val="000000"/>
                          </a:solidFill>
                          <a:effectLst/>
                        </a:rPr>
                        <a:t>4</a:t>
                      </a:r>
                      <a:endParaRPr lang="en-IN" sz="1600" dirty="0">
                        <a:effectLst/>
                      </a:endParaRPr>
                    </a:p>
                    <a:p>
                      <a:pPr algn="ctr">
                        <a:lnSpc>
                          <a:spcPct val="150000"/>
                        </a:lnSpc>
                        <a:spcAft>
                          <a:spcPts val="800"/>
                        </a:spcAft>
                      </a:pPr>
                      <a:r>
                        <a:rPr lang="en-IN" sz="1600" dirty="0">
                          <a:solidFill>
                            <a:srgbClr val="000000"/>
                          </a:solidFill>
                          <a:effectLst/>
                        </a:rPr>
                        <a:t>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600" dirty="0">
                          <a:solidFill>
                            <a:srgbClr val="000000"/>
                          </a:solidFill>
                          <a:effectLst/>
                        </a:rPr>
                        <a:t>9</a:t>
                      </a:r>
                      <a:endParaRPr lang="en-IN" sz="1600" dirty="0">
                        <a:effectLst/>
                      </a:endParaRPr>
                    </a:p>
                    <a:p>
                      <a:pPr algn="ctr">
                        <a:lnSpc>
                          <a:spcPct val="150000"/>
                        </a:lnSpc>
                        <a:spcAft>
                          <a:spcPts val="800"/>
                        </a:spcAft>
                      </a:pPr>
                      <a:r>
                        <a:rPr lang="en-IN" sz="1600" dirty="0">
                          <a:solidFill>
                            <a:srgbClr val="000000"/>
                          </a:solidFill>
                          <a:effectLst/>
                        </a:rPr>
                        <a:t>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600">
                          <a:solidFill>
                            <a:srgbClr val="000000"/>
                          </a:solidFill>
                          <a:effectLst/>
                        </a:rPr>
                        <a:t>≥ 1 </a:t>
                      </a:r>
                      <a:endParaRPr lang="en-IN" sz="1600">
                        <a:effectLst/>
                      </a:endParaRPr>
                    </a:p>
                    <a:p>
                      <a:pPr algn="ctr">
                        <a:lnSpc>
                          <a:spcPct val="150000"/>
                        </a:lnSpc>
                        <a:spcAft>
                          <a:spcPts val="800"/>
                        </a:spcAft>
                      </a:pPr>
                      <a:r>
                        <a:rPr lang="en-IN" sz="1600">
                          <a:solidFill>
                            <a:srgbClr val="000000"/>
                          </a:solidFill>
                          <a:effectLst/>
                        </a:rPr>
                        <a:t>&lt; 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600" dirty="0">
                          <a:solidFill>
                            <a:srgbClr val="000000"/>
                          </a:solidFill>
                          <a:effectLst/>
                        </a:rPr>
                        <a:t>5</a:t>
                      </a:r>
                      <a:endParaRPr lang="en-IN" sz="1600" dirty="0">
                        <a:effectLst/>
                      </a:endParaRPr>
                    </a:p>
                    <a:p>
                      <a:pPr algn="ctr">
                        <a:lnSpc>
                          <a:spcPct val="150000"/>
                        </a:lnSpc>
                        <a:spcAft>
                          <a:spcPts val="800"/>
                        </a:spcAft>
                      </a:pPr>
                      <a:r>
                        <a:rPr lang="en-IN" sz="1600" dirty="0">
                          <a:solidFill>
                            <a:srgbClr val="000000"/>
                          </a:solidFill>
                          <a:effectLst/>
                        </a:rPr>
                        <a:t>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600" dirty="0">
                          <a:solidFill>
                            <a:srgbClr val="000000"/>
                          </a:solidFill>
                          <a:effectLst/>
                        </a:rPr>
                        <a:t>1</a:t>
                      </a:r>
                      <a:endParaRPr lang="en-IN" sz="1600" dirty="0">
                        <a:effectLst/>
                      </a:endParaRPr>
                    </a:p>
                    <a:p>
                      <a:pPr algn="ctr">
                        <a:lnSpc>
                          <a:spcPct val="150000"/>
                        </a:lnSpc>
                        <a:spcAft>
                          <a:spcPts val="800"/>
                        </a:spcAft>
                      </a:pPr>
                      <a:r>
                        <a:rPr lang="en-IN" sz="1600" dirty="0">
                          <a:solidFill>
                            <a:srgbClr val="000000"/>
                          </a:solidFill>
                          <a:effectLst/>
                        </a:rPr>
                        <a:t>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600" dirty="0">
                          <a:solidFill>
                            <a:srgbClr val="000000"/>
                          </a:solidFill>
                          <a:effectLst/>
                        </a:rPr>
                        <a:t>6</a:t>
                      </a:r>
                      <a:endParaRPr lang="en-IN" sz="1600" dirty="0">
                        <a:effectLst/>
                      </a:endParaRPr>
                    </a:p>
                    <a:p>
                      <a:pPr algn="ctr">
                        <a:lnSpc>
                          <a:spcPct val="150000"/>
                        </a:lnSpc>
                        <a:spcAft>
                          <a:spcPts val="800"/>
                        </a:spcAft>
                      </a:pPr>
                      <a:r>
                        <a:rPr lang="en-IN" sz="1600" dirty="0">
                          <a:solidFill>
                            <a:srgbClr val="000000"/>
                          </a:solidFill>
                          <a:effectLst/>
                        </a:rPr>
                        <a:t>4</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600">
                          <a:solidFill>
                            <a:srgbClr val="000000"/>
                          </a:solidFill>
                          <a:effectLst/>
                        </a:rPr>
                        <a:t>≥ 5 </a:t>
                      </a:r>
                      <a:endParaRPr lang="en-IN" sz="1600">
                        <a:effectLst/>
                      </a:endParaRPr>
                    </a:p>
                    <a:p>
                      <a:pPr algn="ctr">
                        <a:lnSpc>
                          <a:spcPct val="150000"/>
                        </a:lnSpc>
                        <a:spcAft>
                          <a:spcPts val="800"/>
                        </a:spcAft>
                      </a:pPr>
                      <a:r>
                        <a:rPr lang="en-IN" sz="1600">
                          <a:solidFill>
                            <a:srgbClr val="000000"/>
                          </a:solidFill>
                          <a:effectLst/>
                        </a:rPr>
                        <a:t>&lt; 5</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600" dirty="0">
                          <a:solidFill>
                            <a:srgbClr val="000000"/>
                          </a:solidFill>
                          <a:effectLst/>
                        </a:rPr>
                        <a:t>2</a:t>
                      </a:r>
                      <a:endParaRPr lang="en-IN" sz="1600" dirty="0">
                        <a:effectLst/>
                      </a:endParaRPr>
                    </a:p>
                    <a:p>
                      <a:pPr algn="ctr">
                        <a:lnSpc>
                          <a:spcPct val="150000"/>
                        </a:lnSpc>
                        <a:spcAft>
                          <a:spcPts val="800"/>
                        </a:spcAft>
                      </a:pPr>
                      <a:r>
                        <a:rPr lang="en-IN" sz="1600" dirty="0">
                          <a:solidFill>
                            <a:srgbClr val="000000"/>
                          </a:solidFill>
                          <a:effectLst/>
                        </a:rPr>
                        <a:t>3</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600" dirty="0">
                          <a:solidFill>
                            <a:srgbClr val="000000"/>
                          </a:solidFill>
                          <a:effectLst/>
                        </a:rPr>
                        <a:t>3</a:t>
                      </a:r>
                      <a:endParaRPr lang="en-IN" sz="1600" dirty="0">
                        <a:effectLst/>
                      </a:endParaRPr>
                    </a:p>
                    <a:p>
                      <a:pPr algn="ctr">
                        <a:lnSpc>
                          <a:spcPct val="150000"/>
                        </a:lnSpc>
                        <a:spcAft>
                          <a:spcPts val="800"/>
                        </a:spcAft>
                      </a:pPr>
                      <a:r>
                        <a:rPr lang="en-IN" sz="1600" dirty="0">
                          <a:solidFill>
                            <a:srgbClr val="000000"/>
                          </a:solidFill>
                          <a:effectLst/>
                        </a:rPr>
                        <a:t>2</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600" dirty="0">
                          <a:solidFill>
                            <a:srgbClr val="000000"/>
                          </a:solidFill>
                          <a:effectLst/>
                        </a:rPr>
                        <a:t>5</a:t>
                      </a:r>
                      <a:endParaRPr lang="en-IN" sz="1600" dirty="0">
                        <a:effectLst/>
                      </a:endParaRPr>
                    </a:p>
                    <a:p>
                      <a:pPr algn="ctr">
                        <a:lnSpc>
                          <a:spcPct val="150000"/>
                        </a:lnSpc>
                        <a:spcAft>
                          <a:spcPts val="800"/>
                        </a:spcAft>
                      </a:pPr>
                      <a:r>
                        <a:rPr lang="en-IN" sz="1600" dirty="0">
                          <a:solidFill>
                            <a:srgbClr val="000000"/>
                          </a:solidFill>
                          <a:effectLst/>
                        </a:rPr>
                        <a: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169381403"/>
                  </a:ext>
                </a:extLst>
              </a:tr>
            </a:tbl>
          </a:graphicData>
        </a:graphic>
      </p:graphicFrame>
      <p:sp>
        <p:nvSpPr>
          <p:cNvPr id="20" name="TextBox 19">
            <a:extLst>
              <a:ext uri="{FF2B5EF4-FFF2-40B4-BE49-F238E27FC236}">
                <a16:creationId xmlns="" xmlns:a16="http://schemas.microsoft.com/office/drawing/2014/main" id="{7EF63F5D-B96A-8BEA-64E4-BB55AE62EF98}"/>
              </a:ext>
            </a:extLst>
          </p:cNvPr>
          <p:cNvSpPr txBox="1"/>
          <p:nvPr/>
        </p:nvSpPr>
        <p:spPr>
          <a:xfrm>
            <a:off x="4292673" y="1714500"/>
            <a:ext cx="6096000" cy="463397"/>
          </a:xfrm>
          <a:prstGeom prst="rect">
            <a:avLst/>
          </a:prstGeom>
          <a:noFill/>
        </p:spPr>
        <p:txBody>
          <a:bodyPr wrap="square">
            <a:spAutoFit/>
          </a:bodyPr>
          <a:lstStyle/>
          <a:p>
            <a:pPr algn="ctr">
              <a:lnSpc>
                <a:spcPct val="150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rPr>
              <a:t>Table 2</a:t>
            </a:r>
            <a:endParaRPr lang="en-IN" sz="1800" dirty="0">
              <a:effectLst/>
              <a:latin typeface="Calibri" panose="020F0502020204030204" pitchFamily="34"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066119BF-CF13-AB8D-F85D-9B6C0C9B9B04}"/>
                  </a:ext>
                </a:extLst>
              </p:cNvPr>
              <p:cNvSpPr txBox="1"/>
              <p:nvPr/>
            </p:nvSpPr>
            <p:spPr>
              <a:xfrm>
                <a:off x="3752296" y="4233416"/>
                <a:ext cx="11487704" cy="3649269"/>
              </a:xfrm>
              <a:prstGeom prst="rect">
                <a:avLst/>
              </a:prstGeom>
              <a:noFill/>
            </p:spPr>
            <p:txBody>
              <a:bodyPr wrap="square">
                <a:spAutoFit/>
              </a:bodyPr>
              <a:lstStyle/>
              <a:p>
                <a:pPr algn="just">
                  <a:lnSpc>
                    <a:spcPct val="150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rPr>
                  <a:t>Step 1:</a:t>
                </a:r>
                <a:r>
                  <a:rPr lang="en-IN" sz="1800" dirty="0">
                    <a:solidFill>
                      <a:srgbClr val="000000"/>
                    </a:solidFill>
                    <a:effectLst/>
                    <a:latin typeface="Times New Roman" panose="02020603050405020304" pitchFamily="18" charset="0"/>
                    <a:ea typeface="Times New Roman" panose="02020603050405020304" pitchFamily="18" charset="0"/>
                  </a:rPr>
                  <a:t> Initially we calculate the Entropy for the whole data set T based on the target feature. The target class has 5 data instances classified as ‘Positive’ and 5 data instances classified as ‘Negative’. So, we can calculate the class Entropy as </a:t>
                </a:r>
                <a:r>
                  <a:rPr lang="en-IN" sz="1800" dirty="0" err="1">
                    <a:solidFill>
                      <a:srgbClr val="000000"/>
                    </a:solidFill>
                    <a:effectLst/>
                    <a:latin typeface="Times New Roman" panose="02020603050405020304" pitchFamily="18" charset="0"/>
                    <a:ea typeface="Times New Roman" panose="02020603050405020304" pitchFamily="18" charset="0"/>
                  </a:rPr>
                  <a:t>Entropy_Info</a:t>
                </a:r>
                <a:r>
                  <a:rPr lang="en-IN" sz="1800" dirty="0">
                    <a:solidFill>
                      <a:srgbClr val="000000"/>
                    </a:solidFill>
                    <a:effectLst/>
                    <a:latin typeface="Times New Roman" panose="02020603050405020304" pitchFamily="18" charset="0"/>
                    <a:ea typeface="Times New Roman" panose="02020603050405020304" pitchFamily="18" charset="0"/>
                  </a:rPr>
                  <a:t>(5,5).    </a:t>
                </a:r>
                <a:endParaRPr lang="en-IN" sz="1800" dirty="0" smtClean="0">
                  <a:effectLst/>
                  <a:latin typeface="Calibri" panose="020F0502020204030204" pitchFamily="34" charset="0"/>
                  <a:ea typeface="Calibri" panose="020F0502020204030204" pitchFamily="34" charset="0"/>
                </a:endParaRPr>
              </a:p>
              <a:p>
                <a:pPr algn="ctr">
                  <a:lnSpc>
                    <a:spcPct val="150000"/>
                  </a:lnSpc>
                  <a:spcAft>
                    <a:spcPts val="800"/>
                  </a:spcAft>
                </a:pPr>
                <a:r>
                  <a:rPr lang="en-IN" sz="1800" i="1" dirty="0" err="1" smtClean="0">
                    <a:solidFill>
                      <a:srgbClr val="000000"/>
                    </a:solidFill>
                    <a:effectLst/>
                    <a:latin typeface="Times New Roman" panose="02020603050405020304" pitchFamily="18" charset="0"/>
                    <a:ea typeface="Times New Roman" panose="02020603050405020304" pitchFamily="18" charset="0"/>
                  </a:rPr>
                  <a:t>Entropy_Info</a:t>
                </a:r>
                <a:r>
                  <a:rPr lang="en-IN" sz="1800" i="1" dirty="0" smtClean="0">
                    <a:solidFill>
                      <a:srgbClr val="000000"/>
                    </a:solidFill>
                    <a:effectLst/>
                    <a:latin typeface="Times New Roman" panose="02020603050405020304" pitchFamily="18" charset="0"/>
                    <a:ea typeface="Times New Roman" panose="02020603050405020304" pitchFamily="18" charset="0"/>
                  </a:rPr>
                  <a:t>(T) = </a:t>
                </a:r>
                <a:r>
                  <a:rPr lang="en-IN" sz="1800" i="1" dirty="0" err="1" smtClean="0">
                    <a:solidFill>
                      <a:srgbClr val="000000"/>
                    </a:solidFill>
                    <a:effectLst/>
                    <a:latin typeface="Times New Roman" panose="02020603050405020304" pitchFamily="18" charset="0"/>
                    <a:ea typeface="Times New Roman" panose="02020603050405020304" pitchFamily="18" charset="0"/>
                  </a:rPr>
                  <a:t>Entropy_Info</a:t>
                </a:r>
                <a:r>
                  <a:rPr lang="en-IN" sz="1800" i="1" dirty="0" smtClean="0">
                    <a:solidFill>
                      <a:srgbClr val="000000"/>
                    </a:solidFill>
                    <a:effectLst/>
                    <a:latin typeface="Times New Roman" panose="02020603050405020304" pitchFamily="18" charset="0"/>
                    <a:ea typeface="Times New Roman" panose="02020603050405020304" pitchFamily="18" charset="0"/>
                  </a:rPr>
                  <a:t>(5,5)    </a:t>
                </a:r>
                <a:endParaRPr lang="en-IN" i="1" dirty="0" smtClean="0">
                  <a:solidFill>
                    <a:srgbClr val="000000"/>
                  </a:solidFill>
                  <a:latin typeface="Times New Roman" panose="02020603050405020304" pitchFamily="18" charset="0"/>
                  <a:ea typeface="Times New Roman" panose="02020603050405020304" pitchFamily="18" charset="0"/>
                </a:endParaRPr>
              </a:p>
              <a:p>
                <a:pPr algn="ctr">
                  <a:spcAft>
                    <a:spcPts val="800"/>
                  </a:spcAft>
                </a:pPr>
                <a:r>
                  <a:rPr lang="en-IN" sz="1800" dirty="0" smtClean="0">
                    <a:solidFill>
                      <a:srgbClr val="000000"/>
                    </a:solidFill>
                    <a:effectLst/>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d>
                      <m:dPr>
                        <m:begChr m:val="["/>
                        <m:endChr m:val="]"/>
                        <m:ctrlPr>
                          <a:rPr lang="en-IN" sz="1800" i="1">
                            <a:effectLst/>
                            <a:latin typeface="Cambria Math" panose="02040503050406030204" pitchFamily="18" charset="0"/>
                            <a:ea typeface="Calibri" panose="020F0502020204030204" pitchFamily="34" charset="0"/>
                          </a:rPr>
                        </m:ctrlPr>
                      </m:dPr>
                      <m:e>
                        <m:f>
                          <m:fPr>
                            <m:ctrlP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f>
                          <m:fPr>
                            <m:ctrlP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f>
                          <m:fPr>
                            <m:ctrlP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8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r>
                          <a:rPr lang="en-IN" sz="1800" i="1">
                            <a:effectLst/>
                            <a:latin typeface="Cambria Math" panose="02040503050406030204" pitchFamily="18" charset="0"/>
                            <a:ea typeface="Calibri" panose="020F0502020204030204" pitchFamily="34" charset="0"/>
                          </a:rPr>
                          <m:t>  </m:t>
                        </m:r>
                      </m:e>
                    </m:d>
                  </m:oMath>
                </a14:m>
                <a:endParaRPr lang="en-IN" sz="1800" dirty="0">
                  <a:effectLst/>
                  <a:latin typeface="Calibri" panose="020F0502020204030204" pitchFamily="34" charset="0"/>
                  <a:ea typeface="Calibri" panose="020F0502020204030204" pitchFamily="34" charset="0"/>
                </a:endParaRPr>
              </a:p>
              <a:p>
                <a:pPr algn="just">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rPr>
                  <a:t>					</a:t>
                </a:r>
                <a:r>
                  <a:rPr lang="en-IN" dirty="0">
                    <a:solidFill>
                      <a:srgbClr val="000000"/>
                    </a:solidFill>
                    <a:latin typeface="Times New Roman" panose="02020603050405020304" pitchFamily="18" charset="0"/>
                    <a:ea typeface="Times New Roman" panose="02020603050405020304" pitchFamily="18" charset="0"/>
                  </a:rPr>
                  <a:t> </a:t>
                </a:r>
                <a:r>
                  <a:rPr lang="en-IN" dirty="0" smtClean="0">
                    <a:solidFill>
                      <a:srgbClr val="000000"/>
                    </a:solidFill>
                    <a:latin typeface="Times New Roman" panose="02020603050405020304" pitchFamily="18" charset="0"/>
                    <a:ea typeface="Times New Roman" panose="02020603050405020304" pitchFamily="18" charset="0"/>
                  </a:rPr>
                  <a:t>  </a:t>
                </a:r>
                <a:r>
                  <a:rPr lang="en-IN" sz="1800" dirty="0" smtClean="0">
                    <a:solidFill>
                      <a:srgbClr val="000000"/>
                    </a:solidFill>
                    <a:effectLst/>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 ( - 0.4997 + - 0.4997)</a:t>
                </a:r>
                <a:endParaRPr lang="en-IN" dirty="0">
                  <a:latin typeface="Calibri" panose="020F0502020204030204" pitchFamily="34" charset="0"/>
                  <a:ea typeface="Calibri" panose="020F0502020204030204" pitchFamily="34" charset="0"/>
                </a:endParaRPr>
              </a:p>
              <a:p>
                <a:pPr algn="just">
                  <a:spcAft>
                    <a:spcPts val="800"/>
                  </a:spcAft>
                </a:pPr>
                <a:r>
                  <a:rPr lang="en-IN" sz="1800" dirty="0">
                    <a:solidFill>
                      <a:srgbClr val="000000"/>
                    </a:solidFill>
                    <a:effectLst/>
                    <a:latin typeface="Calibri" panose="020F0502020204030204" pitchFamily="34" charset="0"/>
                    <a:ea typeface="Calibri" panose="020F0502020204030204" pitchFamily="34" charset="0"/>
                  </a:rPr>
                  <a:t>					</a:t>
                </a:r>
                <a:r>
                  <a:rPr lang="en-IN" sz="1800" dirty="0" smtClean="0">
                    <a:solidFill>
                      <a:srgbClr val="000000"/>
                    </a:solidFill>
                    <a:effectLst/>
                    <a:latin typeface="Calibri" panose="020F0502020204030204" pitchFamily="34" charset="0"/>
                    <a:ea typeface="Calibri" panose="020F0502020204030204" pitchFamily="34" charset="0"/>
                  </a:rPr>
                  <a:t>   </a:t>
                </a:r>
                <a:r>
                  <a:rPr lang="en-IN" sz="1800" dirty="0" smtClean="0">
                    <a:solidFill>
                      <a:srgbClr val="000000"/>
                    </a:solidFill>
                    <a:effectLst/>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0.9994</a:t>
                </a:r>
                <a:endParaRPr lang="en-IN" sz="1800" dirty="0">
                  <a:effectLst/>
                  <a:latin typeface="Calibri" panose="020F0502020204030204" pitchFamily="34" charset="0"/>
                  <a:ea typeface="Calibri" panose="020F0502020204030204" pitchFamily="34" charset="0"/>
                </a:endParaRPr>
              </a:p>
              <a:p>
                <a:pPr algn="ctr">
                  <a:lnSpc>
                    <a:spcPct val="150000"/>
                  </a:lnSpc>
                  <a:spcAft>
                    <a:spcPts val="800"/>
                  </a:spcAft>
                </a:pPr>
                <a:endParaRPr lang="en-IN" sz="1800" dirty="0">
                  <a:effectLst/>
                  <a:latin typeface="Calibri" panose="020F0502020204030204" pitchFamily="34" charset="0"/>
                  <a:ea typeface="Calibri" panose="020F0502020204030204" pitchFamily="34" charset="0"/>
                </a:endParaRPr>
              </a:p>
            </p:txBody>
          </p:sp>
        </mc:Choice>
        <mc:Fallback xmlns="">
          <p:sp>
            <p:nvSpPr>
              <p:cNvPr id="21" name="TextBox 20">
                <a:extLst>
                  <a:ext uri="{FF2B5EF4-FFF2-40B4-BE49-F238E27FC236}">
                    <a16:creationId xmlns:a16="http://schemas.microsoft.com/office/drawing/2014/main" xmlns:a14="http://schemas.microsoft.com/office/drawing/2010/main" xmlns="" id="{066119BF-CF13-AB8D-F85D-9B6C0C9B9B04}"/>
                  </a:ext>
                </a:extLst>
              </p:cNvPr>
              <p:cNvSpPr txBox="1">
                <a:spLocks noRot="1" noChangeAspect="1" noMove="1" noResize="1" noEditPoints="1" noAdjustHandles="1" noChangeArrowheads="1" noChangeShapeType="1" noTextEdit="1"/>
              </p:cNvSpPr>
              <p:nvPr/>
            </p:nvSpPr>
            <p:spPr>
              <a:xfrm>
                <a:off x="3752296" y="4233416"/>
                <a:ext cx="11487704" cy="3649269"/>
              </a:xfrm>
              <a:prstGeom prst="rect">
                <a:avLst/>
              </a:prstGeom>
              <a:blipFill rotWithShape="0">
                <a:blip r:embed="rId7"/>
                <a:stretch>
                  <a:fillRect l="-478" r="-425"/>
                </a:stretch>
              </a:blipFill>
            </p:spPr>
            <p:txBody>
              <a:bodyPr/>
              <a:lstStyle/>
              <a:p>
                <a:r>
                  <a:rPr lang="en-IN">
                    <a:noFill/>
                  </a:rPr>
                  <a:t> </a:t>
                </a:r>
              </a:p>
            </p:txBody>
          </p:sp>
        </mc:Fallback>
      </mc:AlternateContent>
    </p:spTree>
    <p:extLst>
      <p:ext uri="{BB962C8B-B14F-4D97-AF65-F5344CB8AC3E}">
        <p14:creationId xmlns:p14="http://schemas.microsoft.com/office/powerpoint/2010/main" val="26410868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3421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65</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TextBox 13">
                <a:extLst>
                  <a:ext uri="{FF2B5EF4-FFF2-40B4-BE49-F238E27FC236}">
                    <a16:creationId xmlns="" xmlns:a16="http://schemas.microsoft.com/office/drawing/2014/main" id="{C805B78C-4AF4-CE47-598C-14D2525FDC07}"/>
                  </a:ext>
                </a:extLst>
              </p:cNvPr>
              <p:cNvSpPr txBox="1"/>
              <p:nvPr/>
            </p:nvSpPr>
            <p:spPr>
              <a:xfrm>
                <a:off x="2630982" y="1989083"/>
                <a:ext cx="13412345" cy="6995954"/>
              </a:xfrm>
              <a:prstGeom prst="rect">
                <a:avLst/>
              </a:prstGeom>
              <a:noFill/>
            </p:spPr>
            <p:txBody>
              <a:bodyPr wrap="square">
                <a:spAutoFit/>
              </a:bodyPr>
              <a:lstStyle/>
              <a:p>
                <a:pPr algn="just">
                  <a:lnSpc>
                    <a:spcPct val="150000"/>
                  </a:lnSpc>
                  <a:spcAft>
                    <a:spcPts val="800"/>
                  </a:spcAft>
                </a:pPr>
                <a:r>
                  <a:rPr lang="en-IN" sz="2000" b="1" dirty="0">
                    <a:solidFill>
                      <a:srgbClr val="000000"/>
                    </a:solidFill>
                    <a:effectLst/>
                    <a:latin typeface="Times New Roman" panose="02020603050405020304" pitchFamily="18" charset="0"/>
                    <a:ea typeface="Times New Roman" panose="02020603050405020304" pitchFamily="18" charset="0"/>
                  </a:rPr>
                  <a:t>Step 2:</a:t>
                </a:r>
                <a:r>
                  <a:rPr lang="en-IN" sz="2000" dirty="0">
                    <a:solidFill>
                      <a:srgbClr val="000000"/>
                    </a:solidFill>
                    <a:effectLst/>
                    <a:latin typeface="Times New Roman" panose="02020603050405020304" pitchFamily="18" charset="0"/>
                    <a:ea typeface="Times New Roman" panose="02020603050405020304" pitchFamily="18" charset="0"/>
                  </a:rPr>
                  <a:t> </a:t>
                </a:r>
              </a:p>
              <a:p>
                <a:pPr marL="285750" indent="-285750" algn="just">
                  <a:spcAft>
                    <a:spcPts val="800"/>
                  </a:spcAft>
                  <a:buFont typeface="Wingdings" panose="05000000000000000000" pitchFamily="2" charset="2"/>
                  <a:buChar char="v"/>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 we can calculate the Entropy _ Info for each of the attributes in the training dataset. </a:t>
                </a:r>
              </a:p>
              <a:p>
                <a:pPr marL="285750" indent="-285750" algn="just">
                  <a:spcAft>
                    <a:spcPts val="800"/>
                  </a:spcAft>
                  <a:buFont typeface="Wingdings" panose="05000000000000000000" pitchFamily="2" charset="2"/>
                  <a:buChar char="v"/>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Since all the attributes in this example are continuously valued, they are discretized by assuming a split point "S" and all values ≥ S belongs to one category and all values &lt; S belongs to another category. </a:t>
                </a:r>
              </a:p>
              <a:p>
                <a:pPr marL="285750" indent="-285750" algn="just">
                  <a:spcAft>
                    <a:spcPts val="800"/>
                  </a:spcAft>
                  <a:buFont typeface="Wingdings" panose="05000000000000000000" pitchFamily="2" charset="2"/>
                  <a:buChar char="v"/>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Thus, continuous values are made as categorical values and every attribute in this example has 2 categories. </a:t>
                </a:r>
              </a:p>
              <a:p>
                <a:pPr marL="285750" indent="-285750" algn="just">
                  <a:spcAft>
                    <a:spcPts val="800"/>
                  </a:spcAft>
                  <a:buFont typeface="Wingdings" panose="05000000000000000000" pitchFamily="2" charset="2"/>
                  <a:buChar char="v"/>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Table 1 shows total number of data instances belonging to each category of an attribute and among each category how many instances are classified as positive and how many instances are classified as negative. </a:t>
                </a:r>
              </a:p>
              <a:p>
                <a:pPr marL="285750" indent="-285750" algn="just">
                  <a:spcAft>
                    <a:spcPts val="800"/>
                  </a:spcAft>
                  <a:buFont typeface="Wingdings" panose="05000000000000000000" pitchFamily="2" charset="2"/>
                  <a:buChar char="v"/>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example, in attribute A1, 9 data instances are ≥ 5 and 1 data instance is &lt; 5. Among 9 data instances, 5 are classified as ‘Positive’ and 4 are classified as 'Negative'. Hence, we calculate for A1 as below, </a:t>
                </a:r>
              </a:p>
              <a:p>
                <a:pPr lvl="4">
                  <a:spcAft>
                    <a:spcPts val="800"/>
                  </a:spcAft>
                </a:pPr>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Entropy_ Info(T, A1) =</a:t>
                </a:r>
                <a14:m>
                  <m:oMath xmlns:m="http://schemas.openxmlformats.org/officeDocument/2006/math">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9</m:t>
                        </m:r>
                      </m:num>
                      <m:den>
                        <m:r>
                          <a:rPr lang="en-US" sz="1600" b="0" i="1" smtClean="0">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oMath>
                </a14:m>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Entropy _ Info (5,4) + </a:t>
                </a:r>
                <a14:m>
                  <m:oMath xmlns:m="http://schemas.openxmlformats.org/officeDocument/2006/math">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oMath>
                </a14:m>
                <a:r>
                  <a:rPr lang="en-IN" sz="1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Entropy _ Info (0,1)</a:t>
                </a:r>
                <a:endParaRPr lang="en-IN" sz="1600" i="1" dirty="0">
                  <a:latin typeface="Times New Roman" panose="02020603050405020304" pitchFamily="18" charset="0"/>
                  <a:ea typeface="Calibri" panose="020F0502020204030204" pitchFamily="34" charset="0"/>
                  <a:cs typeface="Times New Roman" panose="02020603050405020304" pitchFamily="18" charset="0"/>
                </a:endParaRPr>
              </a:p>
              <a:p>
                <a:pPr lvl="8">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9</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oMath>
                </a14:m>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IN" sz="1600" i="1">
                            <a:effectLst/>
                            <a:latin typeface="Cambria Math" panose="02040503050406030204" pitchFamily="18" charset="0"/>
                            <a:ea typeface="Calibri" panose="020F0502020204030204" pitchFamily="34" charset="0"/>
                          </a:rPr>
                        </m:ctrlPr>
                      </m:dPr>
                      <m:e>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9</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9</m:t>
                            </m:r>
                          </m:den>
                        </m:f>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4</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9</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4</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9</m:t>
                            </m:r>
                          </m:den>
                        </m:f>
                        <m:r>
                          <a:rPr lang="en-IN" sz="1600" i="1">
                            <a:effectLst/>
                            <a:latin typeface="Cambria Math" panose="02040503050406030204" pitchFamily="18" charset="0"/>
                            <a:ea typeface="Calibri" panose="020F0502020204030204" pitchFamily="34" charset="0"/>
                          </a:rPr>
                          <m:t>  </m:t>
                        </m:r>
                      </m:e>
                    </m:d>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d>
                      <m:dPr>
                        <m:begChr m:val="["/>
                        <m:endChr m:val="]"/>
                        <m:ctrlPr>
                          <a:rPr lang="en-IN" sz="1600" i="1">
                            <a:effectLst/>
                            <a:latin typeface="Cambria Math" panose="02040503050406030204" pitchFamily="18" charset="0"/>
                            <a:ea typeface="Calibri" panose="020F0502020204030204" pitchFamily="34" charset="0"/>
                          </a:rPr>
                        </m:ctrlPr>
                      </m:dPr>
                      <m:e>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r>
                          <a:rPr lang="en-IN" sz="1600" i="1">
                            <a:effectLst/>
                            <a:latin typeface="Cambria Math" panose="02040503050406030204" pitchFamily="18" charset="0"/>
                            <a:ea typeface="Calibri" panose="020F0502020204030204" pitchFamily="34" charset="0"/>
                          </a:rPr>
                          <m:t>  </m:t>
                        </m:r>
                      </m:e>
                    </m:d>
                  </m:oMath>
                </a14:m>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8">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9</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oMath>
                </a14:m>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(0.4708 + 0.5196) + </a:t>
                </a:r>
                <a14:m>
                  <m:oMath xmlns:m="http://schemas.openxmlformats.org/officeDocument/2006/math">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oMath>
                </a14:m>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8">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0.8913</a:t>
                </a:r>
              </a:p>
              <a:p>
                <a:pPr lvl="4">
                  <a:lnSpc>
                    <a:spcPct val="150000"/>
                  </a:lnSpc>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After we calculate the Entropy _ Info for A1, </a:t>
                </a:r>
              </a:p>
              <a:p>
                <a:pPr lvl="4">
                  <a:lnSpc>
                    <a:spcPct val="150000"/>
                  </a:lnSpc>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can calculate Gain of A1 by subtracting Entropy _ Info(T, A1) from Entropy _ Info(T).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8">
                  <a:lnSpc>
                    <a:spcPct val="150000"/>
                  </a:lnSpc>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Gain (A1)  = 0.9994 - 0.8913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8">
                  <a:lnSpc>
                    <a:spcPct val="150000"/>
                  </a:lnSpc>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0.1081</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endParaRPr lang="en-IN" sz="1600" dirty="0">
                  <a:effectLst/>
                  <a:latin typeface="Calibri" panose="020F0502020204030204" pitchFamily="34" charset="0"/>
                  <a:ea typeface="Calibri" panose="020F0502020204030204" pitchFamily="34" charset="0"/>
                </a:endParaRPr>
              </a:p>
            </p:txBody>
          </p:sp>
        </mc:Choice>
        <mc:Fallback>
          <p:sp>
            <p:nvSpPr>
              <p:cNvPr id="14" name="TextBox 13">
                <a:extLst>
                  <a:ext uri="{FF2B5EF4-FFF2-40B4-BE49-F238E27FC236}">
                    <a16:creationId xmlns="" xmlns:a16="http://schemas.microsoft.com/office/drawing/2014/main" xmlns:a14="http://schemas.microsoft.com/office/drawing/2010/main" id="{C805B78C-4AF4-CE47-598C-14D2525FDC07}"/>
                  </a:ext>
                </a:extLst>
              </p:cNvPr>
              <p:cNvSpPr txBox="1">
                <a:spLocks noRot="1" noChangeAspect="1" noMove="1" noResize="1" noEditPoints="1" noAdjustHandles="1" noChangeArrowheads="1" noChangeShapeType="1" noTextEdit="1"/>
              </p:cNvSpPr>
              <p:nvPr/>
            </p:nvSpPr>
            <p:spPr>
              <a:xfrm>
                <a:off x="2630982" y="1989083"/>
                <a:ext cx="13412345" cy="6995954"/>
              </a:xfrm>
              <a:prstGeom prst="rect">
                <a:avLst/>
              </a:prstGeom>
              <a:blipFill rotWithShape="0">
                <a:blip r:embed="rId7"/>
                <a:stretch>
                  <a:fillRect l="-500" r="-227"/>
                </a:stretch>
              </a:blipFill>
            </p:spPr>
            <p:txBody>
              <a:bodyPr/>
              <a:lstStyle/>
              <a:p>
                <a:r>
                  <a:rPr lang="en-IN">
                    <a:noFill/>
                  </a:rPr>
                  <a:t> </a:t>
                </a:r>
              </a:p>
            </p:txBody>
          </p:sp>
        </mc:Fallback>
      </mc:AlternateContent>
    </p:spTree>
    <p:extLst>
      <p:ext uri="{BB962C8B-B14F-4D97-AF65-F5344CB8AC3E}">
        <p14:creationId xmlns:p14="http://schemas.microsoft.com/office/powerpoint/2010/main" val="30243423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128963" y="1028700"/>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66</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xmlns="" id="{A80ADF96-83BB-9624-00E6-3736D530FE8F}"/>
                  </a:ext>
                </a:extLst>
              </p:cNvPr>
              <p:cNvSpPr txBox="1"/>
              <p:nvPr/>
            </p:nvSpPr>
            <p:spPr>
              <a:xfrm>
                <a:off x="3539226" y="1104900"/>
                <a:ext cx="10441859" cy="4308937"/>
              </a:xfrm>
              <a:prstGeom prst="rect">
                <a:avLst/>
              </a:prstGeom>
              <a:noFill/>
            </p:spPr>
            <p:txBody>
              <a:bodyPr wrap="square">
                <a:spAutoFit/>
              </a:bodyPr>
              <a:lstStyle/>
              <a:p>
                <a:pPr algn="just">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rPr>
                  <a:t>Entropy _ Info(T, A2) = </a:t>
                </a:r>
                <a14:m>
                  <m:oMath xmlns:m="http://schemas.openxmlformats.org/officeDocument/2006/math">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oMath>
                </a14:m>
                <a:r>
                  <a:rPr lang="en-IN" sz="160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d>
                      <m:dPr>
                        <m:begChr m:val="["/>
                        <m:endChr m:val="]"/>
                        <m:ctrlPr>
                          <a:rPr lang="en-IN" sz="1600" i="1">
                            <a:effectLst/>
                            <a:latin typeface="Cambria Math" panose="02040503050406030204" pitchFamily="18" charset="0"/>
                            <a:ea typeface="Calibri" panose="020F0502020204030204" pitchFamily="34" charset="0"/>
                          </a:rPr>
                        </m:ctrlPr>
                      </m:dPr>
                      <m:e>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r>
                          <a:rPr lang="en-IN" sz="1600" i="1">
                            <a:effectLst/>
                            <a:latin typeface="Cambria Math" panose="02040503050406030204" pitchFamily="18" charset="0"/>
                            <a:ea typeface="Calibri" panose="020F0502020204030204" pitchFamily="34" charset="0"/>
                          </a:rPr>
                          <m:t>  </m:t>
                        </m:r>
                      </m:e>
                    </m:d>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4</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d>
                      <m:dPr>
                        <m:begChr m:val="["/>
                        <m:endChr m:val="]"/>
                        <m:ctrlPr>
                          <a:rPr lang="en-IN" sz="1600" i="1">
                            <a:effectLst/>
                            <a:latin typeface="Cambria Math" panose="02040503050406030204" pitchFamily="18" charset="0"/>
                            <a:ea typeface="Calibri" panose="020F0502020204030204" pitchFamily="34" charset="0"/>
                          </a:rPr>
                        </m:ctrlPr>
                      </m:dPr>
                      <m:e>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4</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4</m:t>
                            </m:r>
                          </m:den>
                        </m:f>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4</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4</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4</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4</m:t>
                            </m:r>
                          </m:den>
                        </m:f>
                        <m:r>
                          <a:rPr lang="en-IN" sz="1600" i="1">
                            <a:effectLst/>
                            <a:latin typeface="Cambria Math" panose="02040503050406030204" pitchFamily="18" charset="0"/>
                            <a:ea typeface="Calibri" panose="020F0502020204030204" pitchFamily="34" charset="0"/>
                          </a:rPr>
                          <m:t>  </m:t>
                        </m:r>
                      </m:e>
                    </m:d>
                  </m:oMath>
                </a14:m>
                <a:endParaRPr lang="en-IN" sz="1600" dirty="0">
                  <a:effectLst/>
                  <a:latin typeface="Calibri" panose="020F0502020204030204" pitchFamily="34" charset="0"/>
                  <a:ea typeface="Calibri" panose="020F0502020204030204" pitchFamily="34" charset="0"/>
                </a:endParaRPr>
              </a:p>
              <a:p>
                <a:pPr algn="just">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rPr>
                  <a:t> 		= </a:t>
                </a:r>
                <a14:m>
                  <m:oMath xmlns:m="http://schemas.openxmlformats.org/officeDocument/2006/math">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oMath>
                </a14:m>
                <a:r>
                  <a:rPr lang="en-IN" sz="1600" dirty="0">
                    <a:solidFill>
                      <a:srgbClr val="000000"/>
                    </a:solidFill>
                    <a:effectLst/>
                    <a:latin typeface="Times New Roman" panose="02020603050405020304" pitchFamily="18" charset="0"/>
                    <a:ea typeface="Times New Roman" panose="02020603050405020304" pitchFamily="18" charset="0"/>
                  </a:rPr>
                  <a:t> (0.2190 + 0.4305) + 0</a:t>
                </a:r>
                <a:endParaRPr lang="en-IN" sz="1600" dirty="0">
                  <a:effectLst/>
                  <a:latin typeface="Calibri" panose="020F0502020204030204" pitchFamily="34" charset="0"/>
                  <a:ea typeface="Calibri" panose="020F0502020204030204" pitchFamily="34" charset="0"/>
                </a:endParaRPr>
              </a:p>
              <a:p>
                <a:pPr algn="just">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rPr>
                  <a:t>		= 0.3897</a:t>
                </a:r>
                <a:endParaRPr lang="en-IN" sz="1600" dirty="0">
                  <a:effectLst/>
                  <a:latin typeface="Calibri" panose="020F0502020204030204" pitchFamily="34" charset="0"/>
                  <a:ea typeface="Calibri" panose="020F0502020204030204" pitchFamily="34" charset="0"/>
                </a:endParaRPr>
              </a:p>
              <a:p>
                <a:pPr algn="just">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rPr>
                  <a:t>Gain (A2) 	= 0.9994 - 0.3897 </a:t>
                </a:r>
                <a:endParaRPr lang="en-IN" sz="1600" dirty="0">
                  <a:effectLst/>
                  <a:latin typeface="Calibri" panose="020F0502020204030204" pitchFamily="34" charset="0"/>
                  <a:ea typeface="Calibri" panose="020F0502020204030204" pitchFamily="34" charset="0"/>
                </a:endParaRPr>
              </a:p>
              <a:p>
                <a:pPr algn="just">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rPr>
                  <a:t>	= 0.6097</a:t>
                </a:r>
                <a:endParaRPr lang="en-IN" sz="1600" dirty="0">
                  <a:effectLst/>
                  <a:latin typeface="Calibri" panose="020F0502020204030204" pitchFamily="34" charset="0"/>
                  <a:ea typeface="Calibri" panose="020F0502020204030204" pitchFamily="34" charset="0"/>
                </a:endParaRPr>
              </a:p>
              <a:p>
                <a:pPr algn="just">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rPr>
                  <a:t>Entropy _ Info(T, A3) = </a:t>
                </a:r>
                <a14:m>
                  <m:oMath xmlns:m="http://schemas.openxmlformats.org/officeDocument/2006/math">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oMath>
                </a14:m>
                <a:r>
                  <a:rPr lang="en-IN" sz="160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d>
                      <m:dPr>
                        <m:begChr m:val="["/>
                        <m:endChr m:val="]"/>
                        <m:ctrlPr>
                          <a:rPr lang="en-IN" sz="1600" i="1">
                            <a:effectLst/>
                            <a:latin typeface="Cambria Math" panose="02040503050406030204" pitchFamily="18" charset="0"/>
                            <a:ea typeface="Calibri" panose="020F0502020204030204" pitchFamily="34" charset="0"/>
                          </a:rPr>
                        </m:ctrlPr>
                      </m:dPr>
                      <m:e>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r>
                          <a:rPr lang="en-IN" sz="1600" i="1">
                            <a:effectLst/>
                            <a:latin typeface="Cambria Math" panose="02040503050406030204" pitchFamily="18" charset="0"/>
                            <a:ea typeface="Calibri" panose="020F0502020204030204" pitchFamily="34" charset="0"/>
                          </a:rPr>
                          <m:t>  </m:t>
                        </m:r>
                      </m:e>
                    </m:d>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d>
                      <m:dPr>
                        <m:begChr m:val="["/>
                        <m:endChr m:val="]"/>
                        <m:ctrlPr>
                          <a:rPr lang="en-IN" sz="1600" i="1">
                            <a:effectLst/>
                            <a:latin typeface="Cambria Math" panose="02040503050406030204" pitchFamily="18" charset="0"/>
                            <a:ea typeface="Calibri" panose="020F0502020204030204" pitchFamily="34" charset="0"/>
                          </a:rPr>
                        </m:ctrlPr>
                      </m:dPr>
                      <m:e>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r>
                          <a:rPr lang="en-IN" sz="1600" i="1">
                            <a:effectLst/>
                            <a:latin typeface="Cambria Math" panose="02040503050406030204" pitchFamily="18" charset="0"/>
                            <a:ea typeface="Calibri" panose="020F0502020204030204" pitchFamily="34" charset="0"/>
                          </a:rPr>
                          <m:t>  </m:t>
                        </m:r>
                      </m:e>
                    </m:d>
                  </m:oMath>
                </a14:m>
                <a:endParaRPr lang="en-IN" sz="1600" dirty="0">
                  <a:effectLst/>
                  <a:latin typeface="Calibri" panose="020F0502020204030204" pitchFamily="34" charset="0"/>
                  <a:ea typeface="Calibri" panose="020F0502020204030204" pitchFamily="34" charset="0"/>
                </a:endParaRPr>
              </a:p>
              <a:p>
                <a:pPr algn="just">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rPr>
                  <a:t>		= </a:t>
                </a:r>
                <a14:m>
                  <m:oMath xmlns:m="http://schemas.openxmlformats.org/officeDocument/2006/math">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oMath>
                </a14:m>
                <a:r>
                  <a:rPr lang="en-IN" sz="1600" dirty="0">
                    <a:solidFill>
                      <a:srgbClr val="000000"/>
                    </a:solidFill>
                    <a:effectLst/>
                    <a:latin typeface="Times New Roman" panose="02020603050405020304" pitchFamily="18" charset="0"/>
                    <a:ea typeface="Times New Roman" panose="02020603050405020304" pitchFamily="18" charset="0"/>
                  </a:rPr>
                  <a:t> (0.5284 + 0.4419) + </a:t>
                </a:r>
                <a14:m>
                  <m:oMath xmlns:m="http://schemas.openxmlformats.org/officeDocument/2006/math">
                    <m:f>
                      <m:fPr>
                        <m:ctrlP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6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10</m:t>
                        </m:r>
                      </m:den>
                    </m:f>
                  </m:oMath>
                </a14:m>
                <a:r>
                  <a:rPr lang="en-IN" sz="1600" dirty="0">
                    <a:solidFill>
                      <a:srgbClr val="000000"/>
                    </a:solidFill>
                    <a:effectLst/>
                    <a:latin typeface="Times New Roman" panose="02020603050405020304" pitchFamily="18" charset="0"/>
                    <a:ea typeface="Times New Roman" panose="02020603050405020304" pitchFamily="18" charset="0"/>
                  </a:rPr>
                  <a:t> (0.5284 + 0.4419)</a:t>
                </a:r>
                <a:endParaRPr lang="en-IN" sz="1600" dirty="0">
                  <a:effectLst/>
                  <a:latin typeface="Calibri" panose="020F0502020204030204" pitchFamily="34" charset="0"/>
                  <a:ea typeface="Calibri" panose="020F0502020204030204" pitchFamily="34" charset="0"/>
                </a:endParaRPr>
              </a:p>
              <a:p>
                <a:pPr algn="just">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rPr>
                  <a:t>		= 0.9703</a:t>
                </a:r>
                <a:endParaRPr lang="en-IN" sz="1600" dirty="0">
                  <a:effectLst/>
                  <a:latin typeface="Calibri" panose="020F0502020204030204" pitchFamily="34" charset="0"/>
                  <a:ea typeface="Calibri" panose="020F0502020204030204" pitchFamily="34" charset="0"/>
                </a:endParaRPr>
              </a:p>
              <a:p>
                <a:pPr algn="just">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rPr>
                  <a:t>Gain (A3) 	= 0.9994 - 0.9703 </a:t>
                </a:r>
                <a:endParaRPr lang="en-IN" sz="1600" dirty="0">
                  <a:effectLst/>
                  <a:latin typeface="Calibri" panose="020F0502020204030204" pitchFamily="34" charset="0"/>
                  <a:ea typeface="Calibri" panose="020F0502020204030204" pitchFamily="34" charset="0"/>
                </a:endParaRPr>
              </a:p>
              <a:p>
                <a:pPr algn="just">
                  <a:spcAft>
                    <a:spcPts val="800"/>
                  </a:spcAft>
                </a:pPr>
                <a:r>
                  <a:rPr lang="en-IN" sz="1600" dirty="0">
                    <a:solidFill>
                      <a:srgbClr val="000000"/>
                    </a:solidFill>
                    <a:effectLst/>
                    <a:latin typeface="Times New Roman" panose="02020603050405020304" pitchFamily="18" charset="0"/>
                    <a:ea typeface="Times New Roman" panose="02020603050405020304" pitchFamily="18" charset="0"/>
                  </a:rPr>
                  <a:t> 	= 0.0291</a:t>
                </a:r>
              </a:p>
              <a:p>
                <a:pPr algn="just">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rPr>
                  <a:t>Table 3 shows the Gain value calculated for each of the attribute</a:t>
                </a:r>
                <a:r>
                  <a:rPr lang="en-IN" sz="1800" dirty="0" smtClean="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Calibri" panose="020F0502020204030204" pitchFamily="34" charset="0"/>
                  <a:ea typeface="Calibri" panose="020F0502020204030204" pitchFamily="34" charset="0"/>
                </a:endParaRPr>
              </a:p>
            </p:txBody>
          </p:sp>
        </mc:Choice>
        <mc:Fallback>
          <p:sp>
            <p:nvSpPr>
              <p:cNvPr id="15" name="TextBox 14">
                <a:extLst>
                  <a:ext uri="{FF2B5EF4-FFF2-40B4-BE49-F238E27FC236}">
                    <a16:creationId xmlns:a16="http://schemas.microsoft.com/office/drawing/2014/main" xmlns:a14="http://schemas.microsoft.com/office/drawing/2010/main" xmlns="" id="{A80ADF96-83BB-9624-00E6-3736D530FE8F}"/>
                  </a:ext>
                </a:extLst>
              </p:cNvPr>
              <p:cNvSpPr txBox="1">
                <a:spLocks noRot="1" noChangeAspect="1" noMove="1" noResize="1" noEditPoints="1" noAdjustHandles="1" noChangeArrowheads="1" noChangeShapeType="1" noTextEdit="1"/>
              </p:cNvSpPr>
              <p:nvPr/>
            </p:nvSpPr>
            <p:spPr>
              <a:xfrm>
                <a:off x="3539226" y="1104900"/>
                <a:ext cx="10441859" cy="4308937"/>
              </a:xfrm>
              <a:prstGeom prst="rect">
                <a:avLst/>
              </a:prstGeom>
              <a:blipFill rotWithShape="0">
                <a:blip r:embed="rId7"/>
                <a:stretch>
                  <a:fillRect l="-526" b="-1132"/>
                </a:stretch>
              </a:blipFill>
            </p:spPr>
            <p:txBody>
              <a:bodyPr/>
              <a:lstStyle/>
              <a:p>
                <a:r>
                  <a:rPr lang="en-IN">
                    <a:noFill/>
                  </a:rPr>
                  <a:t> </a:t>
                </a:r>
              </a:p>
            </p:txBody>
          </p:sp>
        </mc:Fallback>
      </mc:AlternateContent>
      <p:graphicFrame>
        <p:nvGraphicFramePr>
          <p:cNvPr id="16" name="Table 15">
            <a:extLst>
              <a:ext uri="{FF2B5EF4-FFF2-40B4-BE49-F238E27FC236}">
                <a16:creationId xmlns:a16="http://schemas.microsoft.com/office/drawing/2014/main" xmlns="" id="{1B201D75-8C69-DB96-F524-2A95B626E297}"/>
              </a:ext>
            </a:extLst>
          </p:cNvPr>
          <p:cNvGraphicFramePr>
            <a:graphicFrameLocks noGrp="1"/>
          </p:cNvGraphicFramePr>
          <p:nvPr>
            <p:extLst>
              <p:ext uri="{D42A27DB-BD31-4B8C-83A1-F6EECF244321}">
                <p14:modId xmlns:p14="http://schemas.microsoft.com/office/powerpoint/2010/main" val="2137064889"/>
              </p:ext>
            </p:extLst>
          </p:nvPr>
        </p:nvGraphicFramePr>
        <p:xfrm>
          <a:off x="4986533" y="5996470"/>
          <a:ext cx="2999945" cy="1463040"/>
        </p:xfrm>
        <a:graphic>
          <a:graphicData uri="http://schemas.openxmlformats.org/drawingml/2006/table">
            <a:tbl>
              <a:tblPr firstRow="1" firstCol="1" bandRow="1">
                <a:tableStyleId>{616DA210-FB5B-4158-B5E0-FEB733F419BA}</a:tableStyleId>
              </a:tblPr>
              <a:tblGrid>
                <a:gridCol w="1644549">
                  <a:extLst>
                    <a:ext uri="{9D8B030D-6E8A-4147-A177-3AD203B41FA5}">
                      <a16:colId xmlns:a16="http://schemas.microsoft.com/office/drawing/2014/main" xmlns="" val="3074470869"/>
                    </a:ext>
                  </a:extLst>
                </a:gridCol>
                <a:gridCol w="1355396">
                  <a:extLst>
                    <a:ext uri="{9D8B030D-6E8A-4147-A177-3AD203B41FA5}">
                      <a16:colId xmlns:a16="http://schemas.microsoft.com/office/drawing/2014/main" xmlns="" val="3251140366"/>
                    </a:ext>
                  </a:extLst>
                </a:gridCol>
              </a:tblGrid>
              <a:tr h="0">
                <a:tc>
                  <a:txBody>
                    <a:bodyPr/>
                    <a:lstStyle/>
                    <a:p>
                      <a:pPr algn="just">
                        <a:lnSpc>
                          <a:spcPct val="150000"/>
                        </a:lnSpc>
                        <a:spcAft>
                          <a:spcPts val="800"/>
                        </a:spcAft>
                      </a:pPr>
                      <a:r>
                        <a:rPr lang="en-IN" sz="1600" dirty="0">
                          <a:effectLst/>
                        </a:rPr>
                        <a:t>Attribute</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50000"/>
                        </a:lnSpc>
                        <a:spcAft>
                          <a:spcPts val="800"/>
                        </a:spcAft>
                      </a:pPr>
                      <a:r>
                        <a:rPr lang="en-IN" sz="1600" dirty="0">
                          <a:effectLst/>
                        </a:rPr>
                        <a:t>Gain</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3064024753"/>
                  </a:ext>
                </a:extLst>
              </a:tr>
              <a:tr h="0">
                <a:tc>
                  <a:txBody>
                    <a:bodyPr/>
                    <a:lstStyle/>
                    <a:p>
                      <a:pPr algn="just">
                        <a:lnSpc>
                          <a:spcPct val="150000"/>
                        </a:lnSpc>
                        <a:spcAft>
                          <a:spcPts val="800"/>
                        </a:spcAft>
                      </a:pPr>
                      <a:r>
                        <a:rPr lang="en-IN" sz="1600">
                          <a:effectLst/>
                        </a:rPr>
                        <a:t>A1</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50000"/>
                        </a:lnSpc>
                        <a:spcAft>
                          <a:spcPts val="800"/>
                        </a:spcAft>
                      </a:pPr>
                      <a:r>
                        <a:rPr lang="en-IN" sz="1600" dirty="0">
                          <a:effectLst/>
                        </a:rPr>
                        <a:t>0.1081</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38284245"/>
                  </a:ext>
                </a:extLst>
              </a:tr>
              <a:tr h="0">
                <a:tc>
                  <a:txBody>
                    <a:bodyPr/>
                    <a:lstStyle/>
                    <a:p>
                      <a:pPr algn="just">
                        <a:lnSpc>
                          <a:spcPct val="150000"/>
                        </a:lnSpc>
                        <a:spcAft>
                          <a:spcPts val="800"/>
                        </a:spcAft>
                      </a:pPr>
                      <a:r>
                        <a:rPr lang="en-IN" sz="1600" dirty="0">
                          <a:effectLst/>
                        </a:rPr>
                        <a:t>A2</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50000"/>
                        </a:lnSpc>
                        <a:spcAft>
                          <a:spcPts val="800"/>
                        </a:spcAft>
                      </a:pPr>
                      <a:r>
                        <a:rPr lang="en-IN" sz="1600">
                          <a:effectLst/>
                        </a:rPr>
                        <a:t>0.6097</a:t>
                      </a:r>
                      <a:endParaRPr lang="en-IN" sz="16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3166015963"/>
                  </a:ext>
                </a:extLst>
              </a:tr>
              <a:tr h="0">
                <a:tc>
                  <a:txBody>
                    <a:bodyPr/>
                    <a:lstStyle/>
                    <a:p>
                      <a:pPr algn="just">
                        <a:lnSpc>
                          <a:spcPct val="150000"/>
                        </a:lnSpc>
                        <a:spcAft>
                          <a:spcPts val="800"/>
                        </a:spcAft>
                      </a:pPr>
                      <a:r>
                        <a:rPr lang="en-IN" sz="1600" dirty="0">
                          <a:effectLst/>
                        </a:rPr>
                        <a:t>A3</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50000"/>
                        </a:lnSpc>
                        <a:spcAft>
                          <a:spcPts val="800"/>
                        </a:spcAft>
                      </a:pPr>
                      <a:r>
                        <a:rPr lang="en-IN" sz="1600" dirty="0">
                          <a:effectLst/>
                        </a:rPr>
                        <a:t>0.0291</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646946704"/>
                  </a:ext>
                </a:extLst>
              </a:tr>
            </a:tbl>
          </a:graphicData>
        </a:graphic>
      </p:graphicFrame>
      <p:sp>
        <p:nvSpPr>
          <p:cNvPr id="17" name="TextBox 16">
            <a:extLst>
              <a:ext uri="{FF2B5EF4-FFF2-40B4-BE49-F238E27FC236}">
                <a16:creationId xmlns:a16="http://schemas.microsoft.com/office/drawing/2014/main" xmlns="" id="{597AFAC5-9EF7-AD91-3519-8F13CFB2B740}"/>
              </a:ext>
            </a:extLst>
          </p:cNvPr>
          <p:cNvSpPr txBox="1"/>
          <p:nvPr/>
        </p:nvSpPr>
        <p:spPr>
          <a:xfrm>
            <a:off x="5832051" y="5504744"/>
            <a:ext cx="1100041" cy="507831"/>
          </a:xfrm>
          <a:prstGeom prst="rect">
            <a:avLst/>
          </a:prstGeom>
          <a:noFill/>
        </p:spPr>
        <p:txBody>
          <a:bodyPr wrap="square">
            <a:spAutoFit/>
          </a:bodyPr>
          <a:lstStyle/>
          <a:p>
            <a:pPr algn="ctr">
              <a:lnSpc>
                <a:spcPct val="150000"/>
              </a:lnSpc>
              <a:spcAft>
                <a:spcPts val="800"/>
              </a:spcAft>
            </a:pPr>
            <a:r>
              <a:rPr lang="en-IN" sz="1400" b="1" dirty="0">
                <a:solidFill>
                  <a:srgbClr val="000000"/>
                </a:solidFill>
                <a:effectLst/>
                <a:latin typeface="Times New Roman" panose="02020603050405020304" pitchFamily="18" charset="0"/>
                <a:ea typeface="Times New Roman" panose="02020603050405020304" pitchFamily="18" charset="0"/>
              </a:rPr>
              <a:t>Table</a:t>
            </a:r>
            <a:r>
              <a:rPr lang="en-IN" sz="1800" b="1" dirty="0">
                <a:solidFill>
                  <a:srgbClr val="000000"/>
                </a:solidFill>
                <a:effectLst/>
                <a:latin typeface="Times New Roman" panose="02020603050405020304" pitchFamily="18" charset="0"/>
                <a:ea typeface="Times New Roman" panose="02020603050405020304" pitchFamily="18" charset="0"/>
              </a:rPr>
              <a:t> 3</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7833941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81363" y="2095500"/>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67</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2A423817-A963-5A91-30BF-303E4329E5D8}"/>
              </a:ext>
            </a:extLst>
          </p:cNvPr>
          <p:cNvSpPr txBox="1"/>
          <p:nvPr/>
        </p:nvSpPr>
        <p:spPr>
          <a:xfrm>
            <a:off x="3505200" y="1257300"/>
            <a:ext cx="14018088" cy="2518638"/>
          </a:xfrm>
          <a:prstGeom prst="rect">
            <a:avLst/>
          </a:prstGeom>
          <a:noFill/>
        </p:spPr>
        <p:txBody>
          <a:bodyPr wrap="square">
            <a:spAutoFit/>
          </a:bodyPr>
          <a:lstStyle/>
          <a:p>
            <a:pPr algn="just">
              <a:lnSpc>
                <a:spcPct val="150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rPr>
              <a:t>Step 3:</a:t>
            </a:r>
            <a:endParaRPr lang="en-IN" sz="1800" dirty="0">
              <a:effectLst/>
              <a:latin typeface="Calibri" panose="020F0502020204030204" pitchFamily="34" charset="0"/>
              <a:ea typeface="Calibri" panose="020F0502020204030204" pitchFamily="34" charset="0"/>
            </a:endParaRPr>
          </a:p>
          <a:p>
            <a:pPr marL="285750" indent="-285750" algn="just">
              <a:spcAft>
                <a:spcPts val="800"/>
              </a:spcAft>
              <a:buFont typeface="Wingdings" panose="05000000000000000000" pitchFamily="2" charset="2"/>
              <a:buChar char="v"/>
            </a:pPr>
            <a:r>
              <a:rPr lang="en-IN" sz="1600" dirty="0">
                <a:solidFill>
                  <a:srgbClr val="000000"/>
                </a:solidFill>
                <a:effectLst/>
                <a:latin typeface="Times New Roman" panose="02020603050405020304" pitchFamily="18" charset="0"/>
                <a:ea typeface="Times New Roman" panose="02020603050405020304" pitchFamily="18" charset="0"/>
              </a:rPr>
              <a:t>Now we choose the attribute which has maximum gain as the best split attribute. Here we choose A2 as the best split attribute and place it as the root node. A2 has two outcomes ≥ 1 and &lt; 1.</a:t>
            </a:r>
            <a:endParaRPr lang="en-IN" sz="1600" dirty="0">
              <a:effectLst/>
              <a:latin typeface="Calibri" panose="020F0502020204030204" pitchFamily="34" charset="0"/>
              <a:ea typeface="Calibri" panose="020F0502020204030204" pitchFamily="34" charset="0"/>
            </a:endParaRPr>
          </a:p>
          <a:p>
            <a:pPr marL="285750" indent="-285750" algn="just">
              <a:spcAft>
                <a:spcPts val="800"/>
              </a:spcAft>
              <a:buFont typeface="Wingdings" panose="05000000000000000000" pitchFamily="2" charset="2"/>
              <a:buChar char="v"/>
            </a:pPr>
            <a:r>
              <a:rPr lang="en-IN" sz="1600" dirty="0">
                <a:solidFill>
                  <a:srgbClr val="000000"/>
                </a:solidFill>
                <a:effectLst/>
                <a:latin typeface="Times New Roman" panose="02020603050405020304" pitchFamily="18" charset="0"/>
                <a:ea typeface="Times New Roman" panose="02020603050405020304" pitchFamily="18" charset="0"/>
              </a:rPr>
              <a:t>Table 4 shows the data instances for which A2 values are &lt; 1 and all are categorized as ‘Negative’ and hence its entropy is 0. So, the outcome of A2 with &lt; 1 ends up in a leaf node and its class is ‘Negative’.</a:t>
            </a:r>
          </a:p>
          <a:p>
            <a:pPr marL="285750" indent="-285750" algn="just">
              <a:spcAft>
                <a:spcPts val="800"/>
              </a:spcAft>
              <a:buFont typeface="Wingdings" panose="05000000000000000000" pitchFamily="2" charset="2"/>
              <a:buChar char="v"/>
            </a:pPr>
            <a:r>
              <a:rPr lang="en-IN" sz="1600" dirty="0">
                <a:solidFill>
                  <a:srgbClr val="000000"/>
                </a:solidFill>
                <a:effectLst/>
                <a:latin typeface="Times New Roman" panose="02020603050405020304" pitchFamily="18" charset="0"/>
                <a:ea typeface="Times New Roman" panose="02020603050405020304" pitchFamily="18" charset="0"/>
              </a:rPr>
              <a:t>All other data instances with A2 values ≥ 1 form another subset and the process is repeated. This is shown in Figure 1.</a:t>
            </a:r>
          </a:p>
          <a:p>
            <a:pPr algn="just">
              <a:lnSpc>
                <a:spcPct val="150000"/>
              </a:lnSpc>
              <a:spcAft>
                <a:spcPts val="800"/>
              </a:spcAft>
            </a:pPr>
            <a:endParaRPr lang="en-IN" sz="1600" dirty="0">
              <a:effectLst/>
              <a:latin typeface="Calibri" panose="020F0502020204030204" pitchFamily="34" charset="0"/>
              <a:ea typeface="Calibri" panose="020F0502020204030204" pitchFamily="34" charset="0"/>
            </a:endParaRPr>
          </a:p>
        </p:txBody>
      </p:sp>
      <p:graphicFrame>
        <p:nvGraphicFramePr>
          <p:cNvPr id="18" name="Table 17">
            <a:extLst>
              <a:ext uri="{FF2B5EF4-FFF2-40B4-BE49-F238E27FC236}">
                <a16:creationId xmlns:a16="http://schemas.microsoft.com/office/drawing/2014/main" xmlns="" id="{B5AE86A2-1222-4947-50B5-19FC95793733}"/>
              </a:ext>
            </a:extLst>
          </p:cNvPr>
          <p:cNvGraphicFramePr>
            <a:graphicFrameLocks noGrp="1"/>
          </p:cNvGraphicFramePr>
          <p:nvPr>
            <p:extLst>
              <p:ext uri="{D42A27DB-BD31-4B8C-83A1-F6EECF244321}">
                <p14:modId xmlns:p14="http://schemas.microsoft.com/office/powerpoint/2010/main" val="2452888496"/>
              </p:ext>
            </p:extLst>
          </p:nvPr>
        </p:nvGraphicFramePr>
        <p:xfrm>
          <a:off x="4402273" y="4235459"/>
          <a:ext cx="4069773" cy="1930632"/>
        </p:xfrm>
        <a:graphic>
          <a:graphicData uri="http://schemas.openxmlformats.org/drawingml/2006/table">
            <a:tbl>
              <a:tblPr firstRow="1" firstCol="1" lastCol="1" bandRow="1" bandCol="1">
                <a:tableStyleId>{D7AC3CCA-C797-4891-BE02-D94E43425B78}</a:tableStyleId>
              </a:tblPr>
              <a:tblGrid>
                <a:gridCol w="666325">
                  <a:extLst>
                    <a:ext uri="{9D8B030D-6E8A-4147-A177-3AD203B41FA5}">
                      <a16:colId xmlns:a16="http://schemas.microsoft.com/office/drawing/2014/main" xmlns="" val="288849452"/>
                    </a:ext>
                  </a:extLst>
                </a:gridCol>
                <a:gridCol w="658440">
                  <a:extLst>
                    <a:ext uri="{9D8B030D-6E8A-4147-A177-3AD203B41FA5}">
                      <a16:colId xmlns:a16="http://schemas.microsoft.com/office/drawing/2014/main" xmlns="" val="345893308"/>
                    </a:ext>
                  </a:extLst>
                </a:gridCol>
                <a:gridCol w="835437">
                  <a:extLst>
                    <a:ext uri="{9D8B030D-6E8A-4147-A177-3AD203B41FA5}">
                      <a16:colId xmlns:a16="http://schemas.microsoft.com/office/drawing/2014/main" xmlns="" val="1996933292"/>
                    </a:ext>
                  </a:extLst>
                </a:gridCol>
                <a:gridCol w="775764">
                  <a:extLst>
                    <a:ext uri="{9D8B030D-6E8A-4147-A177-3AD203B41FA5}">
                      <a16:colId xmlns:a16="http://schemas.microsoft.com/office/drawing/2014/main" xmlns="" val="1890197452"/>
                    </a:ext>
                  </a:extLst>
                </a:gridCol>
                <a:gridCol w="1133807">
                  <a:extLst>
                    <a:ext uri="{9D8B030D-6E8A-4147-A177-3AD203B41FA5}">
                      <a16:colId xmlns:a16="http://schemas.microsoft.com/office/drawing/2014/main" xmlns="" val="4190475507"/>
                    </a:ext>
                  </a:extLst>
                </a:gridCol>
              </a:tblGrid>
              <a:tr h="467592">
                <a:tc>
                  <a:txBody>
                    <a:bodyPr/>
                    <a:lstStyle/>
                    <a:p>
                      <a:pPr algn="just">
                        <a:lnSpc>
                          <a:spcPct val="100000"/>
                        </a:lnSpc>
                        <a:spcAft>
                          <a:spcPts val="800"/>
                        </a:spcAft>
                      </a:pPr>
                      <a:r>
                        <a:rPr lang="en-IN" sz="1600" dirty="0" err="1">
                          <a:effectLst/>
                        </a:rPr>
                        <a:t>S.No</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600" dirty="0">
                          <a:effectLst/>
                        </a:rPr>
                        <a:t>A1</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600" dirty="0">
                          <a:effectLst/>
                        </a:rPr>
                        <a:t>A2</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600" dirty="0">
                          <a:effectLst/>
                        </a:rPr>
                        <a:t>A3</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600" dirty="0">
                          <a:effectLst/>
                        </a:rPr>
                        <a:t>Target Class</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1791880077"/>
                  </a:ext>
                </a:extLst>
              </a:tr>
              <a:tr h="360634">
                <a:tc>
                  <a:txBody>
                    <a:bodyPr/>
                    <a:lstStyle/>
                    <a:p>
                      <a:pPr algn="ctr">
                        <a:lnSpc>
                          <a:spcPct val="150000"/>
                        </a:lnSpc>
                        <a:spcAft>
                          <a:spcPts val="800"/>
                        </a:spcAft>
                      </a:pPr>
                      <a:r>
                        <a:rPr lang="en-IN" sz="1600" dirty="0">
                          <a:effectLst/>
                        </a:rPr>
                        <a:t>1</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a:effectLst/>
                        </a:rPr>
                        <a:t>10</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dirty="0">
                          <a:effectLst/>
                        </a:rPr>
                        <a:t>0.5</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a:effectLst/>
                        </a:rPr>
                        <a:t>2.5</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dirty="0">
                          <a:effectLst/>
                        </a:rPr>
                        <a:t>Negative</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2745622942"/>
                  </a:ext>
                </a:extLst>
              </a:tr>
              <a:tr h="360634">
                <a:tc>
                  <a:txBody>
                    <a:bodyPr/>
                    <a:lstStyle/>
                    <a:p>
                      <a:pPr algn="ctr">
                        <a:lnSpc>
                          <a:spcPct val="150000"/>
                        </a:lnSpc>
                        <a:spcAft>
                          <a:spcPts val="800"/>
                        </a:spcAft>
                      </a:pPr>
                      <a:r>
                        <a:rPr lang="en-IN" sz="1600">
                          <a:effectLst/>
                        </a:rPr>
                        <a:t>3</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dirty="0">
                          <a:effectLst/>
                        </a:rPr>
                        <a:t>5</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dirty="0">
                          <a:effectLst/>
                        </a:rPr>
                        <a:t>0.7</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a:effectLst/>
                        </a:rPr>
                        <a:t>5.6</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a:effectLst/>
                        </a:rPr>
                        <a:t>Negative</a:t>
                      </a:r>
                      <a:endParaRPr lang="en-IN" sz="16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2152104669"/>
                  </a:ext>
                </a:extLst>
              </a:tr>
              <a:tr h="360634">
                <a:tc>
                  <a:txBody>
                    <a:bodyPr/>
                    <a:lstStyle/>
                    <a:p>
                      <a:pPr algn="ctr">
                        <a:lnSpc>
                          <a:spcPct val="150000"/>
                        </a:lnSpc>
                        <a:spcAft>
                          <a:spcPts val="800"/>
                        </a:spcAft>
                      </a:pPr>
                      <a:r>
                        <a:rPr lang="en-IN" sz="1600">
                          <a:effectLst/>
                        </a:rPr>
                        <a:t>6</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a:effectLst/>
                        </a:rPr>
                        <a:t>8</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dirty="0">
                          <a:effectLst/>
                        </a:rPr>
                        <a:t>0.9</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dirty="0">
                          <a:effectLst/>
                        </a:rPr>
                        <a:t>6.5</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dirty="0">
                          <a:effectLst/>
                        </a:rPr>
                        <a:t>Negative</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1376905448"/>
                  </a:ext>
                </a:extLst>
              </a:tr>
              <a:tr h="360634">
                <a:tc>
                  <a:txBody>
                    <a:bodyPr/>
                    <a:lstStyle/>
                    <a:p>
                      <a:pPr algn="ctr">
                        <a:lnSpc>
                          <a:spcPct val="150000"/>
                        </a:lnSpc>
                        <a:spcAft>
                          <a:spcPts val="800"/>
                        </a:spcAft>
                      </a:pPr>
                      <a:r>
                        <a:rPr lang="en-IN" sz="1600">
                          <a:effectLst/>
                        </a:rPr>
                        <a:t>7</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a:effectLst/>
                        </a:rPr>
                        <a:t>6</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dirty="0">
                          <a:effectLst/>
                        </a:rPr>
                        <a:t>0.8</a:t>
                      </a:r>
                      <a:endParaRPr lang="en-IN" sz="16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a:effectLst/>
                        </a:rPr>
                        <a:t>3.2</a:t>
                      </a:r>
                      <a:endParaRPr lang="en-IN" sz="16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50000"/>
                        </a:lnSpc>
                        <a:spcAft>
                          <a:spcPts val="800"/>
                        </a:spcAft>
                      </a:pPr>
                      <a:r>
                        <a:rPr lang="en-IN" sz="1600" dirty="0">
                          <a:effectLst/>
                        </a:rPr>
                        <a:t>Negative</a:t>
                      </a:r>
                      <a:endParaRPr lang="en-IN" sz="16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2223237472"/>
                  </a:ext>
                </a:extLst>
              </a:tr>
            </a:tbl>
          </a:graphicData>
        </a:graphic>
      </p:graphicFrame>
      <p:pic>
        <p:nvPicPr>
          <p:cNvPr id="19" name="image1.png">
            <a:extLst>
              <a:ext uri="{FF2B5EF4-FFF2-40B4-BE49-F238E27FC236}">
                <a16:creationId xmlns:a16="http://schemas.microsoft.com/office/drawing/2014/main" xmlns="" id="{6E8697F0-3402-3D6F-0192-CACB8AF0A926}"/>
              </a:ext>
            </a:extLst>
          </p:cNvPr>
          <p:cNvPicPr/>
          <p:nvPr/>
        </p:nvPicPr>
        <p:blipFill>
          <a:blip r:embed="rId7"/>
          <a:srcRect/>
          <a:stretch>
            <a:fillRect/>
          </a:stretch>
        </p:blipFill>
        <p:spPr>
          <a:xfrm>
            <a:off x="9164838" y="3630662"/>
            <a:ext cx="5998962" cy="2960638"/>
          </a:xfrm>
          <a:prstGeom prst="rect">
            <a:avLst/>
          </a:prstGeom>
          <a:ln/>
        </p:spPr>
      </p:pic>
      <p:sp>
        <p:nvSpPr>
          <p:cNvPr id="20" name="TextBox 19">
            <a:extLst>
              <a:ext uri="{FF2B5EF4-FFF2-40B4-BE49-F238E27FC236}">
                <a16:creationId xmlns:a16="http://schemas.microsoft.com/office/drawing/2014/main" xmlns="" id="{DB4D6C7C-8E83-07F5-58F2-4F9621E5F342}"/>
              </a:ext>
            </a:extLst>
          </p:cNvPr>
          <p:cNvSpPr txBox="1"/>
          <p:nvPr/>
        </p:nvSpPr>
        <p:spPr>
          <a:xfrm>
            <a:off x="3239854" y="3701362"/>
            <a:ext cx="6094268" cy="463397"/>
          </a:xfrm>
          <a:prstGeom prst="rect">
            <a:avLst/>
          </a:prstGeom>
          <a:noFill/>
        </p:spPr>
        <p:txBody>
          <a:bodyPr wrap="square">
            <a:spAutoFit/>
          </a:bodyPr>
          <a:lstStyle/>
          <a:p>
            <a:pPr algn="ctr">
              <a:lnSpc>
                <a:spcPct val="150000"/>
              </a:lnSpc>
              <a:spcAft>
                <a:spcPts val="800"/>
              </a:spcAft>
            </a:pPr>
            <a:r>
              <a:rPr lang="en-IN" sz="1800" b="1" dirty="0">
                <a:solidFill>
                  <a:srgbClr val="000000"/>
                </a:solidFill>
                <a:effectLst/>
                <a:latin typeface="Times New Roman" panose="02020603050405020304" pitchFamily="18" charset="0"/>
                <a:ea typeface="Times New Roman" panose="02020603050405020304" pitchFamily="18" charset="0"/>
              </a:rPr>
              <a:t>Table 4</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850722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3421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68</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2050FD2D-45B8-5E07-C5C1-282710FBE2FE}"/>
              </a:ext>
            </a:extLst>
          </p:cNvPr>
          <p:cNvSpPr txBox="1"/>
          <p:nvPr/>
        </p:nvSpPr>
        <p:spPr>
          <a:xfrm>
            <a:off x="3581400" y="962680"/>
            <a:ext cx="5859956" cy="523220"/>
          </a:xfrm>
          <a:prstGeom prst="rect">
            <a:avLst/>
          </a:prstGeom>
          <a:noFill/>
        </p:spPr>
        <p:txBody>
          <a:bodyPr wrap="square">
            <a:spAutoFit/>
          </a:bodyPr>
          <a:lstStyle/>
          <a:p>
            <a:pPr>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Table 5 depicts the number of data instances categorized as Positive and Negative for the attributes A1 and A3.</a:t>
            </a:r>
            <a:endParaRPr lang="en-IN" sz="1400" dirty="0">
              <a:effectLst/>
              <a:latin typeface="Calibri" panose="020F0502020204030204" pitchFamily="34" charset="0"/>
              <a:ea typeface="Calibri" panose="020F0502020204030204" pitchFamily="34" charset="0"/>
            </a:endParaRPr>
          </a:p>
        </p:txBody>
      </p:sp>
      <p:graphicFrame>
        <p:nvGraphicFramePr>
          <p:cNvPr id="16" name="Table 15">
            <a:extLst>
              <a:ext uri="{FF2B5EF4-FFF2-40B4-BE49-F238E27FC236}">
                <a16:creationId xmlns:a16="http://schemas.microsoft.com/office/drawing/2014/main" xmlns="" id="{070511D0-19E5-DC09-2BDD-CE356C80D763}"/>
              </a:ext>
            </a:extLst>
          </p:cNvPr>
          <p:cNvGraphicFramePr>
            <a:graphicFrameLocks noGrp="1"/>
          </p:cNvGraphicFramePr>
          <p:nvPr>
            <p:extLst>
              <p:ext uri="{D42A27DB-BD31-4B8C-83A1-F6EECF244321}">
                <p14:modId xmlns:p14="http://schemas.microsoft.com/office/powerpoint/2010/main" val="3431858597"/>
              </p:ext>
            </p:extLst>
          </p:nvPr>
        </p:nvGraphicFramePr>
        <p:xfrm>
          <a:off x="3539226" y="1921998"/>
          <a:ext cx="5852596" cy="863738"/>
        </p:xfrm>
        <a:graphic>
          <a:graphicData uri="http://schemas.openxmlformats.org/drawingml/2006/table">
            <a:tbl>
              <a:tblPr firstRow="1" firstCol="1" bandRow="1">
                <a:tableStyleId>{616DA210-FB5B-4158-B5E0-FEB733F419BA}</a:tableStyleId>
              </a:tblPr>
              <a:tblGrid>
                <a:gridCol w="482527">
                  <a:extLst>
                    <a:ext uri="{9D8B030D-6E8A-4147-A177-3AD203B41FA5}">
                      <a16:colId xmlns:a16="http://schemas.microsoft.com/office/drawing/2014/main" xmlns="" val="4146883845"/>
                    </a:ext>
                  </a:extLst>
                </a:gridCol>
                <a:gridCol w="856098">
                  <a:extLst>
                    <a:ext uri="{9D8B030D-6E8A-4147-A177-3AD203B41FA5}">
                      <a16:colId xmlns:a16="http://schemas.microsoft.com/office/drawing/2014/main" xmlns="" val="725382865"/>
                    </a:ext>
                  </a:extLst>
                </a:gridCol>
                <a:gridCol w="933925">
                  <a:extLst>
                    <a:ext uri="{9D8B030D-6E8A-4147-A177-3AD203B41FA5}">
                      <a16:colId xmlns:a16="http://schemas.microsoft.com/office/drawing/2014/main" xmlns="" val="3221728981"/>
                    </a:ext>
                  </a:extLst>
                </a:gridCol>
                <a:gridCol w="622617">
                  <a:extLst>
                    <a:ext uri="{9D8B030D-6E8A-4147-A177-3AD203B41FA5}">
                      <a16:colId xmlns:a16="http://schemas.microsoft.com/office/drawing/2014/main" xmlns="" val="4017682217"/>
                    </a:ext>
                  </a:extLst>
                </a:gridCol>
                <a:gridCol w="466962">
                  <a:extLst>
                    <a:ext uri="{9D8B030D-6E8A-4147-A177-3AD203B41FA5}">
                      <a16:colId xmlns:a16="http://schemas.microsoft.com/office/drawing/2014/main" xmlns="" val="293053542"/>
                    </a:ext>
                  </a:extLst>
                </a:gridCol>
                <a:gridCol w="856098">
                  <a:extLst>
                    <a:ext uri="{9D8B030D-6E8A-4147-A177-3AD203B41FA5}">
                      <a16:colId xmlns:a16="http://schemas.microsoft.com/office/drawing/2014/main" xmlns="" val="1619235767"/>
                    </a:ext>
                  </a:extLst>
                </a:gridCol>
                <a:gridCol w="933925">
                  <a:extLst>
                    <a:ext uri="{9D8B030D-6E8A-4147-A177-3AD203B41FA5}">
                      <a16:colId xmlns:a16="http://schemas.microsoft.com/office/drawing/2014/main" xmlns="" val="3136499086"/>
                    </a:ext>
                  </a:extLst>
                </a:gridCol>
                <a:gridCol w="700444">
                  <a:extLst>
                    <a:ext uri="{9D8B030D-6E8A-4147-A177-3AD203B41FA5}">
                      <a16:colId xmlns:a16="http://schemas.microsoft.com/office/drawing/2014/main" xmlns="" val="3791173803"/>
                    </a:ext>
                  </a:extLst>
                </a:gridCol>
              </a:tblGrid>
              <a:tr h="335217">
                <a:tc>
                  <a:txBody>
                    <a:bodyPr/>
                    <a:lstStyle/>
                    <a:p>
                      <a:pPr algn="just">
                        <a:lnSpc>
                          <a:spcPct val="100000"/>
                        </a:lnSpc>
                        <a:spcAft>
                          <a:spcPts val="800"/>
                        </a:spcAft>
                      </a:pPr>
                      <a:r>
                        <a:rPr lang="en-IN" sz="1400" dirty="0">
                          <a:effectLst/>
                        </a:rPr>
                        <a:t>A1</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dirty="0">
                          <a:effectLst/>
                        </a:rPr>
                        <a:t>Positive</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dirty="0">
                          <a:effectLst/>
                        </a:rPr>
                        <a:t>Negative</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dirty="0">
                          <a:effectLst/>
                        </a:rPr>
                        <a:t>Total</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dirty="0">
                          <a:effectLst/>
                        </a:rPr>
                        <a:t>A3</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a:effectLst/>
                        </a:rPr>
                        <a:t>Positive</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dirty="0">
                          <a:effectLst/>
                        </a:rPr>
                        <a:t>Negative</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a:effectLst/>
                        </a:rPr>
                        <a:t>Total</a:t>
                      </a:r>
                      <a:endParaRPr lang="en-IN" sz="14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2649891139"/>
                  </a:ext>
                </a:extLst>
              </a:tr>
              <a:tr h="528521">
                <a:tc>
                  <a:txBody>
                    <a:bodyPr/>
                    <a:lstStyle/>
                    <a:p>
                      <a:pPr algn="ctr">
                        <a:lnSpc>
                          <a:spcPct val="100000"/>
                        </a:lnSpc>
                        <a:spcAft>
                          <a:spcPts val="800"/>
                        </a:spcAft>
                      </a:pPr>
                      <a:r>
                        <a:rPr lang="en-IN" sz="1400" dirty="0">
                          <a:effectLst/>
                        </a:rPr>
                        <a:t>≥ 5 </a:t>
                      </a:r>
                    </a:p>
                    <a:p>
                      <a:pPr algn="ctr">
                        <a:lnSpc>
                          <a:spcPct val="100000"/>
                        </a:lnSpc>
                        <a:spcAft>
                          <a:spcPts val="800"/>
                        </a:spcAft>
                      </a:pPr>
                      <a:r>
                        <a:rPr lang="en-IN" sz="1400" dirty="0">
                          <a:effectLst/>
                        </a:rPr>
                        <a:t>&lt; 5</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5</a:t>
                      </a:r>
                    </a:p>
                    <a:p>
                      <a:pPr algn="ctr">
                        <a:lnSpc>
                          <a:spcPct val="100000"/>
                        </a:lnSpc>
                        <a:spcAft>
                          <a:spcPts val="800"/>
                        </a:spcAft>
                      </a:pPr>
                      <a:r>
                        <a:rPr lang="en-IN" sz="1400" dirty="0">
                          <a:effectLst/>
                        </a:rPr>
                        <a:t>0</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0</a:t>
                      </a:r>
                    </a:p>
                    <a:p>
                      <a:pPr algn="ctr">
                        <a:lnSpc>
                          <a:spcPct val="100000"/>
                        </a:lnSpc>
                        <a:spcAft>
                          <a:spcPts val="800"/>
                        </a:spcAft>
                      </a:pPr>
                      <a:r>
                        <a:rPr lang="en-IN" sz="1400" dirty="0">
                          <a:effectLst/>
                        </a:rPr>
                        <a:t>1</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5</a:t>
                      </a:r>
                    </a:p>
                    <a:p>
                      <a:pPr algn="ctr">
                        <a:lnSpc>
                          <a:spcPct val="100000"/>
                        </a:lnSpc>
                        <a:spcAft>
                          <a:spcPts val="800"/>
                        </a:spcAft>
                      </a:pPr>
                      <a:r>
                        <a:rPr lang="en-IN" sz="1400" dirty="0">
                          <a:effectLst/>
                        </a:rPr>
                        <a:t>1</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 5 </a:t>
                      </a:r>
                    </a:p>
                    <a:p>
                      <a:pPr algn="ctr">
                        <a:lnSpc>
                          <a:spcPct val="100000"/>
                        </a:lnSpc>
                        <a:spcAft>
                          <a:spcPts val="800"/>
                        </a:spcAft>
                      </a:pPr>
                      <a:r>
                        <a:rPr lang="en-IN" sz="1400" dirty="0">
                          <a:effectLst/>
                        </a:rPr>
                        <a:t>&lt; 5</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2</a:t>
                      </a:r>
                    </a:p>
                    <a:p>
                      <a:pPr algn="ctr">
                        <a:lnSpc>
                          <a:spcPct val="100000"/>
                        </a:lnSpc>
                        <a:spcAft>
                          <a:spcPts val="800"/>
                        </a:spcAft>
                      </a:pPr>
                      <a:r>
                        <a:rPr lang="en-IN" sz="1400" dirty="0">
                          <a:effectLst/>
                        </a:rPr>
                        <a:t>3</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1</a:t>
                      </a:r>
                    </a:p>
                    <a:p>
                      <a:pPr algn="ctr">
                        <a:lnSpc>
                          <a:spcPct val="100000"/>
                        </a:lnSpc>
                        <a:spcAft>
                          <a:spcPts val="800"/>
                        </a:spcAft>
                      </a:pPr>
                      <a:r>
                        <a:rPr lang="en-IN" sz="1400" dirty="0">
                          <a:effectLst/>
                        </a:rPr>
                        <a:t>0</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3</a:t>
                      </a:r>
                    </a:p>
                    <a:p>
                      <a:pPr algn="ctr">
                        <a:lnSpc>
                          <a:spcPct val="100000"/>
                        </a:lnSpc>
                        <a:spcAft>
                          <a:spcPts val="800"/>
                        </a:spcAft>
                      </a:pPr>
                      <a:r>
                        <a:rPr lang="en-IN" sz="1400" dirty="0">
                          <a:effectLst/>
                        </a:rPr>
                        <a:t>3</a:t>
                      </a:r>
                      <a:endParaRPr lang="en-IN"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1152332872"/>
                  </a:ext>
                </a:extLst>
              </a:tr>
            </a:tbl>
          </a:graphicData>
        </a:graphic>
      </p:graphicFrame>
      <p:sp>
        <p:nvSpPr>
          <p:cNvPr id="17" name="TextBox 16">
            <a:extLst>
              <a:ext uri="{FF2B5EF4-FFF2-40B4-BE49-F238E27FC236}">
                <a16:creationId xmlns:a16="http://schemas.microsoft.com/office/drawing/2014/main" xmlns="" id="{FCB7F005-0764-8113-5C4E-3E7C4B0D9167}"/>
              </a:ext>
            </a:extLst>
          </p:cNvPr>
          <p:cNvSpPr txBox="1"/>
          <p:nvPr/>
        </p:nvSpPr>
        <p:spPr>
          <a:xfrm>
            <a:off x="3170343" y="1499831"/>
            <a:ext cx="6094268" cy="422167"/>
          </a:xfrm>
          <a:prstGeom prst="rect">
            <a:avLst/>
          </a:prstGeom>
          <a:noFill/>
        </p:spPr>
        <p:txBody>
          <a:bodyPr wrap="square">
            <a:spAutoFit/>
          </a:bodyPr>
          <a:lstStyle/>
          <a:p>
            <a:pPr algn="ctr">
              <a:lnSpc>
                <a:spcPct val="150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rPr>
              <a:t>Table 5</a:t>
            </a:r>
            <a:endParaRPr lang="en-IN" sz="1600" dirty="0">
              <a:effectLst/>
              <a:latin typeface="Calibri" panose="020F0502020204030204" pitchFamily="34" charset="0"/>
              <a:ea typeface="Calibri" panose="020F0502020204030204" pitchFamily="34" charset="0"/>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xmlns="" id="{14A623D1-BE07-9472-1C93-17D8590E74B1}"/>
                  </a:ext>
                </a:extLst>
              </p:cNvPr>
              <p:cNvSpPr txBox="1"/>
              <p:nvPr/>
            </p:nvSpPr>
            <p:spPr>
              <a:xfrm>
                <a:off x="3539226" y="2906592"/>
                <a:ext cx="6764483" cy="3258841"/>
              </a:xfrm>
              <a:prstGeom prst="rect">
                <a:avLst/>
              </a:prstGeom>
              <a:noFill/>
            </p:spPr>
            <p:txBody>
              <a:bodyPr wrap="square">
                <a:spAutoFit/>
              </a:bodyPr>
              <a:lstStyle/>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Entropy_Info(T) = </a:t>
                </a:r>
                <a:r>
                  <a:rPr lang="en-IN" sz="1400" dirty="0" err="1">
                    <a:solidFill>
                      <a:srgbClr val="000000"/>
                    </a:solidFill>
                    <a:effectLst/>
                    <a:latin typeface="Times New Roman" panose="02020603050405020304" pitchFamily="18" charset="0"/>
                    <a:ea typeface="Times New Roman" panose="02020603050405020304" pitchFamily="18" charset="0"/>
                  </a:rPr>
                  <a:t>Entropy_Info</a:t>
                </a:r>
                <a:r>
                  <a:rPr lang="en-IN" sz="1400" dirty="0">
                    <a:solidFill>
                      <a:srgbClr val="000000"/>
                    </a:solidFill>
                    <a:effectLst/>
                    <a:latin typeface="Times New Roman" panose="02020603050405020304" pitchFamily="18" charset="0"/>
                    <a:ea typeface="Times New Roman" panose="02020603050405020304" pitchFamily="18" charset="0"/>
                  </a:rPr>
                  <a:t>(5,1) = - </a:t>
                </a:r>
                <a14:m>
                  <m:oMath xmlns:m="http://schemas.openxmlformats.org/officeDocument/2006/math">
                    <m:d>
                      <m:dPr>
                        <m:begChr m:val="["/>
                        <m:endChr m:val="]"/>
                        <m:ctrlPr>
                          <a:rPr lang="en-IN" sz="1400" i="1">
                            <a:effectLst/>
                            <a:latin typeface="Cambria Math" panose="02040503050406030204" pitchFamily="18" charset="0"/>
                            <a:ea typeface="Calibri" panose="020F0502020204030204" pitchFamily="34" charset="0"/>
                          </a:rPr>
                        </m:ctrlPr>
                      </m:dPr>
                      <m:e>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r>
                          <a:rPr lang="en-IN" sz="1400" i="1">
                            <a:effectLst/>
                            <a:latin typeface="Cambria Math" panose="02040503050406030204" pitchFamily="18" charset="0"/>
                            <a:ea typeface="Calibri" panose="020F0502020204030204" pitchFamily="34" charset="0"/>
                          </a:rPr>
                          <m:t>  </m:t>
                        </m:r>
                      </m:e>
                    </m:d>
                  </m:oMath>
                </a14:m>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		= - ( - 0.2190 + - 0.4305)</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		= 0.6495</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err="1">
                    <a:solidFill>
                      <a:srgbClr val="000000"/>
                    </a:solidFill>
                    <a:effectLst/>
                    <a:latin typeface="Times New Roman" panose="02020603050405020304" pitchFamily="18" charset="0"/>
                    <a:ea typeface="Times New Roman" panose="02020603050405020304" pitchFamily="18" charset="0"/>
                  </a:rPr>
                  <a:t>Entropy_Info</a:t>
                </a:r>
                <a:r>
                  <a:rPr lang="en-IN" sz="1400" dirty="0">
                    <a:solidFill>
                      <a:srgbClr val="000000"/>
                    </a:solidFill>
                    <a:effectLst/>
                    <a:latin typeface="Times New Roman" panose="02020603050405020304" pitchFamily="18" charset="0"/>
                    <a:ea typeface="Times New Roman" panose="02020603050405020304" pitchFamily="18" charset="0"/>
                  </a:rPr>
                  <a:t>(T, A1) 	= </a:t>
                </a:r>
                <a14:m>
                  <m:oMath xmlns:m="http://schemas.openxmlformats.org/officeDocument/2006/math">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oMath>
                </a14:m>
                <a:r>
                  <a:rPr lang="en-IN" sz="140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d>
                      <m:dPr>
                        <m:begChr m:val="["/>
                        <m:endChr m:val="]"/>
                        <m:ctrlPr>
                          <a:rPr lang="en-IN" sz="1400" i="1">
                            <a:effectLst/>
                            <a:latin typeface="Cambria Math" panose="02040503050406030204" pitchFamily="18" charset="0"/>
                            <a:ea typeface="Calibri" panose="020F0502020204030204" pitchFamily="34" charset="0"/>
                          </a:rPr>
                        </m:ctrlPr>
                      </m:dPr>
                      <m:e>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r>
                          <a:rPr lang="en-IN" sz="1400" i="1">
                            <a:effectLst/>
                            <a:latin typeface="Cambria Math" panose="02040503050406030204" pitchFamily="18" charset="0"/>
                            <a:ea typeface="Calibri" panose="020F0502020204030204" pitchFamily="34" charset="0"/>
                          </a:rPr>
                          <m:t>  </m:t>
                        </m:r>
                      </m:e>
                    </m:d>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d>
                      <m:dPr>
                        <m:begChr m:val="["/>
                        <m:endChr m:val="]"/>
                        <m:ctrlPr>
                          <a:rPr lang="en-IN" sz="1400" i="1">
                            <a:effectLst/>
                            <a:latin typeface="Cambria Math" panose="02040503050406030204" pitchFamily="18" charset="0"/>
                            <a:ea typeface="Calibri" panose="020F0502020204030204" pitchFamily="34" charset="0"/>
                          </a:rPr>
                        </m:ctrlPr>
                      </m:dPr>
                      <m:e>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r>
                          <a:rPr lang="en-IN" sz="1400" i="1">
                            <a:effectLst/>
                            <a:latin typeface="Cambria Math" panose="02040503050406030204" pitchFamily="18" charset="0"/>
                            <a:ea typeface="Calibri" panose="020F0502020204030204" pitchFamily="34" charset="0"/>
                          </a:rPr>
                          <m:t>  </m:t>
                        </m:r>
                      </m:e>
                    </m:d>
                  </m:oMath>
                </a14:m>
                <a:r>
                  <a:rPr lang="en-IN" sz="1400" dirty="0">
                    <a:solidFill>
                      <a:srgbClr val="000000"/>
                    </a:solidFill>
                    <a:effectLst/>
                    <a:latin typeface="Times New Roman" panose="02020603050405020304" pitchFamily="18" charset="0"/>
                    <a:ea typeface="Times New Roman" panose="02020603050405020304" pitchFamily="18" charset="0"/>
                  </a:rPr>
                  <a:t> = 0 + 0</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		</a:t>
                </a:r>
                <a:r>
                  <a:rPr lang="en-IN" sz="1400" dirty="0">
                    <a:solidFill>
                      <a:srgbClr val="000000"/>
                    </a:solidFill>
                    <a:latin typeface="Times New Roman" panose="02020603050405020304" pitchFamily="18" charset="0"/>
                    <a:ea typeface="Times New Roman" panose="02020603050405020304" pitchFamily="18" charset="0"/>
                  </a:rPr>
                  <a:t> </a:t>
                </a:r>
                <a:r>
                  <a:rPr lang="en-IN" sz="1400" dirty="0">
                    <a:solidFill>
                      <a:srgbClr val="000000"/>
                    </a:solidFill>
                    <a:effectLst/>
                    <a:latin typeface="Times New Roman" panose="02020603050405020304" pitchFamily="18" charset="0"/>
                    <a:ea typeface="Times New Roman" panose="02020603050405020304" pitchFamily="18" charset="0"/>
                  </a:rPr>
                  <a:t>=  0</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Gain (A1)	 = 0.6495 - 0  = 0.6495</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err="1">
                    <a:solidFill>
                      <a:srgbClr val="000000"/>
                    </a:solidFill>
                    <a:effectLst/>
                    <a:latin typeface="Times New Roman" panose="02020603050405020304" pitchFamily="18" charset="0"/>
                    <a:ea typeface="Times New Roman" panose="02020603050405020304" pitchFamily="18" charset="0"/>
                  </a:rPr>
                  <a:t>Entropy_Info</a:t>
                </a:r>
                <a:r>
                  <a:rPr lang="en-IN" sz="1400" dirty="0">
                    <a:solidFill>
                      <a:srgbClr val="000000"/>
                    </a:solidFill>
                    <a:effectLst/>
                    <a:latin typeface="Times New Roman" panose="02020603050405020304" pitchFamily="18" charset="0"/>
                    <a:ea typeface="Times New Roman" panose="02020603050405020304" pitchFamily="18" charset="0"/>
                  </a:rPr>
                  <a:t>(T, A3)	= </a:t>
                </a:r>
                <a14:m>
                  <m:oMath xmlns:m="http://schemas.openxmlformats.org/officeDocument/2006/math">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oMath>
                </a14:m>
                <a:r>
                  <a:rPr lang="en-IN" sz="140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d>
                      <m:dPr>
                        <m:begChr m:val="["/>
                        <m:endChr m:val="]"/>
                        <m:ctrlPr>
                          <a:rPr lang="en-IN" sz="1400" i="1">
                            <a:effectLst/>
                            <a:latin typeface="Cambria Math" panose="02040503050406030204" pitchFamily="18" charset="0"/>
                            <a:ea typeface="Calibri" panose="020F0502020204030204" pitchFamily="34" charset="0"/>
                          </a:rPr>
                        </m:ctrlPr>
                      </m:dPr>
                      <m:e>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r>
                          <a:rPr lang="en-IN" sz="1400" i="1">
                            <a:effectLst/>
                            <a:latin typeface="Cambria Math" panose="02040503050406030204" pitchFamily="18" charset="0"/>
                            <a:ea typeface="Calibri" panose="020F0502020204030204" pitchFamily="34" charset="0"/>
                          </a:rPr>
                          <m:t>  </m:t>
                        </m:r>
                      </m:e>
                    </m:d>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d>
                      <m:dPr>
                        <m:begChr m:val="["/>
                        <m:endChr m:val="]"/>
                        <m:ctrlPr>
                          <a:rPr lang="en-IN" sz="1400" i="1">
                            <a:effectLst/>
                            <a:latin typeface="Cambria Math" panose="02040503050406030204" pitchFamily="18" charset="0"/>
                            <a:ea typeface="Calibri" panose="020F0502020204030204" pitchFamily="34" charset="0"/>
                          </a:rPr>
                        </m:ctrlPr>
                      </m:dPr>
                      <m:e>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r>
                          <a:rPr lang="en-IN" sz="1400" i="1">
                            <a:effectLst/>
                            <a:latin typeface="Cambria Math" panose="02040503050406030204" pitchFamily="18" charset="0"/>
                            <a:ea typeface="Calibri" panose="020F0502020204030204" pitchFamily="34" charset="0"/>
                          </a:rPr>
                          <m:t>  </m:t>
                        </m:r>
                      </m:e>
                    </m:d>
                    <m:r>
                      <a:rPr lang="en-US" sz="1400" b="0" i="0" smtClean="0">
                        <a:effectLst/>
                        <a:latin typeface="Cambria Math" panose="02040503050406030204" pitchFamily="18" charset="0"/>
                        <a:ea typeface="Calibri" panose="020F0502020204030204" pitchFamily="34" charset="0"/>
                      </a:rPr>
                      <m:t> </m:t>
                    </m:r>
                  </m:oMath>
                </a14:m>
                <a:endParaRPr lang="en-IN" sz="1400" dirty="0">
                  <a:solidFill>
                    <a:srgbClr val="000000"/>
                  </a:solidFill>
                  <a:effectLst/>
                  <a:latin typeface="Times New Roman" panose="02020603050405020304" pitchFamily="18" charset="0"/>
                  <a:ea typeface="Times New Roman" panose="02020603050405020304" pitchFamily="18"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		=   </a:t>
                </a:r>
                <a14:m>
                  <m:oMath xmlns:m="http://schemas.openxmlformats.org/officeDocument/2006/math">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oMath>
                </a14:m>
                <a:r>
                  <a:rPr lang="en-IN" sz="1400" dirty="0">
                    <a:solidFill>
                      <a:srgbClr val="000000"/>
                    </a:solidFill>
                    <a:effectLst/>
                    <a:latin typeface="Times New Roman" panose="02020603050405020304" pitchFamily="18" charset="0"/>
                    <a:ea typeface="Times New Roman" panose="02020603050405020304" pitchFamily="18" charset="0"/>
                  </a:rPr>
                  <a:t> (0.5846 + 0.5280)</a:t>
                </a:r>
                <a:r>
                  <a:rPr lang="en-IN" sz="1400" dirty="0">
                    <a:latin typeface="Calibri" panose="020F0502020204030204" pitchFamily="34" charset="0"/>
                    <a:ea typeface="Calibri" panose="020F0502020204030204" pitchFamily="34" charset="0"/>
                  </a:rPr>
                  <a:t>  </a:t>
                </a:r>
                <a:r>
                  <a:rPr lang="en-IN" sz="1400" dirty="0">
                    <a:solidFill>
                      <a:srgbClr val="000000"/>
                    </a:solidFill>
                    <a:effectLst/>
                    <a:latin typeface="Times New Roman" panose="02020603050405020304" pitchFamily="18" charset="0"/>
                    <a:ea typeface="Times New Roman" panose="02020603050405020304" pitchFamily="18" charset="0"/>
                  </a:rPr>
                  <a:t>=  0.5563</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Gain (A3) 	= 0.6495 - 0.5563 </a:t>
                </a:r>
                <a:r>
                  <a:rPr lang="en-IN" sz="1400" dirty="0">
                    <a:latin typeface="Calibri" panose="020F0502020204030204" pitchFamily="34" charset="0"/>
                    <a:ea typeface="Calibri" panose="020F0502020204030204" pitchFamily="34" charset="0"/>
                  </a:rPr>
                  <a:t> </a:t>
                </a:r>
                <a:r>
                  <a:rPr lang="en-IN" sz="1400" dirty="0">
                    <a:solidFill>
                      <a:srgbClr val="000000"/>
                    </a:solidFill>
                    <a:effectLst/>
                    <a:latin typeface="Times New Roman" panose="02020603050405020304" pitchFamily="18" charset="0"/>
                    <a:ea typeface="Times New Roman" panose="02020603050405020304" pitchFamily="18" charset="0"/>
                  </a:rPr>
                  <a:t>= 0.0932</a:t>
                </a:r>
                <a:endParaRPr lang="en-IN" sz="1400" dirty="0">
                  <a:effectLst/>
                  <a:latin typeface="Calibri" panose="020F0502020204030204" pitchFamily="34" charset="0"/>
                  <a:ea typeface="Calibri" panose="020F0502020204030204" pitchFamily="34" charset="0"/>
                </a:endParaRPr>
              </a:p>
            </p:txBody>
          </p:sp>
        </mc:Choice>
        <mc:Fallback>
          <p:sp>
            <p:nvSpPr>
              <p:cNvPr id="21" name="TextBox 20">
                <a:extLst>
                  <a:ext uri="{FF2B5EF4-FFF2-40B4-BE49-F238E27FC236}">
                    <a16:creationId xmlns:a16="http://schemas.microsoft.com/office/drawing/2014/main" xmlns:a14="http://schemas.microsoft.com/office/drawing/2010/main" xmlns="" id="{14A623D1-BE07-9472-1C93-17D8590E74B1}"/>
                  </a:ext>
                </a:extLst>
              </p:cNvPr>
              <p:cNvSpPr txBox="1">
                <a:spLocks noRot="1" noChangeAspect="1" noMove="1" noResize="1" noEditPoints="1" noAdjustHandles="1" noChangeArrowheads="1" noChangeShapeType="1" noTextEdit="1"/>
              </p:cNvSpPr>
              <p:nvPr/>
            </p:nvSpPr>
            <p:spPr>
              <a:xfrm>
                <a:off x="3539226" y="2906592"/>
                <a:ext cx="6764483" cy="3258841"/>
              </a:xfrm>
              <a:prstGeom prst="rect">
                <a:avLst/>
              </a:prstGeom>
              <a:blipFill rotWithShape="0">
                <a:blip r:embed="rId7"/>
                <a:stretch>
                  <a:fillRect l="-271" b="-936"/>
                </a:stretch>
              </a:blipFill>
            </p:spPr>
            <p:txBody>
              <a:bodyPr/>
              <a:lstStyle/>
              <a:p>
                <a:r>
                  <a:rPr lang="en-IN">
                    <a:noFill/>
                  </a:rPr>
                  <a:t> </a:t>
                </a:r>
              </a:p>
            </p:txBody>
          </p:sp>
        </mc:Fallback>
      </mc:AlternateContent>
      <p:sp>
        <p:nvSpPr>
          <p:cNvPr id="22" name="TextBox 21">
            <a:extLst>
              <a:ext uri="{FF2B5EF4-FFF2-40B4-BE49-F238E27FC236}">
                <a16:creationId xmlns:a16="http://schemas.microsoft.com/office/drawing/2014/main" xmlns="" id="{B7D9E672-FFCC-E2DF-F36C-1ECE04B0D31B}"/>
              </a:ext>
            </a:extLst>
          </p:cNvPr>
          <p:cNvSpPr txBox="1"/>
          <p:nvPr/>
        </p:nvSpPr>
        <p:spPr>
          <a:xfrm>
            <a:off x="3410462" y="6731287"/>
            <a:ext cx="5747903" cy="1590179"/>
          </a:xfrm>
          <a:prstGeom prst="rect">
            <a:avLst/>
          </a:prstGeom>
          <a:noFill/>
        </p:spPr>
        <p:txBody>
          <a:bodyPr wrap="square">
            <a:spAutoFit/>
          </a:bodyPr>
          <a:lstStyle/>
          <a:p>
            <a:pPr marL="285750" indent="-285750" algn="just">
              <a:spcAft>
                <a:spcPts val="800"/>
              </a:spcAft>
              <a:buFont typeface="Wingdings" panose="05000000000000000000" pitchFamily="2" charset="2"/>
              <a:buChar char="v"/>
            </a:pPr>
            <a:r>
              <a:rPr lang="en-IN" sz="1400" dirty="0">
                <a:solidFill>
                  <a:srgbClr val="000000"/>
                </a:solidFill>
                <a:effectLst/>
                <a:latin typeface="Times New Roman" panose="02020603050405020304" pitchFamily="18" charset="0"/>
                <a:ea typeface="Times New Roman" panose="02020603050405020304" pitchFamily="18" charset="0"/>
              </a:rPr>
              <a:t>As shown in Table 6, A1with the maximum information gain is chosen as the best split attribute. </a:t>
            </a:r>
          </a:p>
          <a:p>
            <a:pPr marL="285750" indent="-285750" algn="just">
              <a:spcAft>
                <a:spcPts val="800"/>
              </a:spcAft>
              <a:buFont typeface="Wingdings" panose="05000000000000000000" pitchFamily="2" charset="2"/>
              <a:buChar char="v"/>
            </a:pPr>
            <a:r>
              <a:rPr lang="en-IN" sz="1400" dirty="0">
                <a:solidFill>
                  <a:srgbClr val="000000"/>
                </a:solidFill>
                <a:effectLst/>
                <a:latin typeface="Times New Roman" panose="02020603050405020304" pitchFamily="18" charset="0"/>
                <a:ea typeface="Times New Roman" panose="02020603050405020304" pitchFamily="18" charset="0"/>
              </a:rPr>
              <a:t>The outcome of A1 ≥ 5 has 5 instances in the subset considered in Iteration 2 and are all 'Positive' and entropy is 0. </a:t>
            </a:r>
          </a:p>
          <a:p>
            <a:pPr marL="285750" indent="-285750" algn="just">
              <a:spcAft>
                <a:spcPts val="800"/>
              </a:spcAft>
              <a:buFont typeface="Wingdings" panose="05000000000000000000" pitchFamily="2" charset="2"/>
              <a:buChar char="v"/>
            </a:pPr>
            <a:r>
              <a:rPr lang="en-IN" sz="1400" dirty="0">
                <a:solidFill>
                  <a:srgbClr val="000000"/>
                </a:solidFill>
                <a:effectLst/>
                <a:latin typeface="Times New Roman" panose="02020603050405020304" pitchFamily="18" charset="0"/>
                <a:ea typeface="Times New Roman" panose="02020603050405020304" pitchFamily="18" charset="0"/>
              </a:rPr>
              <a:t>Hence it ends in a leaf node as ‘Positive’. There is 1 instance &lt; 5 and classified as ‘Negative’.</a:t>
            </a:r>
            <a:endParaRPr lang="en-IN" sz="1400" dirty="0">
              <a:effectLst/>
              <a:latin typeface="Calibri" panose="020F0502020204030204" pitchFamily="34" charset="0"/>
              <a:ea typeface="Calibri" panose="020F0502020204030204" pitchFamily="34" charset="0"/>
            </a:endParaRPr>
          </a:p>
        </p:txBody>
      </p:sp>
      <p:graphicFrame>
        <p:nvGraphicFramePr>
          <p:cNvPr id="23" name="Table 22">
            <a:extLst>
              <a:ext uri="{FF2B5EF4-FFF2-40B4-BE49-F238E27FC236}">
                <a16:creationId xmlns:a16="http://schemas.microsoft.com/office/drawing/2014/main" xmlns="" id="{BA6C7707-73B7-C752-FFAC-291DC0AA48C7}"/>
              </a:ext>
            </a:extLst>
          </p:cNvPr>
          <p:cNvGraphicFramePr>
            <a:graphicFrameLocks noGrp="1"/>
          </p:cNvGraphicFramePr>
          <p:nvPr>
            <p:extLst>
              <p:ext uri="{D42A27DB-BD31-4B8C-83A1-F6EECF244321}">
                <p14:modId xmlns:p14="http://schemas.microsoft.com/office/powerpoint/2010/main" val="2402149455"/>
              </p:ext>
            </p:extLst>
          </p:nvPr>
        </p:nvGraphicFramePr>
        <p:xfrm>
          <a:off x="11228501" y="2102650"/>
          <a:ext cx="2379518" cy="677840"/>
        </p:xfrm>
        <a:graphic>
          <a:graphicData uri="http://schemas.openxmlformats.org/drawingml/2006/table">
            <a:tbl>
              <a:tblPr firstRow="1" firstCol="1" bandRow="1">
                <a:tableStyleId>{616DA210-FB5B-4158-B5E0-FEB733F419BA}</a:tableStyleId>
              </a:tblPr>
              <a:tblGrid>
                <a:gridCol w="996421">
                  <a:extLst>
                    <a:ext uri="{9D8B030D-6E8A-4147-A177-3AD203B41FA5}">
                      <a16:colId xmlns:a16="http://schemas.microsoft.com/office/drawing/2014/main" xmlns="" val="454929471"/>
                    </a:ext>
                  </a:extLst>
                </a:gridCol>
                <a:gridCol w="1383097">
                  <a:extLst>
                    <a:ext uri="{9D8B030D-6E8A-4147-A177-3AD203B41FA5}">
                      <a16:colId xmlns:a16="http://schemas.microsoft.com/office/drawing/2014/main" xmlns="" val="2064140421"/>
                    </a:ext>
                  </a:extLst>
                </a:gridCol>
              </a:tblGrid>
              <a:tr h="232240">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Attribute</a:t>
                      </a:r>
                    </a:p>
                  </a:txBody>
                  <a:tcPr marL="68580" marR="68580" marT="0" marB="0"/>
                </a:tc>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Gain</a:t>
                      </a:r>
                    </a:p>
                  </a:txBody>
                  <a:tcPr marL="68580" marR="68580" marT="0" marB="0"/>
                </a:tc>
                <a:extLst>
                  <a:ext uri="{0D108BD9-81ED-4DB2-BD59-A6C34878D82A}">
                    <a16:rowId xmlns:a16="http://schemas.microsoft.com/office/drawing/2014/main" xmlns="" val="3707326788"/>
                  </a:ext>
                </a:extLst>
              </a:tr>
              <a:tr h="149067">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A1</a:t>
                      </a:r>
                    </a:p>
                  </a:txBody>
                  <a:tcPr marL="68580" marR="68580" marT="0" marB="0"/>
                </a:tc>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0.6495</a:t>
                      </a:r>
                    </a:p>
                  </a:txBody>
                  <a:tcPr marL="68580" marR="68580" marT="0" marB="0"/>
                </a:tc>
                <a:extLst>
                  <a:ext uri="{0D108BD9-81ED-4DB2-BD59-A6C34878D82A}">
                    <a16:rowId xmlns:a16="http://schemas.microsoft.com/office/drawing/2014/main" xmlns="" val="1611874359"/>
                  </a:ext>
                </a:extLst>
              </a:tr>
              <a:tr h="232240">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A3</a:t>
                      </a:r>
                    </a:p>
                  </a:txBody>
                  <a:tcPr marL="68580" marR="68580" marT="0" marB="0"/>
                </a:tc>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0.0932</a:t>
                      </a:r>
                    </a:p>
                  </a:txBody>
                  <a:tcPr marL="68580" marR="68580" marT="0" marB="0"/>
                </a:tc>
                <a:extLst>
                  <a:ext uri="{0D108BD9-81ED-4DB2-BD59-A6C34878D82A}">
                    <a16:rowId xmlns:a16="http://schemas.microsoft.com/office/drawing/2014/main" xmlns="" val="328853335"/>
                  </a:ext>
                </a:extLst>
              </a:tr>
            </a:tbl>
          </a:graphicData>
        </a:graphic>
      </p:graphicFrame>
      <p:sp>
        <p:nvSpPr>
          <p:cNvPr id="24" name="TextBox 23">
            <a:extLst>
              <a:ext uri="{FF2B5EF4-FFF2-40B4-BE49-F238E27FC236}">
                <a16:creationId xmlns:a16="http://schemas.microsoft.com/office/drawing/2014/main" xmlns="" id="{3A79F882-A184-99FE-A6BD-0604F453D324}"/>
              </a:ext>
            </a:extLst>
          </p:cNvPr>
          <p:cNvSpPr txBox="1"/>
          <p:nvPr/>
        </p:nvSpPr>
        <p:spPr>
          <a:xfrm>
            <a:off x="10418010" y="1686630"/>
            <a:ext cx="4000500" cy="422167"/>
          </a:xfrm>
          <a:prstGeom prst="rect">
            <a:avLst/>
          </a:prstGeom>
          <a:noFill/>
        </p:spPr>
        <p:txBody>
          <a:bodyPr wrap="square">
            <a:spAutoFit/>
          </a:bodyPr>
          <a:lstStyle/>
          <a:p>
            <a:pPr algn="ctr">
              <a:lnSpc>
                <a:spcPct val="150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rPr>
              <a:t>Table 6</a:t>
            </a:r>
            <a:endParaRPr lang="en-IN" sz="1600" dirty="0">
              <a:effectLst/>
              <a:latin typeface="Calibri" panose="020F0502020204030204" pitchFamily="34" charset="0"/>
              <a:ea typeface="Calibri" panose="020F0502020204030204" pitchFamily="34" charset="0"/>
            </a:endParaRPr>
          </a:p>
        </p:txBody>
      </p:sp>
      <p:pic>
        <p:nvPicPr>
          <p:cNvPr id="25" name="image2.png">
            <a:extLst>
              <a:ext uri="{FF2B5EF4-FFF2-40B4-BE49-F238E27FC236}">
                <a16:creationId xmlns:a16="http://schemas.microsoft.com/office/drawing/2014/main" xmlns="" id="{2F6F9A61-4E68-E26C-7275-5D880D46EE6B}"/>
              </a:ext>
            </a:extLst>
          </p:cNvPr>
          <p:cNvPicPr/>
          <p:nvPr/>
        </p:nvPicPr>
        <p:blipFill>
          <a:blip r:embed="rId8"/>
          <a:srcRect/>
          <a:stretch>
            <a:fillRect/>
          </a:stretch>
        </p:blipFill>
        <p:spPr>
          <a:xfrm>
            <a:off x="10513972" y="3134322"/>
            <a:ext cx="3734435" cy="1916321"/>
          </a:xfrm>
          <a:prstGeom prst="rect">
            <a:avLst/>
          </a:prstGeom>
          <a:ln/>
        </p:spPr>
      </p:pic>
      <p:sp>
        <p:nvSpPr>
          <p:cNvPr id="26" name="TextBox 25">
            <a:extLst>
              <a:ext uri="{FF2B5EF4-FFF2-40B4-BE49-F238E27FC236}">
                <a16:creationId xmlns:a16="http://schemas.microsoft.com/office/drawing/2014/main" xmlns="" id="{3047B255-F517-52AD-02BF-1940F8ADF14D}"/>
              </a:ext>
            </a:extLst>
          </p:cNvPr>
          <p:cNvSpPr txBox="1"/>
          <p:nvPr/>
        </p:nvSpPr>
        <p:spPr>
          <a:xfrm>
            <a:off x="10351943" y="2726319"/>
            <a:ext cx="4278457" cy="422167"/>
          </a:xfrm>
          <a:prstGeom prst="rect">
            <a:avLst/>
          </a:prstGeom>
          <a:noFill/>
        </p:spPr>
        <p:txBody>
          <a:bodyPr wrap="square">
            <a:spAutoFit/>
          </a:bodyPr>
          <a:lstStyle/>
          <a:p>
            <a:pPr algn="ctr">
              <a:lnSpc>
                <a:spcPct val="150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rPr>
              <a:t>Figure 2</a:t>
            </a:r>
            <a:endParaRPr lang="en-IN" sz="1600" dirty="0">
              <a:effectLst/>
              <a:latin typeface="Calibri" panose="020F0502020204030204" pitchFamily="34" charset="0"/>
              <a:ea typeface="Calibri" panose="020F0502020204030204" pitchFamily="34" charset="0"/>
            </a:endParaRPr>
          </a:p>
        </p:txBody>
      </p:sp>
      <p:sp>
        <p:nvSpPr>
          <p:cNvPr id="27" name="TextBox 26">
            <a:extLst>
              <a:ext uri="{FF2B5EF4-FFF2-40B4-BE49-F238E27FC236}">
                <a16:creationId xmlns:a16="http://schemas.microsoft.com/office/drawing/2014/main" xmlns="" id="{246CE5AF-E9B1-E6CF-B5D7-45B34C6BEF96}"/>
              </a:ext>
            </a:extLst>
          </p:cNvPr>
          <p:cNvSpPr txBox="1"/>
          <p:nvPr/>
        </p:nvSpPr>
        <p:spPr>
          <a:xfrm>
            <a:off x="9553236" y="5855973"/>
            <a:ext cx="7726522" cy="1556673"/>
          </a:xfrm>
          <a:prstGeom prst="rect">
            <a:avLst/>
          </a:prstGeom>
          <a:noFill/>
        </p:spPr>
        <p:txBody>
          <a:bodyPr wrap="square">
            <a:spAutoFit/>
          </a:bodyPr>
          <a:lstStyle/>
          <a:p>
            <a:pPr marL="285750" indent="-285750" algn="just">
              <a:spcAft>
                <a:spcPts val="800"/>
              </a:spcAft>
              <a:buFont typeface="Wingdings" panose="05000000000000000000" pitchFamily="2" charset="2"/>
              <a:buChar char="v"/>
            </a:pPr>
            <a:r>
              <a:rPr lang="en-IN" sz="1400" dirty="0">
                <a:solidFill>
                  <a:srgbClr val="000000"/>
                </a:solidFill>
                <a:effectLst/>
                <a:latin typeface="Times New Roman" panose="02020603050405020304" pitchFamily="18" charset="0"/>
                <a:ea typeface="Times New Roman" panose="02020603050405020304" pitchFamily="18" charset="0"/>
              </a:rPr>
              <a:t>The final decision tree is shown in Figure 2. Now if a test instance is given, the target class can be predicted. The sample test instance is given as (6, 1, 6.7). Now, traverse the tree for the given test data instance from root to leaf taking a path that satisfies the constraints. The predicted class label is ‘Positive’.</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1397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3421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346522"/>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69</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2050FD2D-45B8-5E07-C5C1-282710FBE2FE}"/>
              </a:ext>
            </a:extLst>
          </p:cNvPr>
          <p:cNvSpPr txBox="1"/>
          <p:nvPr/>
        </p:nvSpPr>
        <p:spPr>
          <a:xfrm>
            <a:off x="3581400" y="962680"/>
            <a:ext cx="5859956" cy="523220"/>
          </a:xfrm>
          <a:prstGeom prst="rect">
            <a:avLst/>
          </a:prstGeom>
          <a:noFill/>
        </p:spPr>
        <p:txBody>
          <a:bodyPr wrap="square">
            <a:spAutoFit/>
          </a:bodyPr>
          <a:lstStyle/>
          <a:p>
            <a:pPr>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Table 5 depicts the number of data instances categorized as Positive and Negative for the attributes A1 and A3.</a:t>
            </a:r>
            <a:endParaRPr lang="en-IN" sz="1400" dirty="0">
              <a:effectLst/>
              <a:latin typeface="Calibri" panose="020F0502020204030204" pitchFamily="34" charset="0"/>
              <a:ea typeface="Calibri" panose="020F0502020204030204" pitchFamily="34" charset="0"/>
            </a:endParaRPr>
          </a:p>
        </p:txBody>
      </p:sp>
      <p:graphicFrame>
        <p:nvGraphicFramePr>
          <p:cNvPr id="16" name="Table 15">
            <a:extLst>
              <a:ext uri="{FF2B5EF4-FFF2-40B4-BE49-F238E27FC236}">
                <a16:creationId xmlns:a16="http://schemas.microsoft.com/office/drawing/2014/main" xmlns="" id="{070511D0-19E5-DC09-2BDD-CE356C80D763}"/>
              </a:ext>
            </a:extLst>
          </p:cNvPr>
          <p:cNvGraphicFramePr>
            <a:graphicFrameLocks noGrp="1"/>
          </p:cNvGraphicFramePr>
          <p:nvPr>
            <p:extLst/>
          </p:nvPr>
        </p:nvGraphicFramePr>
        <p:xfrm>
          <a:off x="3539226" y="1921998"/>
          <a:ext cx="5852596" cy="863738"/>
        </p:xfrm>
        <a:graphic>
          <a:graphicData uri="http://schemas.openxmlformats.org/drawingml/2006/table">
            <a:tbl>
              <a:tblPr firstRow="1" firstCol="1" bandRow="1">
                <a:tableStyleId>{616DA210-FB5B-4158-B5E0-FEB733F419BA}</a:tableStyleId>
              </a:tblPr>
              <a:tblGrid>
                <a:gridCol w="482527">
                  <a:extLst>
                    <a:ext uri="{9D8B030D-6E8A-4147-A177-3AD203B41FA5}">
                      <a16:colId xmlns:a16="http://schemas.microsoft.com/office/drawing/2014/main" xmlns="" val="4146883845"/>
                    </a:ext>
                  </a:extLst>
                </a:gridCol>
                <a:gridCol w="856098">
                  <a:extLst>
                    <a:ext uri="{9D8B030D-6E8A-4147-A177-3AD203B41FA5}">
                      <a16:colId xmlns:a16="http://schemas.microsoft.com/office/drawing/2014/main" xmlns="" val="725382865"/>
                    </a:ext>
                  </a:extLst>
                </a:gridCol>
                <a:gridCol w="933925">
                  <a:extLst>
                    <a:ext uri="{9D8B030D-6E8A-4147-A177-3AD203B41FA5}">
                      <a16:colId xmlns:a16="http://schemas.microsoft.com/office/drawing/2014/main" xmlns="" val="3221728981"/>
                    </a:ext>
                  </a:extLst>
                </a:gridCol>
                <a:gridCol w="622617">
                  <a:extLst>
                    <a:ext uri="{9D8B030D-6E8A-4147-A177-3AD203B41FA5}">
                      <a16:colId xmlns:a16="http://schemas.microsoft.com/office/drawing/2014/main" xmlns="" val="4017682217"/>
                    </a:ext>
                  </a:extLst>
                </a:gridCol>
                <a:gridCol w="466962">
                  <a:extLst>
                    <a:ext uri="{9D8B030D-6E8A-4147-A177-3AD203B41FA5}">
                      <a16:colId xmlns:a16="http://schemas.microsoft.com/office/drawing/2014/main" xmlns="" val="293053542"/>
                    </a:ext>
                  </a:extLst>
                </a:gridCol>
                <a:gridCol w="856098">
                  <a:extLst>
                    <a:ext uri="{9D8B030D-6E8A-4147-A177-3AD203B41FA5}">
                      <a16:colId xmlns:a16="http://schemas.microsoft.com/office/drawing/2014/main" xmlns="" val="1619235767"/>
                    </a:ext>
                  </a:extLst>
                </a:gridCol>
                <a:gridCol w="933925">
                  <a:extLst>
                    <a:ext uri="{9D8B030D-6E8A-4147-A177-3AD203B41FA5}">
                      <a16:colId xmlns:a16="http://schemas.microsoft.com/office/drawing/2014/main" xmlns="" val="3136499086"/>
                    </a:ext>
                  </a:extLst>
                </a:gridCol>
                <a:gridCol w="700444">
                  <a:extLst>
                    <a:ext uri="{9D8B030D-6E8A-4147-A177-3AD203B41FA5}">
                      <a16:colId xmlns:a16="http://schemas.microsoft.com/office/drawing/2014/main" xmlns="" val="3791173803"/>
                    </a:ext>
                  </a:extLst>
                </a:gridCol>
              </a:tblGrid>
              <a:tr h="335217">
                <a:tc>
                  <a:txBody>
                    <a:bodyPr/>
                    <a:lstStyle/>
                    <a:p>
                      <a:pPr algn="just">
                        <a:lnSpc>
                          <a:spcPct val="100000"/>
                        </a:lnSpc>
                        <a:spcAft>
                          <a:spcPts val="800"/>
                        </a:spcAft>
                      </a:pPr>
                      <a:r>
                        <a:rPr lang="en-IN" sz="1400" dirty="0">
                          <a:effectLst/>
                        </a:rPr>
                        <a:t>A1</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dirty="0">
                          <a:effectLst/>
                        </a:rPr>
                        <a:t>Positive</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dirty="0">
                          <a:effectLst/>
                        </a:rPr>
                        <a:t>Negative</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dirty="0">
                          <a:effectLst/>
                        </a:rPr>
                        <a:t>Total</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dirty="0">
                          <a:effectLst/>
                        </a:rPr>
                        <a:t>A3</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a:effectLst/>
                        </a:rPr>
                        <a:t>Positive</a:t>
                      </a:r>
                      <a:endParaRPr lang="en-IN" sz="140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dirty="0">
                          <a:effectLst/>
                        </a:rPr>
                        <a:t>Negative</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just">
                        <a:lnSpc>
                          <a:spcPct val="100000"/>
                        </a:lnSpc>
                        <a:spcAft>
                          <a:spcPts val="800"/>
                        </a:spcAft>
                      </a:pPr>
                      <a:r>
                        <a:rPr lang="en-IN" sz="1400">
                          <a:effectLst/>
                        </a:rPr>
                        <a:t>Total</a:t>
                      </a:r>
                      <a:endParaRPr lang="en-IN" sz="14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2649891139"/>
                  </a:ext>
                </a:extLst>
              </a:tr>
              <a:tr h="528521">
                <a:tc>
                  <a:txBody>
                    <a:bodyPr/>
                    <a:lstStyle/>
                    <a:p>
                      <a:pPr algn="ctr">
                        <a:lnSpc>
                          <a:spcPct val="100000"/>
                        </a:lnSpc>
                        <a:spcAft>
                          <a:spcPts val="800"/>
                        </a:spcAft>
                      </a:pPr>
                      <a:r>
                        <a:rPr lang="en-IN" sz="1400" dirty="0">
                          <a:effectLst/>
                        </a:rPr>
                        <a:t>≥ 5 </a:t>
                      </a:r>
                    </a:p>
                    <a:p>
                      <a:pPr algn="ctr">
                        <a:lnSpc>
                          <a:spcPct val="100000"/>
                        </a:lnSpc>
                        <a:spcAft>
                          <a:spcPts val="800"/>
                        </a:spcAft>
                      </a:pPr>
                      <a:r>
                        <a:rPr lang="en-IN" sz="1400" dirty="0">
                          <a:effectLst/>
                        </a:rPr>
                        <a:t>&lt; 5</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5</a:t>
                      </a:r>
                    </a:p>
                    <a:p>
                      <a:pPr algn="ctr">
                        <a:lnSpc>
                          <a:spcPct val="100000"/>
                        </a:lnSpc>
                        <a:spcAft>
                          <a:spcPts val="800"/>
                        </a:spcAft>
                      </a:pPr>
                      <a:r>
                        <a:rPr lang="en-IN" sz="1400" dirty="0">
                          <a:effectLst/>
                        </a:rPr>
                        <a:t>0</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0</a:t>
                      </a:r>
                    </a:p>
                    <a:p>
                      <a:pPr algn="ctr">
                        <a:lnSpc>
                          <a:spcPct val="100000"/>
                        </a:lnSpc>
                        <a:spcAft>
                          <a:spcPts val="800"/>
                        </a:spcAft>
                      </a:pPr>
                      <a:r>
                        <a:rPr lang="en-IN" sz="1400" dirty="0">
                          <a:effectLst/>
                        </a:rPr>
                        <a:t>1</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5</a:t>
                      </a:r>
                    </a:p>
                    <a:p>
                      <a:pPr algn="ctr">
                        <a:lnSpc>
                          <a:spcPct val="100000"/>
                        </a:lnSpc>
                        <a:spcAft>
                          <a:spcPts val="800"/>
                        </a:spcAft>
                      </a:pPr>
                      <a:r>
                        <a:rPr lang="en-IN" sz="1400" dirty="0">
                          <a:effectLst/>
                        </a:rPr>
                        <a:t>1</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 5 </a:t>
                      </a:r>
                    </a:p>
                    <a:p>
                      <a:pPr algn="ctr">
                        <a:lnSpc>
                          <a:spcPct val="100000"/>
                        </a:lnSpc>
                        <a:spcAft>
                          <a:spcPts val="800"/>
                        </a:spcAft>
                      </a:pPr>
                      <a:r>
                        <a:rPr lang="en-IN" sz="1400" dirty="0">
                          <a:effectLst/>
                        </a:rPr>
                        <a:t>&lt; 5</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2</a:t>
                      </a:r>
                    </a:p>
                    <a:p>
                      <a:pPr algn="ctr">
                        <a:lnSpc>
                          <a:spcPct val="100000"/>
                        </a:lnSpc>
                        <a:spcAft>
                          <a:spcPts val="800"/>
                        </a:spcAft>
                      </a:pPr>
                      <a:r>
                        <a:rPr lang="en-IN" sz="1400" dirty="0">
                          <a:effectLst/>
                        </a:rPr>
                        <a:t>3</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1</a:t>
                      </a:r>
                    </a:p>
                    <a:p>
                      <a:pPr algn="ctr">
                        <a:lnSpc>
                          <a:spcPct val="100000"/>
                        </a:lnSpc>
                        <a:spcAft>
                          <a:spcPts val="800"/>
                        </a:spcAft>
                      </a:pPr>
                      <a:r>
                        <a:rPr lang="en-IN" sz="1400" dirty="0">
                          <a:effectLst/>
                        </a:rPr>
                        <a:t>0</a:t>
                      </a:r>
                      <a:endParaRPr lang="en-IN" sz="14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0000"/>
                        </a:lnSpc>
                        <a:spcAft>
                          <a:spcPts val="800"/>
                        </a:spcAft>
                      </a:pPr>
                      <a:r>
                        <a:rPr lang="en-IN" sz="1400" dirty="0">
                          <a:effectLst/>
                        </a:rPr>
                        <a:t>3</a:t>
                      </a:r>
                    </a:p>
                    <a:p>
                      <a:pPr algn="ctr">
                        <a:lnSpc>
                          <a:spcPct val="100000"/>
                        </a:lnSpc>
                        <a:spcAft>
                          <a:spcPts val="800"/>
                        </a:spcAft>
                      </a:pPr>
                      <a:r>
                        <a:rPr lang="en-IN" sz="1400" dirty="0">
                          <a:effectLst/>
                        </a:rPr>
                        <a:t>3</a:t>
                      </a:r>
                      <a:endParaRPr lang="en-IN"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1152332872"/>
                  </a:ext>
                </a:extLst>
              </a:tr>
            </a:tbl>
          </a:graphicData>
        </a:graphic>
      </p:graphicFrame>
      <p:sp>
        <p:nvSpPr>
          <p:cNvPr id="17" name="TextBox 16">
            <a:extLst>
              <a:ext uri="{FF2B5EF4-FFF2-40B4-BE49-F238E27FC236}">
                <a16:creationId xmlns:a16="http://schemas.microsoft.com/office/drawing/2014/main" xmlns="" id="{FCB7F005-0764-8113-5C4E-3E7C4B0D9167}"/>
              </a:ext>
            </a:extLst>
          </p:cNvPr>
          <p:cNvSpPr txBox="1"/>
          <p:nvPr/>
        </p:nvSpPr>
        <p:spPr>
          <a:xfrm>
            <a:off x="3170343" y="1499831"/>
            <a:ext cx="6094268" cy="422167"/>
          </a:xfrm>
          <a:prstGeom prst="rect">
            <a:avLst/>
          </a:prstGeom>
          <a:noFill/>
        </p:spPr>
        <p:txBody>
          <a:bodyPr wrap="square">
            <a:spAutoFit/>
          </a:bodyPr>
          <a:lstStyle/>
          <a:p>
            <a:pPr algn="ctr">
              <a:lnSpc>
                <a:spcPct val="150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rPr>
              <a:t>Table 5</a:t>
            </a:r>
            <a:endParaRPr lang="en-IN" sz="1600" dirty="0">
              <a:effectLst/>
              <a:latin typeface="Calibri" panose="020F0502020204030204" pitchFamily="34" charset="0"/>
              <a:ea typeface="Calibri" panose="020F0502020204030204" pitchFamily="34" charset="0"/>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xmlns="" id="{14A623D1-BE07-9472-1C93-17D8590E74B1}"/>
                  </a:ext>
                </a:extLst>
              </p:cNvPr>
              <p:cNvSpPr txBox="1"/>
              <p:nvPr/>
            </p:nvSpPr>
            <p:spPr>
              <a:xfrm>
                <a:off x="3539226" y="2906592"/>
                <a:ext cx="6764483" cy="3258841"/>
              </a:xfrm>
              <a:prstGeom prst="rect">
                <a:avLst/>
              </a:prstGeom>
              <a:noFill/>
            </p:spPr>
            <p:txBody>
              <a:bodyPr wrap="square">
                <a:spAutoFit/>
              </a:bodyPr>
              <a:lstStyle/>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Entropy_Info(T) = </a:t>
                </a:r>
                <a:r>
                  <a:rPr lang="en-IN" sz="1400" dirty="0" err="1">
                    <a:solidFill>
                      <a:srgbClr val="000000"/>
                    </a:solidFill>
                    <a:effectLst/>
                    <a:latin typeface="Times New Roman" panose="02020603050405020304" pitchFamily="18" charset="0"/>
                    <a:ea typeface="Times New Roman" panose="02020603050405020304" pitchFamily="18" charset="0"/>
                  </a:rPr>
                  <a:t>Entropy_Info</a:t>
                </a:r>
                <a:r>
                  <a:rPr lang="en-IN" sz="1400" dirty="0">
                    <a:solidFill>
                      <a:srgbClr val="000000"/>
                    </a:solidFill>
                    <a:effectLst/>
                    <a:latin typeface="Times New Roman" panose="02020603050405020304" pitchFamily="18" charset="0"/>
                    <a:ea typeface="Times New Roman" panose="02020603050405020304" pitchFamily="18" charset="0"/>
                  </a:rPr>
                  <a:t>(5,1) = - </a:t>
                </a:r>
                <a14:m>
                  <m:oMath xmlns:m="http://schemas.openxmlformats.org/officeDocument/2006/math">
                    <m:d>
                      <m:dPr>
                        <m:begChr m:val="["/>
                        <m:endChr m:val="]"/>
                        <m:ctrlPr>
                          <a:rPr lang="en-IN" sz="1400" i="1">
                            <a:effectLst/>
                            <a:latin typeface="Cambria Math" panose="02040503050406030204" pitchFamily="18" charset="0"/>
                            <a:ea typeface="Calibri" panose="020F0502020204030204" pitchFamily="34" charset="0"/>
                          </a:rPr>
                        </m:ctrlPr>
                      </m:dPr>
                      <m:e>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r>
                          <a:rPr lang="en-IN" sz="1400" i="1">
                            <a:effectLst/>
                            <a:latin typeface="Cambria Math" panose="02040503050406030204" pitchFamily="18" charset="0"/>
                            <a:ea typeface="Calibri" panose="020F0502020204030204" pitchFamily="34" charset="0"/>
                          </a:rPr>
                          <m:t>  </m:t>
                        </m:r>
                      </m:e>
                    </m:d>
                  </m:oMath>
                </a14:m>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		= - ( - 0.2190 + - 0.4305)</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		= 0.6495</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err="1">
                    <a:solidFill>
                      <a:srgbClr val="000000"/>
                    </a:solidFill>
                    <a:effectLst/>
                    <a:latin typeface="Times New Roman" panose="02020603050405020304" pitchFamily="18" charset="0"/>
                    <a:ea typeface="Times New Roman" panose="02020603050405020304" pitchFamily="18" charset="0"/>
                  </a:rPr>
                  <a:t>Entropy_Info</a:t>
                </a:r>
                <a:r>
                  <a:rPr lang="en-IN" sz="1400" dirty="0">
                    <a:solidFill>
                      <a:srgbClr val="000000"/>
                    </a:solidFill>
                    <a:effectLst/>
                    <a:latin typeface="Times New Roman" panose="02020603050405020304" pitchFamily="18" charset="0"/>
                    <a:ea typeface="Times New Roman" panose="02020603050405020304" pitchFamily="18" charset="0"/>
                  </a:rPr>
                  <a:t>(T, A1) 	= </a:t>
                </a:r>
                <a14:m>
                  <m:oMath xmlns:m="http://schemas.openxmlformats.org/officeDocument/2006/math">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oMath>
                </a14:m>
                <a:r>
                  <a:rPr lang="en-IN" sz="140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d>
                      <m:dPr>
                        <m:begChr m:val="["/>
                        <m:endChr m:val="]"/>
                        <m:ctrlPr>
                          <a:rPr lang="en-IN" sz="1400" i="1">
                            <a:effectLst/>
                            <a:latin typeface="Cambria Math" panose="02040503050406030204" pitchFamily="18" charset="0"/>
                            <a:ea typeface="Calibri" panose="020F0502020204030204" pitchFamily="34" charset="0"/>
                          </a:rPr>
                        </m:ctrlPr>
                      </m:dPr>
                      <m:e>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5</m:t>
                            </m:r>
                          </m:den>
                        </m:f>
                        <m:r>
                          <a:rPr lang="en-IN" sz="1400" i="1">
                            <a:effectLst/>
                            <a:latin typeface="Cambria Math" panose="02040503050406030204" pitchFamily="18" charset="0"/>
                            <a:ea typeface="Calibri" panose="020F0502020204030204" pitchFamily="34" charset="0"/>
                          </a:rPr>
                          <m:t>  </m:t>
                        </m:r>
                      </m:e>
                    </m:d>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d>
                      <m:dPr>
                        <m:begChr m:val="["/>
                        <m:endChr m:val="]"/>
                        <m:ctrlPr>
                          <a:rPr lang="en-IN" sz="1400" i="1">
                            <a:effectLst/>
                            <a:latin typeface="Cambria Math" panose="02040503050406030204" pitchFamily="18" charset="0"/>
                            <a:ea typeface="Calibri" panose="020F0502020204030204" pitchFamily="34" charset="0"/>
                          </a:rPr>
                        </m:ctrlPr>
                      </m:dPr>
                      <m:e>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den>
                        </m:f>
                        <m:r>
                          <a:rPr lang="en-IN" sz="1400" i="1">
                            <a:effectLst/>
                            <a:latin typeface="Cambria Math" panose="02040503050406030204" pitchFamily="18" charset="0"/>
                            <a:ea typeface="Calibri" panose="020F0502020204030204" pitchFamily="34" charset="0"/>
                          </a:rPr>
                          <m:t>  </m:t>
                        </m:r>
                      </m:e>
                    </m:d>
                  </m:oMath>
                </a14:m>
                <a:r>
                  <a:rPr lang="en-IN" sz="1400" dirty="0">
                    <a:solidFill>
                      <a:srgbClr val="000000"/>
                    </a:solidFill>
                    <a:effectLst/>
                    <a:latin typeface="Times New Roman" panose="02020603050405020304" pitchFamily="18" charset="0"/>
                    <a:ea typeface="Times New Roman" panose="02020603050405020304" pitchFamily="18" charset="0"/>
                  </a:rPr>
                  <a:t> = 0 + 0</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		</a:t>
                </a:r>
                <a:r>
                  <a:rPr lang="en-IN" sz="1400" dirty="0">
                    <a:solidFill>
                      <a:srgbClr val="000000"/>
                    </a:solidFill>
                    <a:latin typeface="Times New Roman" panose="02020603050405020304" pitchFamily="18" charset="0"/>
                    <a:ea typeface="Times New Roman" panose="02020603050405020304" pitchFamily="18" charset="0"/>
                  </a:rPr>
                  <a:t> </a:t>
                </a:r>
                <a:r>
                  <a:rPr lang="en-IN" sz="1400" dirty="0">
                    <a:solidFill>
                      <a:srgbClr val="000000"/>
                    </a:solidFill>
                    <a:effectLst/>
                    <a:latin typeface="Times New Roman" panose="02020603050405020304" pitchFamily="18" charset="0"/>
                    <a:ea typeface="Times New Roman" panose="02020603050405020304" pitchFamily="18" charset="0"/>
                  </a:rPr>
                  <a:t>=  0</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Gain (A1)	 = 0.6495 - 0  = 0.6495</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err="1">
                    <a:solidFill>
                      <a:srgbClr val="000000"/>
                    </a:solidFill>
                    <a:effectLst/>
                    <a:latin typeface="Times New Roman" panose="02020603050405020304" pitchFamily="18" charset="0"/>
                    <a:ea typeface="Times New Roman" panose="02020603050405020304" pitchFamily="18" charset="0"/>
                  </a:rPr>
                  <a:t>Entropy_Info</a:t>
                </a:r>
                <a:r>
                  <a:rPr lang="en-IN" sz="1400" dirty="0">
                    <a:solidFill>
                      <a:srgbClr val="000000"/>
                    </a:solidFill>
                    <a:effectLst/>
                    <a:latin typeface="Times New Roman" panose="02020603050405020304" pitchFamily="18" charset="0"/>
                    <a:ea typeface="Times New Roman" panose="02020603050405020304" pitchFamily="18" charset="0"/>
                  </a:rPr>
                  <a:t>(T, A3)	= </a:t>
                </a:r>
                <a14:m>
                  <m:oMath xmlns:m="http://schemas.openxmlformats.org/officeDocument/2006/math">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oMath>
                </a14:m>
                <a:r>
                  <a:rPr lang="en-IN" sz="1400" dirty="0">
                    <a:solidFill>
                      <a:srgbClr val="000000"/>
                    </a:solidFill>
                    <a:effectLst/>
                    <a:latin typeface="Times New Roman" panose="02020603050405020304" pitchFamily="18" charset="0"/>
                    <a:ea typeface="Times New Roman" panose="02020603050405020304" pitchFamily="18" charset="0"/>
                  </a:rPr>
                  <a:t> </a:t>
                </a:r>
                <a14:m>
                  <m:oMath xmlns:m="http://schemas.openxmlformats.org/officeDocument/2006/math">
                    <m:d>
                      <m:dPr>
                        <m:begChr m:val="["/>
                        <m:endChr m:val="]"/>
                        <m:ctrlPr>
                          <a:rPr lang="en-IN" sz="1400" i="1">
                            <a:effectLst/>
                            <a:latin typeface="Cambria Math" panose="02040503050406030204" pitchFamily="18" charset="0"/>
                            <a:ea typeface="Calibri" panose="020F0502020204030204" pitchFamily="34" charset="0"/>
                          </a:rPr>
                        </m:ctrlPr>
                      </m:dPr>
                      <m:e>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2</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1</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r>
                          <a:rPr lang="en-IN" sz="1400" i="1">
                            <a:effectLst/>
                            <a:latin typeface="Cambria Math" panose="02040503050406030204" pitchFamily="18" charset="0"/>
                            <a:ea typeface="Calibri" panose="020F0502020204030204" pitchFamily="34" charset="0"/>
                          </a:rPr>
                          <m:t>  </m:t>
                        </m:r>
                      </m:e>
                    </m:d>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d>
                      <m:dPr>
                        <m:begChr m:val="["/>
                        <m:endChr m:val="]"/>
                        <m:ctrlPr>
                          <a:rPr lang="en-IN" sz="1400" i="1">
                            <a:effectLst/>
                            <a:latin typeface="Cambria Math" panose="02040503050406030204" pitchFamily="18" charset="0"/>
                            <a:ea typeface="Calibri" panose="020F0502020204030204" pitchFamily="34" charset="0"/>
                          </a:rPr>
                        </m:ctrlPr>
                      </m:dPr>
                      <m:e>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0</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den>
                        </m:f>
                        <m:r>
                          <a:rPr lang="en-IN" sz="1400" i="1">
                            <a:effectLst/>
                            <a:latin typeface="Cambria Math" panose="02040503050406030204" pitchFamily="18" charset="0"/>
                            <a:ea typeface="Calibri" panose="020F0502020204030204" pitchFamily="34" charset="0"/>
                          </a:rPr>
                          <m:t>  </m:t>
                        </m:r>
                      </m:e>
                    </m:d>
                    <m:r>
                      <a:rPr lang="en-US" sz="1400" b="0" i="0" smtClean="0">
                        <a:effectLst/>
                        <a:latin typeface="Cambria Math" panose="02040503050406030204" pitchFamily="18" charset="0"/>
                        <a:ea typeface="Calibri" panose="020F0502020204030204" pitchFamily="34" charset="0"/>
                      </a:rPr>
                      <m:t> </m:t>
                    </m:r>
                  </m:oMath>
                </a14:m>
                <a:endParaRPr lang="en-IN" sz="1400" dirty="0">
                  <a:solidFill>
                    <a:srgbClr val="000000"/>
                  </a:solidFill>
                  <a:effectLst/>
                  <a:latin typeface="Times New Roman" panose="02020603050405020304" pitchFamily="18" charset="0"/>
                  <a:ea typeface="Times New Roman" panose="02020603050405020304" pitchFamily="18"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		=   </a:t>
                </a:r>
                <a14:m>
                  <m:oMath xmlns:m="http://schemas.openxmlformats.org/officeDocument/2006/math">
                    <m:f>
                      <m:fPr>
                        <m:ctrlP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ctrlPr>
                      </m:fPr>
                      <m:num>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3</m:t>
                        </m:r>
                      </m:num>
                      <m:den>
                        <m:r>
                          <a:rPr lang="en-IN" sz="1400" i="1">
                            <a:solidFill>
                              <a:srgbClr val="000000"/>
                            </a:solidFill>
                            <a:effectLst/>
                            <a:latin typeface="Cambria Math" panose="02040503050406030204" pitchFamily="18" charset="0"/>
                            <a:ea typeface="Cambria Math" panose="02040503050406030204" pitchFamily="18" charset="0"/>
                            <a:cs typeface="Cambria Math" panose="02040503050406030204" pitchFamily="18" charset="0"/>
                          </a:rPr>
                          <m:t>6</m:t>
                        </m:r>
                      </m:den>
                    </m:f>
                  </m:oMath>
                </a14:m>
                <a:r>
                  <a:rPr lang="en-IN" sz="1400" dirty="0">
                    <a:solidFill>
                      <a:srgbClr val="000000"/>
                    </a:solidFill>
                    <a:effectLst/>
                    <a:latin typeface="Times New Roman" panose="02020603050405020304" pitchFamily="18" charset="0"/>
                    <a:ea typeface="Times New Roman" panose="02020603050405020304" pitchFamily="18" charset="0"/>
                  </a:rPr>
                  <a:t> (0.5846 + 0.5280)</a:t>
                </a:r>
                <a:r>
                  <a:rPr lang="en-IN" sz="1400" dirty="0">
                    <a:latin typeface="Calibri" panose="020F0502020204030204" pitchFamily="34" charset="0"/>
                    <a:ea typeface="Calibri" panose="020F0502020204030204" pitchFamily="34" charset="0"/>
                  </a:rPr>
                  <a:t>  </a:t>
                </a:r>
                <a:r>
                  <a:rPr lang="en-IN" sz="1400" dirty="0">
                    <a:solidFill>
                      <a:srgbClr val="000000"/>
                    </a:solidFill>
                    <a:effectLst/>
                    <a:latin typeface="Times New Roman" panose="02020603050405020304" pitchFamily="18" charset="0"/>
                    <a:ea typeface="Times New Roman" panose="02020603050405020304" pitchFamily="18" charset="0"/>
                  </a:rPr>
                  <a:t>=  0.5563</a:t>
                </a:r>
                <a:endParaRPr lang="en-IN" sz="1400" dirty="0">
                  <a:effectLst/>
                  <a:latin typeface="Calibri" panose="020F0502020204030204" pitchFamily="34" charset="0"/>
                  <a:ea typeface="Calibri" panose="020F0502020204030204" pitchFamily="34" charset="0"/>
                </a:endParaRPr>
              </a:p>
              <a:p>
                <a:pPr algn="just">
                  <a:spcAft>
                    <a:spcPts val="800"/>
                  </a:spcAft>
                </a:pPr>
                <a:r>
                  <a:rPr lang="en-IN" sz="1400" dirty="0">
                    <a:solidFill>
                      <a:srgbClr val="000000"/>
                    </a:solidFill>
                    <a:effectLst/>
                    <a:latin typeface="Times New Roman" panose="02020603050405020304" pitchFamily="18" charset="0"/>
                    <a:ea typeface="Times New Roman" panose="02020603050405020304" pitchFamily="18" charset="0"/>
                  </a:rPr>
                  <a:t>Gain (A3) 	= 0.6495 - 0.5563 </a:t>
                </a:r>
                <a:r>
                  <a:rPr lang="en-IN" sz="1400" dirty="0">
                    <a:latin typeface="Calibri" panose="020F0502020204030204" pitchFamily="34" charset="0"/>
                    <a:ea typeface="Calibri" panose="020F0502020204030204" pitchFamily="34" charset="0"/>
                  </a:rPr>
                  <a:t> </a:t>
                </a:r>
                <a:r>
                  <a:rPr lang="en-IN" sz="1400" dirty="0">
                    <a:solidFill>
                      <a:srgbClr val="000000"/>
                    </a:solidFill>
                    <a:effectLst/>
                    <a:latin typeface="Times New Roman" panose="02020603050405020304" pitchFamily="18" charset="0"/>
                    <a:ea typeface="Times New Roman" panose="02020603050405020304" pitchFamily="18" charset="0"/>
                  </a:rPr>
                  <a:t>= 0.0932</a:t>
                </a:r>
                <a:endParaRPr lang="en-IN" sz="1400" dirty="0">
                  <a:effectLst/>
                  <a:latin typeface="Calibri" panose="020F0502020204030204" pitchFamily="34" charset="0"/>
                  <a:ea typeface="Calibri" panose="020F0502020204030204" pitchFamily="34" charset="0"/>
                </a:endParaRPr>
              </a:p>
            </p:txBody>
          </p:sp>
        </mc:Choice>
        <mc:Fallback>
          <p:sp>
            <p:nvSpPr>
              <p:cNvPr id="21" name="TextBox 20">
                <a:extLst>
                  <a:ext uri="{FF2B5EF4-FFF2-40B4-BE49-F238E27FC236}">
                    <a16:creationId xmlns:a16="http://schemas.microsoft.com/office/drawing/2014/main" xmlns:a14="http://schemas.microsoft.com/office/drawing/2010/main" xmlns="" id="{14A623D1-BE07-9472-1C93-17D8590E74B1}"/>
                  </a:ext>
                </a:extLst>
              </p:cNvPr>
              <p:cNvSpPr txBox="1">
                <a:spLocks noRot="1" noChangeAspect="1" noMove="1" noResize="1" noEditPoints="1" noAdjustHandles="1" noChangeArrowheads="1" noChangeShapeType="1" noTextEdit="1"/>
              </p:cNvSpPr>
              <p:nvPr/>
            </p:nvSpPr>
            <p:spPr>
              <a:xfrm>
                <a:off x="3539226" y="2906592"/>
                <a:ext cx="6764483" cy="3258841"/>
              </a:xfrm>
              <a:prstGeom prst="rect">
                <a:avLst/>
              </a:prstGeom>
              <a:blipFill rotWithShape="0">
                <a:blip r:embed="rId7"/>
                <a:stretch>
                  <a:fillRect l="-271" b="-936"/>
                </a:stretch>
              </a:blipFill>
            </p:spPr>
            <p:txBody>
              <a:bodyPr/>
              <a:lstStyle/>
              <a:p>
                <a:r>
                  <a:rPr lang="en-IN">
                    <a:noFill/>
                  </a:rPr>
                  <a:t> </a:t>
                </a:r>
              </a:p>
            </p:txBody>
          </p:sp>
        </mc:Fallback>
      </mc:AlternateContent>
      <p:sp>
        <p:nvSpPr>
          <p:cNvPr id="22" name="TextBox 21">
            <a:extLst>
              <a:ext uri="{FF2B5EF4-FFF2-40B4-BE49-F238E27FC236}">
                <a16:creationId xmlns:a16="http://schemas.microsoft.com/office/drawing/2014/main" xmlns="" id="{B7D9E672-FFCC-E2DF-F36C-1ECE04B0D31B}"/>
              </a:ext>
            </a:extLst>
          </p:cNvPr>
          <p:cNvSpPr txBox="1"/>
          <p:nvPr/>
        </p:nvSpPr>
        <p:spPr>
          <a:xfrm>
            <a:off x="3410462" y="6731287"/>
            <a:ext cx="5747903" cy="1590179"/>
          </a:xfrm>
          <a:prstGeom prst="rect">
            <a:avLst/>
          </a:prstGeom>
          <a:noFill/>
        </p:spPr>
        <p:txBody>
          <a:bodyPr wrap="square">
            <a:spAutoFit/>
          </a:bodyPr>
          <a:lstStyle/>
          <a:p>
            <a:pPr marL="285750" indent="-285750" algn="just">
              <a:spcAft>
                <a:spcPts val="800"/>
              </a:spcAft>
              <a:buFont typeface="Wingdings" panose="05000000000000000000" pitchFamily="2" charset="2"/>
              <a:buChar char="v"/>
            </a:pPr>
            <a:r>
              <a:rPr lang="en-IN" sz="1400" dirty="0">
                <a:solidFill>
                  <a:srgbClr val="000000"/>
                </a:solidFill>
                <a:effectLst/>
                <a:latin typeface="Times New Roman" panose="02020603050405020304" pitchFamily="18" charset="0"/>
                <a:ea typeface="Times New Roman" panose="02020603050405020304" pitchFamily="18" charset="0"/>
              </a:rPr>
              <a:t>As shown in Table 6, A1with the maximum information gain is chosen as the best split attribute. </a:t>
            </a:r>
          </a:p>
          <a:p>
            <a:pPr marL="285750" indent="-285750" algn="just">
              <a:spcAft>
                <a:spcPts val="800"/>
              </a:spcAft>
              <a:buFont typeface="Wingdings" panose="05000000000000000000" pitchFamily="2" charset="2"/>
              <a:buChar char="v"/>
            </a:pPr>
            <a:r>
              <a:rPr lang="en-IN" sz="1400" dirty="0">
                <a:solidFill>
                  <a:srgbClr val="000000"/>
                </a:solidFill>
                <a:effectLst/>
                <a:latin typeface="Times New Roman" panose="02020603050405020304" pitchFamily="18" charset="0"/>
                <a:ea typeface="Times New Roman" panose="02020603050405020304" pitchFamily="18" charset="0"/>
              </a:rPr>
              <a:t>The outcome of A1 ≥ 5 has 5 instances in the subset considered in Iteration 2 and are all 'Positive' and entropy is 0. </a:t>
            </a:r>
          </a:p>
          <a:p>
            <a:pPr marL="285750" indent="-285750" algn="just">
              <a:spcAft>
                <a:spcPts val="800"/>
              </a:spcAft>
              <a:buFont typeface="Wingdings" panose="05000000000000000000" pitchFamily="2" charset="2"/>
              <a:buChar char="v"/>
            </a:pPr>
            <a:r>
              <a:rPr lang="en-IN" sz="1400" dirty="0">
                <a:solidFill>
                  <a:srgbClr val="000000"/>
                </a:solidFill>
                <a:effectLst/>
                <a:latin typeface="Times New Roman" panose="02020603050405020304" pitchFamily="18" charset="0"/>
                <a:ea typeface="Times New Roman" panose="02020603050405020304" pitchFamily="18" charset="0"/>
              </a:rPr>
              <a:t>Hence it ends in a leaf node as ‘Positive’. There is 1 instance &lt; 5 and classified as ‘Negative’.</a:t>
            </a:r>
            <a:endParaRPr lang="en-IN" sz="1400" dirty="0">
              <a:effectLst/>
              <a:latin typeface="Calibri" panose="020F0502020204030204" pitchFamily="34" charset="0"/>
              <a:ea typeface="Calibri" panose="020F0502020204030204" pitchFamily="34" charset="0"/>
            </a:endParaRPr>
          </a:p>
        </p:txBody>
      </p:sp>
      <p:graphicFrame>
        <p:nvGraphicFramePr>
          <p:cNvPr id="23" name="Table 22">
            <a:extLst>
              <a:ext uri="{FF2B5EF4-FFF2-40B4-BE49-F238E27FC236}">
                <a16:creationId xmlns:a16="http://schemas.microsoft.com/office/drawing/2014/main" xmlns="" id="{BA6C7707-73B7-C752-FFAC-291DC0AA48C7}"/>
              </a:ext>
            </a:extLst>
          </p:cNvPr>
          <p:cNvGraphicFramePr>
            <a:graphicFrameLocks noGrp="1"/>
          </p:cNvGraphicFramePr>
          <p:nvPr>
            <p:extLst/>
          </p:nvPr>
        </p:nvGraphicFramePr>
        <p:xfrm>
          <a:off x="11228501" y="2102650"/>
          <a:ext cx="2379518" cy="677840"/>
        </p:xfrm>
        <a:graphic>
          <a:graphicData uri="http://schemas.openxmlformats.org/drawingml/2006/table">
            <a:tbl>
              <a:tblPr firstRow="1" firstCol="1" bandRow="1">
                <a:tableStyleId>{616DA210-FB5B-4158-B5E0-FEB733F419BA}</a:tableStyleId>
              </a:tblPr>
              <a:tblGrid>
                <a:gridCol w="996421">
                  <a:extLst>
                    <a:ext uri="{9D8B030D-6E8A-4147-A177-3AD203B41FA5}">
                      <a16:colId xmlns:a16="http://schemas.microsoft.com/office/drawing/2014/main" xmlns="" val="454929471"/>
                    </a:ext>
                  </a:extLst>
                </a:gridCol>
                <a:gridCol w="1383097">
                  <a:extLst>
                    <a:ext uri="{9D8B030D-6E8A-4147-A177-3AD203B41FA5}">
                      <a16:colId xmlns:a16="http://schemas.microsoft.com/office/drawing/2014/main" xmlns="" val="2064140421"/>
                    </a:ext>
                  </a:extLst>
                </a:gridCol>
              </a:tblGrid>
              <a:tr h="232240">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Attribute</a:t>
                      </a:r>
                    </a:p>
                  </a:txBody>
                  <a:tcPr marL="68580" marR="68580" marT="0" marB="0"/>
                </a:tc>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Gain</a:t>
                      </a:r>
                    </a:p>
                  </a:txBody>
                  <a:tcPr marL="68580" marR="68580" marT="0" marB="0"/>
                </a:tc>
                <a:extLst>
                  <a:ext uri="{0D108BD9-81ED-4DB2-BD59-A6C34878D82A}">
                    <a16:rowId xmlns:a16="http://schemas.microsoft.com/office/drawing/2014/main" xmlns="" val="3707326788"/>
                  </a:ext>
                </a:extLst>
              </a:tr>
              <a:tr h="149067">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A1</a:t>
                      </a:r>
                    </a:p>
                  </a:txBody>
                  <a:tcPr marL="68580" marR="68580" marT="0" marB="0"/>
                </a:tc>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0.6495</a:t>
                      </a:r>
                    </a:p>
                  </a:txBody>
                  <a:tcPr marL="68580" marR="68580" marT="0" marB="0"/>
                </a:tc>
                <a:extLst>
                  <a:ext uri="{0D108BD9-81ED-4DB2-BD59-A6C34878D82A}">
                    <a16:rowId xmlns:a16="http://schemas.microsoft.com/office/drawing/2014/main" xmlns="" val="1611874359"/>
                  </a:ext>
                </a:extLst>
              </a:tr>
              <a:tr h="232240">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A3</a:t>
                      </a:r>
                    </a:p>
                  </a:txBody>
                  <a:tcPr marL="68580" marR="68580" marT="0" marB="0"/>
                </a:tc>
                <a:tc>
                  <a:txBody>
                    <a:bodyPr/>
                    <a:lstStyle/>
                    <a:p>
                      <a:pPr marL="0" algn="ctr" defTabSz="914400" rtl="0" eaLnBrk="1" latinLnBrk="0" hangingPunct="1">
                        <a:lnSpc>
                          <a:spcPct val="100000"/>
                        </a:lnSpc>
                        <a:spcAft>
                          <a:spcPts val="800"/>
                        </a:spcAft>
                      </a:pPr>
                      <a:r>
                        <a:rPr lang="en-IN" sz="1400" b="1" kern="1200" dirty="0">
                          <a:solidFill>
                            <a:schemeClr val="tx1"/>
                          </a:solidFill>
                          <a:effectLst/>
                          <a:latin typeface="+mn-lt"/>
                          <a:ea typeface="+mn-ea"/>
                          <a:cs typeface="+mn-cs"/>
                        </a:rPr>
                        <a:t>0.0932</a:t>
                      </a:r>
                    </a:p>
                  </a:txBody>
                  <a:tcPr marL="68580" marR="68580" marT="0" marB="0"/>
                </a:tc>
                <a:extLst>
                  <a:ext uri="{0D108BD9-81ED-4DB2-BD59-A6C34878D82A}">
                    <a16:rowId xmlns:a16="http://schemas.microsoft.com/office/drawing/2014/main" xmlns="" val="328853335"/>
                  </a:ext>
                </a:extLst>
              </a:tr>
            </a:tbl>
          </a:graphicData>
        </a:graphic>
      </p:graphicFrame>
      <p:sp>
        <p:nvSpPr>
          <p:cNvPr id="24" name="TextBox 23">
            <a:extLst>
              <a:ext uri="{FF2B5EF4-FFF2-40B4-BE49-F238E27FC236}">
                <a16:creationId xmlns:a16="http://schemas.microsoft.com/office/drawing/2014/main" xmlns="" id="{3A79F882-A184-99FE-A6BD-0604F453D324}"/>
              </a:ext>
            </a:extLst>
          </p:cNvPr>
          <p:cNvSpPr txBox="1"/>
          <p:nvPr/>
        </p:nvSpPr>
        <p:spPr>
          <a:xfrm>
            <a:off x="10418010" y="1686630"/>
            <a:ext cx="4000500" cy="422167"/>
          </a:xfrm>
          <a:prstGeom prst="rect">
            <a:avLst/>
          </a:prstGeom>
          <a:noFill/>
        </p:spPr>
        <p:txBody>
          <a:bodyPr wrap="square">
            <a:spAutoFit/>
          </a:bodyPr>
          <a:lstStyle/>
          <a:p>
            <a:pPr algn="ctr">
              <a:lnSpc>
                <a:spcPct val="150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rPr>
              <a:t>Table 6</a:t>
            </a:r>
            <a:endParaRPr lang="en-IN" sz="1600" dirty="0">
              <a:effectLst/>
              <a:latin typeface="Calibri" panose="020F0502020204030204" pitchFamily="34" charset="0"/>
              <a:ea typeface="Calibri" panose="020F0502020204030204" pitchFamily="34" charset="0"/>
            </a:endParaRPr>
          </a:p>
        </p:txBody>
      </p:sp>
      <p:pic>
        <p:nvPicPr>
          <p:cNvPr id="25" name="image2.png">
            <a:extLst>
              <a:ext uri="{FF2B5EF4-FFF2-40B4-BE49-F238E27FC236}">
                <a16:creationId xmlns:a16="http://schemas.microsoft.com/office/drawing/2014/main" xmlns="" id="{2F6F9A61-4E68-E26C-7275-5D880D46EE6B}"/>
              </a:ext>
            </a:extLst>
          </p:cNvPr>
          <p:cNvPicPr/>
          <p:nvPr/>
        </p:nvPicPr>
        <p:blipFill>
          <a:blip r:embed="rId8"/>
          <a:srcRect/>
          <a:stretch>
            <a:fillRect/>
          </a:stretch>
        </p:blipFill>
        <p:spPr>
          <a:xfrm>
            <a:off x="10513972" y="3134322"/>
            <a:ext cx="3734435" cy="1916321"/>
          </a:xfrm>
          <a:prstGeom prst="rect">
            <a:avLst/>
          </a:prstGeom>
          <a:ln/>
        </p:spPr>
      </p:pic>
      <p:sp>
        <p:nvSpPr>
          <p:cNvPr id="26" name="TextBox 25">
            <a:extLst>
              <a:ext uri="{FF2B5EF4-FFF2-40B4-BE49-F238E27FC236}">
                <a16:creationId xmlns:a16="http://schemas.microsoft.com/office/drawing/2014/main" xmlns="" id="{3047B255-F517-52AD-02BF-1940F8ADF14D}"/>
              </a:ext>
            </a:extLst>
          </p:cNvPr>
          <p:cNvSpPr txBox="1"/>
          <p:nvPr/>
        </p:nvSpPr>
        <p:spPr>
          <a:xfrm>
            <a:off x="10351943" y="2726319"/>
            <a:ext cx="4278457" cy="422167"/>
          </a:xfrm>
          <a:prstGeom prst="rect">
            <a:avLst/>
          </a:prstGeom>
          <a:noFill/>
        </p:spPr>
        <p:txBody>
          <a:bodyPr wrap="square">
            <a:spAutoFit/>
          </a:bodyPr>
          <a:lstStyle/>
          <a:p>
            <a:pPr algn="ctr">
              <a:lnSpc>
                <a:spcPct val="150000"/>
              </a:lnSpc>
              <a:spcAft>
                <a:spcPts val="800"/>
              </a:spcAft>
            </a:pPr>
            <a:r>
              <a:rPr lang="en-IN" sz="1600" b="1" dirty="0">
                <a:solidFill>
                  <a:srgbClr val="000000"/>
                </a:solidFill>
                <a:effectLst/>
                <a:latin typeface="Times New Roman" panose="02020603050405020304" pitchFamily="18" charset="0"/>
                <a:ea typeface="Times New Roman" panose="02020603050405020304" pitchFamily="18" charset="0"/>
              </a:rPr>
              <a:t>Figure 2</a:t>
            </a:r>
            <a:endParaRPr lang="en-IN" sz="1600" dirty="0">
              <a:effectLst/>
              <a:latin typeface="Calibri" panose="020F0502020204030204" pitchFamily="34" charset="0"/>
              <a:ea typeface="Calibri" panose="020F0502020204030204" pitchFamily="34" charset="0"/>
            </a:endParaRPr>
          </a:p>
        </p:txBody>
      </p:sp>
      <p:sp>
        <p:nvSpPr>
          <p:cNvPr id="27" name="TextBox 26">
            <a:extLst>
              <a:ext uri="{FF2B5EF4-FFF2-40B4-BE49-F238E27FC236}">
                <a16:creationId xmlns:a16="http://schemas.microsoft.com/office/drawing/2014/main" xmlns="" id="{246CE5AF-E9B1-E6CF-B5D7-45B34C6BEF96}"/>
              </a:ext>
            </a:extLst>
          </p:cNvPr>
          <p:cNvSpPr txBox="1"/>
          <p:nvPr/>
        </p:nvSpPr>
        <p:spPr>
          <a:xfrm>
            <a:off x="9553236" y="5855973"/>
            <a:ext cx="7726522" cy="1556673"/>
          </a:xfrm>
          <a:prstGeom prst="rect">
            <a:avLst/>
          </a:prstGeom>
          <a:noFill/>
        </p:spPr>
        <p:txBody>
          <a:bodyPr wrap="square">
            <a:spAutoFit/>
          </a:bodyPr>
          <a:lstStyle/>
          <a:p>
            <a:pPr marL="285750" indent="-285750" algn="just">
              <a:spcAft>
                <a:spcPts val="800"/>
              </a:spcAft>
              <a:buFont typeface="Wingdings" panose="05000000000000000000" pitchFamily="2" charset="2"/>
              <a:buChar char="v"/>
            </a:pPr>
            <a:r>
              <a:rPr lang="en-IN" sz="1400" dirty="0">
                <a:solidFill>
                  <a:srgbClr val="000000"/>
                </a:solidFill>
                <a:effectLst/>
                <a:latin typeface="Times New Roman" panose="02020603050405020304" pitchFamily="18" charset="0"/>
                <a:ea typeface="Times New Roman" panose="02020603050405020304" pitchFamily="18" charset="0"/>
              </a:rPr>
              <a:t>The final decision tree is shown in Figure 2. Now if a test instance is given, the target class can be predicted. The sample test instance is given as (6, 1, 6.7). Now, traverse the tree for the given test data instance from root to leaf taking a path that satisfies the constraints. The predicted class label is ‘Positive’.</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188041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3421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70</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37364" y="2691974"/>
            <a:ext cx="10439400" cy="1077218"/>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HANDS 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Refer: </a:t>
            </a:r>
            <a:r>
              <a:rPr lang="en-US" sz="3200" dirty="0" err="1">
                <a:latin typeface="Times New Roman" panose="02020603050405020304" pitchFamily="18" charset="0"/>
                <a:cs typeface="Times New Roman" panose="02020603050405020304" pitchFamily="18" charset="0"/>
              </a:rPr>
              <a:t>Decision_Trees.ipynb</a:t>
            </a:r>
            <a:endParaRPr lang="en-IN" sz="3200" dirty="0"/>
          </a:p>
        </p:txBody>
      </p:sp>
      <p:sp>
        <p:nvSpPr>
          <p:cNvPr id="3" name="Rectangle 2"/>
          <p:cNvSpPr/>
          <p:nvPr/>
        </p:nvSpPr>
        <p:spPr>
          <a:xfrm>
            <a:off x="4572000" y="4820335"/>
            <a:ext cx="11658600" cy="1077218"/>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hlinkClick r:id="rId7"/>
              </a:rPr>
              <a:t>https://colab.research.google.com/drive/1VU3G-HN7WlfJj8wEVxkPpyUrp3iJOc5Y?usp=sharing</a:t>
            </a:r>
            <a:endParaRPr lang="en-IN" sz="3200" dirty="0"/>
          </a:p>
        </p:txBody>
      </p:sp>
    </p:spTree>
    <p:extLst>
      <p:ext uri="{BB962C8B-B14F-4D97-AF65-F5344CB8AC3E}">
        <p14:creationId xmlns:p14="http://schemas.microsoft.com/office/powerpoint/2010/main" val="15619107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C183D7F6-B498-43B3-948B-1728B52AA6E4}">
                <adec:decorative xmlns="" xmlns:adec="http://schemas.microsoft.com/office/drawing/2017/decorative" val="1"/>
              </a:ext>
            </a:extLst>
          </p:cNvPr>
          <p:cNvSpPr/>
          <p:nvPr/>
        </p:nvSpPr>
        <p:spPr>
          <a:xfrm>
            <a:off x="13102622" y="7485032"/>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a:extLst>
              <a:ext uri="{C183D7F6-B498-43B3-948B-1728B52AA6E4}">
                <adec:decorative xmlns="" xmlns:adec="http://schemas.microsoft.com/office/drawing/2017/decorative" val="1"/>
              </a:ext>
            </a:extLst>
          </p:cNvPr>
          <p:cNvSpPr/>
          <p:nvPr/>
        </p:nvSpPr>
        <p:spPr>
          <a:xfrm>
            <a:off x="15260497" y="373123"/>
            <a:ext cx="1198791" cy="799920"/>
          </a:xfrm>
          <a:custGeom>
            <a:avLst/>
            <a:gdLst/>
            <a:ahLst/>
            <a:cxnLst/>
            <a:rect l="l" t="t" r="r" b="b"/>
            <a:pathLst>
              <a:path w="1198791" h="799920">
                <a:moveTo>
                  <a:pt x="0" y="0"/>
                </a:moveTo>
                <a:lnTo>
                  <a:pt x="1198791" y="0"/>
                </a:lnTo>
                <a:lnTo>
                  <a:pt x="1198791" y="799920"/>
                </a:lnTo>
                <a:lnTo>
                  <a:pt x="0" y="7999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a:extLst>
              <a:ext uri="{C183D7F6-B498-43B3-948B-1728B52AA6E4}">
                <adec:decorative xmlns="" xmlns:adec="http://schemas.microsoft.com/office/drawing/2017/decorative" val="1"/>
              </a:ext>
            </a:extLst>
          </p:cNvPr>
          <p:cNvSpPr/>
          <p:nvPr/>
        </p:nvSpPr>
        <p:spPr>
          <a:xfrm>
            <a:off x="-3449886" y="0"/>
            <a:ext cx="7491706" cy="7789108"/>
          </a:xfrm>
          <a:custGeom>
            <a:avLst/>
            <a:gdLst/>
            <a:ahLst/>
            <a:cxnLst/>
            <a:rect l="l" t="t" r="r" b="b"/>
            <a:pathLst>
              <a:path w="7491706" h="7789108">
                <a:moveTo>
                  <a:pt x="0" y="0"/>
                </a:moveTo>
                <a:lnTo>
                  <a:pt x="7491706" y="0"/>
                </a:lnTo>
                <a:lnTo>
                  <a:pt x="7491706" y="7789108"/>
                </a:lnTo>
                <a:lnTo>
                  <a:pt x="0" y="778910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4419600" y="2099768"/>
            <a:ext cx="13411200" cy="1719766"/>
          </a:xfrm>
          <a:prstGeom prst="rect">
            <a:avLst/>
          </a:prstGeom>
        </p:spPr>
        <p:txBody>
          <a:bodyPr wrap="square" lIns="0" tIns="0" rIns="0" bIns="0" rtlCol="0" anchor="t">
            <a:spAutoFit/>
          </a:bodyPr>
          <a:lstStyle/>
          <a:p>
            <a:pPr>
              <a:lnSpc>
                <a:spcPts val="14545"/>
              </a:lnSpc>
            </a:pPr>
            <a:r>
              <a:rPr lang="en-US" altLang="en-US" sz="9600" dirty="0">
                <a:latin typeface="Times New Roman" panose="02020603050405020304" pitchFamily="18" charset="0"/>
                <a:cs typeface="Times New Roman" panose="02020603050405020304" pitchFamily="18" charset="0"/>
              </a:rPr>
              <a:t>Reinforcement Learning</a:t>
            </a:r>
            <a:endParaRPr lang="en-US" sz="9600" b="1" dirty="0">
              <a:solidFill>
                <a:srgbClr val="443F2B"/>
              </a:solidFill>
              <a:latin typeface="Rasputin Bold" panose="020B0604020202020204" charset="0"/>
              <a:ea typeface="Rasputin Bold"/>
              <a:cs typeface="Rasputin Bold"/>
              <a:sym typeface="Rasputin Bold"/>
            </a:endParaRPr>
          </a:p>
        </p:txBody>
      </p:sp>
      <p:pic>
        <p:nvPicPr>
          <p:cNvPr id="2052" name="Picture 4" descr="Corporate Incubation Programs">
            <a:extLst>
              <a:ext uri="{FF2B5EF4-FFF2-40B4-BE49-F238E27FC236}">
                <a16:creationId xmlns="" xmlns:a16="http://schemas.microsoft.com/office/drawing/2014/main" id="{5BE85518-9F0C-C23B-85D2-D9E2D3A722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040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Introduction to Reinforcement Learning</a:t>
            </a:r>
            <a:endParaRPr lang="en-US" sz="4000" b="1" dirty="0" smtClean="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71</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3"/>
          <p:cNvSpPr txBox="1">
            <a:spLocks noChangeArrowheads="1"/>
          </p:cNvSpPr>
          <p:nvPr/>
        </p:nvSpPr>
        <p:spPr>
          <a:xfrm>
            <a:off x="3733800" y="2552700"/>
            <a:ext cx="11046954" cy="421381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smtClean="0">
                <a:latin typeface="Times New Roman" panose="02020603050405020304" pitchFamily="18" charset="0"/>
                <a:cs typeface="Times New Roman" panose="02020603050405020304" pitchFamily="18" charset="0"/>
              </a:rPr>
              <a:t>Supervised learning</a:t>
            </a:r>
          </a:p>
          <a:p>
            <a:pPr lvl="1"/>
            <a:r>
              <a:rPr lang="en-US" altLang="en-US" sz="3200" dirty="0" smtClean="0">
                <a:latin typeface="Times New Roman" panose="02020603050405020304" pitchFamily="18" charset="0"/>
                <a:cs typeface="Times New Roman" panose="02020603050405020304" pitchFamily="18" charset="0"/>
              </a:rPr>
              <a:t>classification, regression</a:t>
            </a:r>
          </a:p>
          <a:p>
            <a:r>
              <a:rPr lang="en-US" altLang="en-US" dirty="0" smtClean="0">
                <a:latin typeface="Times New Roman" panose="02020603050405020304" pitchFamily="18" charset="0"/>
                <a:cs typeface="Times New Roman" panose="02020603050405020304" pitchFamily="18" charset="0"/>
              </a:rPr>
              <a:t>Unsupervised learning</a:t>
            </a:r>
          </a:p>
          <a:p>
            <a:pPr lvl="1"/>
            <a:r>
              <a:rPr lang="en-US" altLang="en-US" sz="3200" dirty="0" smtClean="0">
                <a:latin typeface="Times New Roman" panose="02020603050405020304" pitchFamily="18" charset="0"/>
                <a:cs typeface="Times New Roman" panose="02020603050405020304" pitchFamily="18" charset="0"/>
              </a:rPr>
              <a:t>clustering</a:t>
            </a:r>
          </a:p>
          <a:p>
            <a:r>
              <a:rPr lang="en-US" altLang="en-US" dirty="0" smtClean="0">
                <a:latin typeface="Times New Roman" panose="02020603050405020304" pitchFamily="18" charset="0"/>
                <a:cs typeface="Times New Roman" panose="02020603050405020304" pitchFamily="18" charset="0"/>
              </a:rPr>
              <a:t>Reinforcement learning</a:t>
            </a:r>
          </a:p>
          <a:p>
            <a:pPr lvl="1"/>
            <a:r>
              <a:rPr lang="en-US" altLang="en-US" sz="3200" dirty="0" smtClean="0">
                <a:latin typeface="Times New Roman" panose="02020603050405020304" pitchFamily="18" charset="0"/>
                <a:cs typeface="Times New Roman" panose="02020603050405020304" pitchFamily="18" charset="0"/>
              </a:rPr>
              <a:t>more general than supervised/unsupervised learning</a:t>
            </a:r>
          </a:p>
          <a:p>
            <a:pPr lvl="1"/>
            <a:r>
              <a:rPr lang="en-US" altLang="en-US" sz="3200" dirty="0" smtClean="0">
                <a:latin typeface="Times New Roman" panose="02020603050405020304" pitchFamily="18" charset="0"/>
                <a:cs typeface="Times New Roman" panose="02020603050405020304" pitchFamily="18" charset="0"/>
              </a:rPr>
              <a:t>learn from interaction w/ environment to achieve a goal</a:t>
            </a:r>
            <a:endParaRPr lang="en-US" altLang="en-US" sz="3200" dirty="0" smtClean="0">
              <a:latin typeface="Times New Roman" panose="02020603050405020304" pitchFamily="18" charset="0"/>
              <a:cs typeface="Times New Roman" panose="02020603050405020304" pitchFamily="18" charset="0"/>
            </a:endParaRPr>
          </a:p>
        </p:txBody>
      </p:sp>
      <p:cxnSp>
        <p:nvCxnSpPr>
          <p:cNvPr id="24" name="AutoShape 6"/>
          <p:cNvCxnSpPr>
            <a:cxnSpLocks noChangeShapeType="1"/>
          </p:cNvCxnSpPr>
          <p:nvPr/>
        </p:nvCxnSpPr>
        <p:spPr bwMode="auto">
          <a:xfrm flipV="1">
            <a:off x="8576178" y="7627837"/>
            <a:ext cx="405689" cy="1097559"/>
          </a:xfrm>
          <a:prstGeom prst="curvedConnector3">
            <a:avLst>
              <a:gd name="adj1" fmla="val 175000"/>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25" name="AutoShape 7"/>
          <p:cNvCxnSpPr>
            <a:cxnSpLocks noChangeShapeType="1"/>
          </p:cNvCxnSpPr>
          <p:nvPr/>
        </p:nvCxnSpPr>
        <p:spPr bwMode="auto">
          <a:xfrm rot="10800000" flipH="1" flipV="1">
            <a:off x="7585578" y="7627836"/>
            <a:ext cx="405689" cy="1097559"/>
          </a:xfrm>
          <a:prstGeom prst="curvedConnector3">
            <a:avLst>
              <a:gd name="adj1" fmla="val -75000"/>
            </a:avLst>
          </a:prstGeom>
          <a:noFill/>
          <a:ln w="38100">
            <a:solidFill>
              <a:schemeClr val="tx1"/>
            </a:solidFill>
            <a:round/>
            <a:headEnd/>
            <a:tailEnd type="triangle" w="med" len="lg"/>
          </a:ln>
          <a:extLst>
            <a:ext uri="{909E8E84-426E-40DD-AFC4-6F175D3DCCD1}">
              <a14:hiddenFill xmlns:a14="http://schemas.microsoft.com/office/drawing/2010/main">
                <a:noFill/>
              </a14:hiddenFill>
            </a:ext>
          </a:extLst>
        </p:spPr>
      </p:cxnSp>
      <p:sp>
        <p:nvSpPr>
          <p:cNvPr id="26" name="Text Box 8"/>
          <p:cNvSpPr txBox="1">
            <a:spLocks noChangeArrowheads="1"/>
          </p:cNvSpPr>
          <p:nvPr/>
        </p:nvSpPr>
        <p:spPr bwMode="auto">
          <a:xfrm>
            <a:off x="9172275" y="8214221"/>
            <a:ext cx="99943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Trebuchet MS" panose="020B0603020202020204" pitchFamily="34" charset="0"/>
              </a:rPr>
              <a:t>action</a:t>
            </a:r>
          </a:p>
        </p:txBody>
      </p:sp>
      <p:sp>
        <p:nvSpPr>
          <p:cNvPr id="27" name="Text Box 9"/>
          <p:cNvSpPr txBox="1">
            <a:spLocks noChangeArrowheads="1"/>
          </p:cNvSpPr>
          <p:nvPr/>
        </p:nvSpPr>
        <p:spPr bwMode="auto">
          <a:xfrm>
            <a:off x="6096000" y="8153897"/>
            <a:ext cx="14512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latin typeface="Trebuchet MS" panose="020B0603020202020204" pitchFamily="34" charset="0"/>
              </a:rPr>
              <a:t>reward</a:t>
            </a:r>
          </a:p>
          <a:p>
            <a:pPr algn="ctr" eaLnBrk="1" hangingPunct="1"/>
            <a:r>
              <a:rPr lang="en-US" altLang="en-US" dirty="0">
                <a:latin typeface="Trebuchet MS" panose="020B0603020202020204" pitchFamily="34" charset="0"/>
              </a:rPr>
              <a:t>new state</a:t>
            </a:r>
          </a:p>
        </p:txBody>
      </p:sp>
      <p:sp>
        <p:nvSpPr>
          <p:cNvPr id="28" name="Rectangle 4"/>
          <p:cNvSpPr>
            <a:spLocks noChangeArrowheads="1"/>
          </p:cNvSpPr>
          <p:nvPr/>
        </p:nvSpPr>
        <p:spPr bwMode="auto">
          <a:xfrm>
            <a:off x="7517555" y="7474941"/>
            <a:ext cx="1724177" cy="381000"/>
          </a:xfrm>
          <a:prstGeom prst="rect">
            <a:avLst/>
          </a:prstGeom>
          <a:solidFill>
            <a:srgbClr val="FF9900"/>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latin typeface="Trebuchet MS" panose="020B0603020202020204" pitchFamily="34" charset="0"/>
              </a:rPr>
              <a:t>environment</a:t>
            </a:r>
          </a:p>
        </p:txBody>
      </p:sp>
      <p:sp>
        <p:nvSpPr>
          <p:cNvPr id="29" name="Rectangle 5"/>
          <p:cNvSpPr>
            <a:spLocks noChangeArrowheads="1"/>
          </p:cNvSpPr>
          <p:nvPr/>
        </p:nvSpPr>
        <p:spPr bwMode="auto">
          <a:xfrm>
            <a:off x="7923243" y="8572500"/>
            <a:ext cx="912800" cy="381000"/>
          </a:xfrm>
          <a:prstGeom prst="rect">
            <a:avLst/>
          </a:prstGeom>
          <a:solidFill>
            <a:srgbClr val="FF9900"/>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latin typeface="Trebuchet MS" panose="020B0603020202020204" pitchFamily="34" charset="0"/>
              </a:rPr>
              <a:t>agent</a:t>
            </a:r>
          </a:p>
        </p:txBody>
      </p:sp>
    </p:spTree>
    <p:extLst>
      <p:ext uri="{BB962C8B-B14F-4D97-AF65-F5344CB8AC3E}">
        <p14:creationId xmlns:p14="http://schemas.microsoft.com/office/powerpoint/2010/main" val="9279681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93891" y="4189366"/>
            <a:ext cx="11441500" cy="2462213"/>
          </a:xfrm>
          <a:prstGeom prst="rect">
            <a:avLst/>
          </a:prstGeom>
        </p:spPr>
        <p:txBody>
          <a:bodyPr wrap="square" lIns="0" tIns="0" rIns="0" bIns="0" rtlCol="0" anchor="t">
            <a:spAutoFit/>
          </a:bodyPr>
          <a:lstStyle/>
          <a:p>
            <a:r>
              <a:rPr lang="en-US" sz="2400" b="1" dirty="0" smtClean="0">
                <a:latin typeface="Times New Roman" panose="02020603050405020304" pitchFamily="18" charset="0"/>
                <a:cs typeface="Times New Roman" panose="02020603050405020304" pitchFamily="18" charset="0"/>
              </a:rPr>
              <a:t>6. </a:t>
            </a:r>
            <a:r>
              <a:rPr lang="en-US" sz="2400" b="1" dirty="0">
                <a:latin typeface="Times New Roman" panose="02020603050405020304" pitchFamily="18" charset="0"/>
                <a:cs typeface="Times New Roman" panose="02020603050405020304" pitchFamily="18" charset="0"/>
              </a:rPr>
              <a:t>Pattern Finding</a:t>
            </a:r>
          </a:p>
          <a:p>
            <a:endParaRPr lang="en-US" sz="1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Purpose:</a:t>
            </a:r>
            <a:r>
              <a:rPr lang="en-US" sz="2400" dirty="0">
                <a:latin typeface="Times New Roman" panose="02020603050405020304" pitchFamily="18" charset="0"/>
                <a:cs typeface="Times New Roman" panose="02020603050405020304" pitchFamily="18" charset="0"/>
              </a:rPr>
              <a:t> To find hidden trends.</a:t>
            </a:r>
          </a:p>
          <a:p>
            <a:endParaRPr lang="en-US" sz="1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Example:</a:t>
            </a:r>
          </a:p>
          <a:p>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Soldiers with </a:t>
            </a:r>
            <a:r>
              <a:rPr lang="en-US" sz="2400" b="1" dirty="0">
                <a:latin typeface="Times New Roman" panose="02020603050405020304" pitchFamily="18" charset="0"/>
                <a:cs typeface="Times New Roman" panose="02020603050405020304" pitchFamily="18" charset="0"/>
              </a:rPr>
              <a:t>&gt;15 years</a:t>
            </a:r>
            <a:r>
              <a:rPr lang="en-US" sz="2400" dirty="0">
                <a:latin typeface="Times New Roman" panose="02020603050405020304" pitchFamily="18" charset="0"/>
                <a:cs typeface="Times New Roman" panose="02020603050405020304" pitchFamily="18" charset="0"/>
              </a:rPr>
              <a:t> of service generally have Performance Scores </a:t>
            </a:r>
            <a:r>
              <a:rPr lang="en-US" sz="2400" b="1" dirty="0">
                <a:latin typeface="Times New Roman" panose="02020603050405020304" pitchFamily="18" charset="0"/>
                <a:cs typeface="Times New Roman" panose="02020603050405020304" pitchFamily="18" charset="0"/>
              </a:rPr>
              <a:t>&gt;85</a:t>
            </a:r>
            <a:endParaRPr lang="en-US" sz="24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Missions positively impact performance (more missions → higher score trend).</a:t>
            </a:r>
          </a:p>
        </p:txBody>
      </p:sp>
      <p:grpSp>
        <p:nvGrpSpPr>
          <p:cNvPr id="3" name="Group 3"/>
          <p:cNvGrpSpPr/>
          <p:nvPr/>
        </p:nvGrpSpPr>
        <p:grpSpPr>
          <a:xfrm>
            <a:off x="472395" y="528938"/>
            <a:ext cx="8945791"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43000" y="826731"/>
            <a:ext cx="8001000" cy="1205458"/>
          </a:xfrm>
          <a:prstGeom prst="rect">
            <a:avLst/>
          </a:prstGeom>
        </p:spPr>
        <p:txBody>
          <a:bodyPr wrap="square" lIns="0" tIns="0" rIns="0" bIns="0" rtlCol="0" anchor="t">
            <a:spAutoFit/>
          </a:bodyPr>
          <a:lstStyle/>
          <a:p>
            <a:pPr>
              <a:lnSpc>
                <a:spcPts val="9426"/>
              </a:lnSpc>
              <a:spcBef>
                <a:spcPct val="0"/>
              </a:spcBef>
            </a:pPr>
            <a:r>
              <a:rPr lang="en-US" sz="4000" dirty="0">
                <a:solidFill>
                  <a:schemeClr val="bg1"/>
                </a:solidFill>
                <a:latin typeface="Rasputin Bold" panose="020B0604020202020204" charset="0"/>
                <a:cs typeface="Times New Roman" panose="02020603050405020304" pitchFamily="18" charset="0"/>
              </a:rPr>
              <a:t>Exploratory Data Analysis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07</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5963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205458"/>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What is Reinforcement Learning?</a:t>
            </a:r>
            <a:endParaRPr lang="en-US" sz="4000" b="1" dirty="0" smtClean="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72</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xmlns="" id="{0BBF370F-77D2-E194-6246-BE3A25BDA7F4}"/>
              </a:ext>
            </a:extLst>
          </p:cNvPr>
          <p:cNvSpPr txBox="1">
            <a:spLocks/>
          </p:cNvSpPr>
          <p:nvPr/>
        </p:nvSpPr>
        <p:spPr>
          <a:xfrm>
            <a:off x="3560008" y="3238501"/>
            <a:ext cx="7814574" cy="2209800"/>
          </a:xfrm>
          <a:prstGeom prst="rect">
            <a:avLst/>
          </a:prstGeom>
        </p:spPr>
        <p:txBody>
          <a:bodyPr wrap="square"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sz="1600" dirty="0" smtClean="0">
                <a:latin typeface="Times New Roman" panose="02020603050405020304" pitchFamily="18" charset="0"/>
                <a:cs typeface="Times New Roman" panose="02020603050405020304" pitchFamily="18" charset="0"/>
              </a:rPr>
              <a:t>Reinforcement learning is a type of machine learning method where an intelligent agent interacts with the environment and learns to act within that.</a:t>
            </a:r>
          </a:p>
          <a:p>
            <a:pPr algn="just">
              <a:lnSpc>
                <a:spcPct val="90000"/>
              </a:lnSpc>
            </a:pPr>
            <a:endParaRPr lang="en-US" sz="1600" dirty="0" smtClean="0">
              <a:latin typeface="Times New Roman" panose="02020603050405020304" pitchFamily="18" charset="0"/>
              <a:cs typeface="Times New Roman" panose="02020603050405020304" pitchFamily="18" charset="0"/>
            </a:endParaRPr>
          </a:p>
          <a:p>
            <a:pPr algn="just">
              <a:lnSpc>
                <a:spcPct val="90000"/>
              </a:lnSpc>
            </a:pPr>
            <a:r>
              <a:rPr lang="en-US" sz="1600" dirty="0" smtClean="0">
                <a:latin typeface="Times New Roman" panose="02020603050405020304" pitchFamily="18" charset="0"/>
                <a:cs typeface="Times New Roman" panose="02020603050405020304" pitchFamily="18" charset="0"/>
              </a:rPr>
              <a:t>For each good action, the agent gets positive feedback, and for each bad action, the agent gets negative feedback or penalty.</a:t>
            </a:r>
          </a:p>
          <a:p>
            <a:pPr algn="just">
              <a:lnSpc>
                <a:spcPct val="90000"/>
              </a:lnSpc>
            </a:pPr>
            <a:endParaRPr lang="en-US" sz="1600" dirty="0" smtClean="0">
              <a:latin typeface="Times New Roman" panose="02020603050405020304" pitchFamily="18" charset="0"/>
              <a:cs typeface="Times New Roman" panose="02020603050405020304" pitchFamily="18" charset="0"/>
            </a:endParaRPr>
          </a:p>
          <a:p>
            <a:pPr algn="just">
              <a:lnSpc>
                <a:spcPct val="90000"/>
              </a:lnSpc>
            </a:pPr>
            <a:r>
              <a:rPr lang="en-US" sz="1600" dirty="0" smtClean="0">
                <a:latin typeface="Times New Roman" panose="02020603050405020304" pitchFamily="18" charset="0"/>
                <a:cs typeface="Times New Roman" panose="02020603050405020304" pitchFamily="18" charset="0"/>
              </a:rPr>
              <a:t>RL solves a specific type of problem where decision making is sequential, and the goal is long-term.</a:t>
            </a:r>
          </a:p>
          <a:p>
            <a:pPr algn="just">
              <a:lnSpc>
                <a:spcPct val="90000"/>
              </a:lnSpc>
            </a:pPr>
            <a:endParaRPr lang="en-US" sz="1600" dirty="0" smtClean="0"/>
          </a:p>
          <a:p>
            <a:pPr algn="just">
              <a:lnSpc>
                <a:spcPct val="90000"/>
              </a:lnSpc>
            </a:pPr>
            <a:endParaRPr lang="en-US" sz="1600" dirty="0" smtClean="0"/>
          </a:p>
          <a:p>
            <a:pPr algn="just">
              <a:lnSpc>
                <a:spcPct val="90000"/>
              </a:lnSpc>
            </a:pPr>
            <a:endParaRPr lang="en-US" sz="1600" dirty="0"/>
          </a:p>
        </p:txBody>
      </p:sp>
      <p:sp>
        <p:nvSpPr>
          <p:cNvPr id="21" name="TextBox 20">
            <a:extLst>
              <a:ext uri="{FF2B5EF4-FFF2-40B4-BE49-F238E27FC236}">
                <a16:creationId xmlns:a16="http://schemas.microsoft.com/office/drawing/2014/main" xmlns="" id="{AC21C716-EE2F-F969-C6FB-36E17AFA5292}"/>
              </a:ext>
            </a:extLst>
          </p:cNvPr>
          <p:cNvSpPr txBox="1"/>
          <p:nvPr/>
        </p:nvSpPr>
        <p:spPr>
          <a:xfrm>
            <a:off x="3631324" y="5640372"/>
            <a:ext cx="5665076" cy="1255728"/>
          </a:xfrm>
          <a:prstGeom prst="rect">
            <a:avLst/>
          </a:prstGeom>
          <a:noFill/>
        </p:spPr>
        <p:txBody>
          <a:bodyPr wrap="square">
            <a:spAutoFit/>
          </a:bodyPr>
          <a:lstStyle/>
          <a:p>
            <a:pPr marL="285750" indent="-285750" algn="just">
              <a:lnSpc>
                <a:spcPct val="9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agent continues doing following three things:</a:t>
            </a:r>
          </a:p>
          <a:p>
            <a:pPr marL="742950" lvl="1" indent="-285750" algn="just">
              <a:lnSpc>
                <a:spcPct val="9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T</a:t>
            </a:r>
            <a:r>
              <a:rPr lang="en-US" sz="1400" b="1" dirty="0">
                <a:latin typeface="Times New Roman" panose="02020603050405020304" pitchFamily="18" charset="0"/>
                <a:cs typeface="Times New Roman" panose="02020603050405020304" pitchFamily="18" charset="0"/>
              </a:rPr>
              <a:t>ake action, </a:t>
            </a:r>
          </a:p>
          <a:p>
            <a:pPr marL="742950" lvl="1" indent="-285750" algn="just">
              <a:lnSpc>
                <a:spcPct val="9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change state/remain in the same state</a:t>
            </a:r>
          </a:p>
          <a:p>
            <a:pPr marL="742950" lvl="1" indent="-285750" algn="just">
              <a:lnSpc>
                <a:spcPct val="9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get feedback</a:t>
            </a:r>
            <a:endParaRPr lang="en-US" sz="1400" dirty="0">
              <a:latin typeface="Times New Roman" panose="02020603050405020304" pitchFamily="18" charset="0"/>
              <a:cs typeface="Times New Roman" panose="02020603050405020304" pitchFamily="18" charset="0"/>
            </a:endParaRPr>
          </a:p>
          <a:p>
            <a:pPr marL="742950" lvl="1" indent="-285750" algn="just">
              <a:lnSpc>
                <a:spcPct val="9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lnSpc>
                <a:spcPct val="90000"/>
              </a:lnSpc>
            </a:pPr>
            <a:r>
              <a:rPr lang="en-US" sz="1400" dirty="0">
                <a:latin typeface="Times New Roman" panose="02020603050405020304" pitchFamily="18" charset="0"/>
                <a:cs typeface="Times New Roman" panose="02020603050405020304" pitchFamily="18" charset="0"/>
              </a:rPr>
              <a:t> By doing these actions, he learns and explores the environment.</a:t>
            </a:r>
          </a:p>
        </p:txBody>
      </p:sp>
      <p:pic>
        <p:nvPicPr>
          <p:cNvPr id="22" name="Picture 21" descr="Diagram&#10;&#10;Description automatically generated">
            <a:extLst>
              <a:ext uri="{FF2B5EF4-FFF2-40B4-BE49-F238E27FC236}">
                <a16:creationId xmlns:a16="http://schemas.microsoft.com/office/drawing/2014/main" xmlns="" id="{925623FA-5A87-90A8-5F8C-681795E692A8}"/>
              </a:ext>
            </a:extLst>
          </p:cNvPr>
          <p:cNvPicPr>
            <a:picLocks noChangeAspect="1"/>
          </p:cNvPicPr>
          <p:nvPr/>
        </p:nvPicPr>
        <p:blipFill>
          <a:blip r:embed="rId7"/>
          <a:stretch>
            <a:fillRect/>
          </a:stretch>
        </p:blipFill>
        <p:spPr>
          <a:xfrm>
            <a:off x="12568082" y="2896854"/>
            <a:ext cx="3810000" cy="3552824"/>
          </a:xfrm>
          <a:prstGeom prst="rect">
            <a:avLst/>
          </a:prstGeom>
          <a:noFill/>
        </p:spPr>
      </p:pic>
    </p:spTree>
    <p:extLst>
      <p:ext uri="{BB962C8B-B14F-4D97-AF65-F5344CB8AC3E}">
        <p14:creationId xmlns:p14="http://schemas.microsoft.com/office/powerpoint/2010/main" val="183068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randombar(horizontal)">
                                      <p:cBhvr>
                                        <p:cTn id="7" dur="500"/>
                                        <p:tgtEl>
                                          <p:spTgt spid="2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20">
                                            <p:txEl>
                                              <p:pRg st="4" end="4"/>
                                            </p:txEl>
                                          </p:spTgt>
                                        </p:tgtEl>
                                        <p:attrNameLst>
                                          <p:attrName>style.visibility</p:attrName>
                                        </p:attrNameLst>
                                      </p:cBhvr>
                                      <p:to>
                                        <p:strVal val="visible"/>
                                      </p:to>
                                    </p:set>
                                    <p:animEffect transition="in" filter="fade">
                                      <p:cBhvr>
                                        <p:cTn id="12" dur="1000"/>
                                        <p:tgtEl>
                                          <p:spTgt spid="20">
                                            <p:txEl>
                                              <p:pRg st="4" end="4"/>
                                            </p:txEl>
                                          </p:spTgt>
                                        </p:tgtEl>
                                      </p:cBhvr>
                                    </p:animEffect>
                                    <p:anim calcmode="lin" valueType="num">
                                      <p:cBhvr>
                                        <p:cTn id="13"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14" dur="900" decel="100000" fill="hold"/>
                                        <p:tgtEl>
                                          <p:spTgt spid="20">
                                            <p:txEl>
                                              <p:pRg st="4" end="4"/>
                                            </p:txEl>
                                          </p:spTgt>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20">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Reinforcement Learning Example</a:t>
            </a:r>
            <a:endParaRPr lang="en-US" sz="4000" b="1" dirty="0" smtClean="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73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Diagram&#10;&#10;Description automatically generated with low confidence">
            <a:extLst>
              <a:ext uri="{FF2B5EF4-FFF2-40B4-BE49-F238E27FC236}">
                <a16:creationId xmlns:a16="http://schemas.microsoft.com/office/drawing/2014/main" xmlns="" id="{59ECEF14-CD36-C9B5-0E0A-B13538A3C641}"/>
              </a:ext>
            </a:extLst>
          </p:cNvPr>
          <p:cNvPicPr>
            <a:picLocks noChangeAspect="1"/>
          </p:cNvPicPr>
          <p:nvPr/>
        </p:nvPicPr>
        <p:blipFill>
          <a:blip r:embed="rId7"/>
          <a:stretch>
            <a:fillRect/>
          </a:stretch>
        </p:blipFill>
        <p:spPr>
          <a:xfrm>
            <a:off x="3747730" y="2779012"/>
            <a:ext cx="7453670" cy="4023067"/>
          </a:xfrm>
          <a:prstGeom prst="rect">
            <a:avLst/>
          </a:prstGeom>
        </p:spPr>
      </p:pic>
      <p:sp>
        <p:nvSpPr>
          <p:cNvPr id="18" name="Content Placeholder 2">
            <a:extLst>
              <a:ext uri="{FF2B5EF4-FFF2-40B4-BE49-F238E27FC236}">
                <a16:creationId xmlns:a16="http://schemas.microsoft.com/office/drawing/2014/main" xmlns="" id="{ED3283D3-540B-1D85-1F1B-EE5A210AE9DE}"/>
              </a:ext>
            </a:extLst>
          </p:cNvPr>
          <p:cNvSpPr txBox="1">
            <a:spLocks/>
          </p:cNvSpPr>
          <p:nvPr/>
        </p:nvSpPr>
        <p:spPr>
          <a:xfrm>
            <a:off x="3615727" y="7258994"/>
            <a:ext cx="11589757" cy="186785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600" dirty="0" smtClean="0">
                <a:solidFill>
                  <a:srgbClr val="222222"/>
                </a:solidFill>
                <a:latin typeface="Times New Roman" panose="02020603050405020304" pitchFamily="18" charset="0"/>
                <a:cs typeface="Times New Roman" panose="02020603050405020304" pitchFamily="18" charset="0"/>
              </a:rPr>
              <a:t>An example of a state could be your cat sitting, and you use a specific word for cat to walk.</a:t>
            </a:r>
          </a:p>
          <a:p>
            <a:pPr algn="just"/>
            <a:r>
              <a:rPr lang="en-US" sz="1600" dirty="0" smtClean="0">
                <a:solidFill>
                  <a:srgbClr val="222222"/>
                </a:solidFill>
                <a:latin typeface="Times New Roman" panose="02020603050405020304" pitchFamily="18" charset="0"/>
                <a:cs typeface="Times New Roman" panose="02020603050405020304" pitchFamily="18" charset="0"/>
              </a:rPr>
              <a:t>Your cat reacts by performing an action transition from one “state” (sitting) to another “state” (walking). </a:t>
            </a:r>
          </a:p>
          <a:p>
            <a:pPr algn="just"/>
            <a:r>
              <a:rPr lang="en-US" sz="1600" dirty="0" smtClean="0">
                <a:solidFill>
                  <a:srgbClr val="222222"/>
                </a:solidFill>
                <a:latin typeface="Times New Roman" panose="02020603050405020304" pitchFamily="18" charset="0"/>
                <a:cs typeface="Times New Roman" panose="02020603050405020304" pitchFamily="18" charset="0"/>
              </a:rPr>
              <a:t>The reaction of your cat is an action, and the policy is a method of selecting an action given a state in expectation of better outcomes.</a:t>
            </a:r>
          </a:p>
          <a:p>
            <a:pPr algn="just"/>
            <a:r>
              <a:rPr lang="en-US" sz="1600" dirty="0" smtClean="0">
                <a:solidFill>
                  <a:srgbClr val="222222"/>
                </a:solidFill>
                <a:latin typeface="Times New Roman" panose="02020603050405020304" pitchFamily="18" charset="0"/>
                <a:cs typeface="Times New Roman" panose="02020603050405020304" pitchFamily="18" charset="0"/>
              </a:rPr>
              <a:t>After the transition, cat  may get a reward or penalty in return.</a:t>
            </a:r>
          </a:p>
        </p:txBody>
      </p:sp>
    </p:spTree>
    <p:extLst>
      <p:ext uri="{BB962C8B-B14F-4D97-AF65-F5344CB8AC3E}">
        <p14:creationId xmlns:p14="http://schemas.microsoft.com/office/powerpoint/2010/main" val="13113673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733256" y="394209"/>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23736"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99578" y="826731"/>
            <a:ext cx="11468504"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Reinforcement Learning </a:t>
            </a:r>
            <a:r>
              <a:rPr lang="en-US" sz="4000" b="1" dirty="0" err="1" smtClean="0">
                <a:solidFill>
                  <a:schemeClr val="bg1"/>
                </a:solidFill>
                <a:latin typeface="Rasputin Bold" panose="020B0604020202020204" charset="0"/>
                <a:sym typeface="Rasputin Bold"/>
              </a:rPr>
              <a:t>Appliction</a:t>
            </a:r>
            <a:endParaRPr lang="en-US" sz="4000" b="1" dirty="0" smtClean="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74</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4" descr="Diagram&#10;&#10;Description automatically generated">
            <a:extLst>
              <a:ext uri="{FF2B5EF4-FFF2-40B4-BE49-F238E27FC236}">
                <a16:creationId xmlns:a16="http://schemas.microsoft.com/office/drawing/2014/main" xmlns="" id="{182CEB16-8DA4-258E-2E27-109D1E8C9C09}"/>
              </a:ext>
            </a:extLst>
          </p:cNvPr>
          <p:cNvPicPr>
            <a:picLocks noChangeAspect="1"/>
          </p:cNvPicPr>
          <p:nvPr/>
        </p:nvPicPr>
        <p:blipFill>
          <a:blip r:embed="rId7"/>
          <a:stretch>
            <a:fillRect/>
          </a:stretch>
        </p:blipFill>
        <p:spPr>
          <a:xfrm>
            <a:off x="5514316" y="3171656"/>
            <a:ext cx="5148599" cy="5241461"/>
          </a:xfrm>
          <a:prstGeom prst="rect">
            <a:avLst/>
          </a:prstGeom>
        </p:spPr>
      </p:pic>
    </p:spTree>
    <p:extLst>
      <p:ext uri="{BB962C8B-B14F-4D97-AF65-F5344CB8AC3E}">
        <p14:creationId xmlns:p14="http://schemas.microsoft.com/office/powerpoint/2010/main" val="35761873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457200" y="253431"/>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47254"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524000" y="114300"/>
            <a:ext cx="16916400" cy="241091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Supervised </a:t>
            </a:r>
            <a:r>
              <a:rPr lang="en-US" sz="4000" b="1" dirty="0" err="1" smtClean="0">
                <a:solidFill>
                  <a:schemeClr val="bg1"/>
                </a:solidFill>
                <a:latin typeface="Rasputin Bold" panose="020B0604020202020204" charset="0"/>
                <a:sym typeface="Rasputin Bold"/>
              </a:rPr>
              <a:t>Vs</a:t>
            </a:r>
            <a:r>
              <a:rPr lang="en-US" sz="4000" b="1" dirty="0" smtClean="0">
                <a:solidFill>
                  <a:schemeClr val="bg1"/>
                </a:solidFill>
                <a:latin typeface="Rasputin Bold" panose="020B0604020202020204" charset="0"/>
                <a:sym typeface="Rasputin Bold"/>
              </a:rPr>
              <a:t> Unsupervised </a:t>
            </a:r>
            <a:r>
              <a:rPr lang="en-US" sz="4000" b="1" dirty="0" err="1" smtClean="0">
                <a:solidFill>
                  <a:schemeClr val="bg1"/>
                </a:solidFill>
                <a:latin typeface="Rasputin Bold" panose="020B0604020202020204" charset="0"/>
                <a:sym typeface="Rasputin Bold"/>
              </a:rPr>
              <a:t>Vs</a:t>
            </a:r>
            <a:endParaRPr lang="en-US" sz="4000" b="1" dirty="0" smtClean="0">
              <a:solidFill>
                <a:schemeClr val="bg1"/>
              </a:solidFill>
              <a:latin typeface="Rasputin Bold" panose="020B0604020202020204" charset="0"/>
              <a:sym typeface="Rasputin Bold"/>
            </a:endParaRPr>
          </a:p>
          <a:p>
            <a:pPr>
              <a:lnSpc>
                <a:spcPts val="9426"/>
              </a:lnSpc>
              <a:spcBef>
                <a:spcPct val="0"/>
              </a:spcBef>
            </a:pPr>
            <a:r>
              <a:rPr lang="en-US" sz="4000" b="1" dirty="0" smtClean="0">
                <a:solidFill>
                  <a:schemeClr val="bg1"/>
                </a:solidFill>
                <a:latin typeface="Rasputin Bold" panose="020B0604020202020204" charset="0"/>
                <a:sym typeface="Rasputin Bold"/>
              </a:rPr>
              <a:t> Reinforcement Learning</a:t>
            </a:r>
            <a:endParaRPr lang="en-US" sz="4000" b="1" dirty="0" smtClean="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75</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9">
            <a:extLst>
              <a:ext uri="{FF2B5EF4-FFF2-40B4-BE49-F238E27FC236}">
                <a16:creationId xmlns:a16="http://schemas.microsoft.com/office/drawing/2014/main" xmlns="" id="{C6D91613-C1FA-01A2-39AF-BFB13EF455F1}"/>
              </a:ext>
            </a:extLst>
          </p:cNvPr>
          <p:cNvGraphicFramePr>
            <a:graphicFrameLocks noGrp="1"/>
          </p:cNvGraphicFramePr>
          <p:nvPr>
            <p:extLst>
              <p:ext uri="{D42A27DB-BD31-4B8C-83A1-F6EECF244321}">
                <p14:modId xmlns:p14="http://schemas.microsoft.com/office/powerpoint/2010/main" val="1162986746"/>
              </p:ext>
            </p:extLst>
          </p:nvPr>
        </p:nvGraphicFramePr>
        <p:xfrm>
          <a:off x="3810000" y="4400345"/>
          <a:ext cx="9144001" cy="3594394"/>
        </p:xfrm>
        <a:graphic>
          <a:graphicData uri="http://schemas.openxmlformats.org/drawingml/2006/table">
            <a:tbl>
              <a:tblPr firstRow="1" bandRow="1">
                <a:tableStyleId>{EB344D84-9AFB-497E-A393-DC336BA19D2E}</a:tableStyleId>
              </a:tblPr>
              <a:tblGrid>
                <a:gridCol w="1745673">
                  <a:extLst>
                    <a:ext uri="{9D8B030D-6E8A-4147-A177-3AD203B41FA5}">
                      <a16:colId xmlns:a16="http://schemas.microsoft.com/office/drawing/2014/main" xmlns="" val="1015428499"/>
                    </a:ext>
                  </a:extLst>
                </a:gridCol>
                <a:gridCol w="2327564">
                  <a:extLst>
                    <a:ext uri="{9D8B030D-6E8A-4147-A177-3AD203B41FA5}">
                      <a16:colId xmlns:a16="http://schemas.microsoft.com/office/drawing/2014/main" xmlns="" val="1724572950"/>
                    </a:ext>
                  </a:extLst>
                </a:gridCol>
                <a:gridCol w="2784764">
                  <a:extLst>
                    <a:ext uri="{9D8B030D-6E8A-4147-A177-3AD203B41FA5}">
                      <a16:colId xmlns:a16="http://schemas.microsoft.com/office/drawing/2014/main" xmlns="" val="1175486127"/>
                    </a:ext>
                  </a:extLst>
                </a:gridCol>
                <a:gridCol w="2286000">
                  <a:extLst>
                    <a:ext uri="{9D8B030D-6E8A-4147-A177-3AD203B41FA5}">
                      <a16:colId xmlns:a16="http://schemas.microsoft.com/office/drawing/2014/main" xmlns="" val="3712254491"/>
                    </a:ext>
                  </a:extLst>
                </a:gridCol>
              </a:tblGrid>
              <a:tr h="443464">
                <a:tc>
                  <a:txBody>
                    <a:bodyPr/>
                    <a:lstStyle/>
                    <a:p>
                      <a:pPr algn="ctr"/>
                      <a:r>
                        <a:rPr lang="en-US" sz="1600" u="none" strike="noStrike" dirty="0">
                          <a:solidFill>
                            <a:schemeClr val="tx1"/>
                          </a:solidFill>
                          <a:effectLst/>
                          <a:latin typeface="Times New Roman" panose="02020603050405020304" pitchFamily="18" charset="0"/>
                          <a:cs typeface="Times New Roman" panose="02020603050405020304" pitchFamily="18" charset="0"/>
                        </a:rPr>
                        <a:t>Criteria</a:t>
                      </a:r>
                    </a:p>
                  </a:txBody>
                  <a:tcPr marL="95250" marR="95250" marT="95250" marB="95250" anchor="ctr"/>
                </a:tc>
                <a:tc>
                  <a:txBody>
                    <a:bodyPr/>
                    <a:lstStyle/>
                    <a:p>
                      <a:pPr algn="ctr"/>
                      <a:r>
                        <a:rPr lang="en-US" sz="1600" u="none" strike="noStrike" dirty="0">
                          <a:solidFill>
                            <a:schemeClr val="tx1"/>
                          </a:solidFill>
                          <a:effectLst/>
                          <a:latin typeface="Times New Roman" panose="02020603050405020304" pitchFamily="18" charset="0"/>
                          <a:cs typeface="Times New Roman" panose="02020603050405020304" pitchFamily="18" charset="0"/>
                        </a:rPr>
                        <a:t>Supervised ML</a:t>
                      </a:r>
                    </a:p>
                  </a:txBody>
                  <a:tcPr marL="95250" marR="95250" marT="95250" marB="95250" anchor="ctr"/>
                </a:tc>
                <a:tc>
                  <a:txBody>
                    <a:bodyPr/>
                    <a:lstStyle/>
                    <a:p>
                      <a:pPr algn="ctr"/>
                      <a:r>
                        <a:rPr lang="en-US" sz="1600" u="none" strike="noStrike">
                          <a:solidFill>
                            <a:schemeClr val="tx1"/>
                          </a:solidFill>
                          <a:effectLst/>
                          <a:latin typeface="Times New Roman" panose="02020603050405020304" pitchFamily="18" charset="0"/>
                          <a:cs typeface="Times New Roman" panose="02020603050405020304" pitchFamily="18" charset="0"/>
                        </a:rPr>
                        <a:t>Unsupervised ML</a:t>
                      </a:r>
                    </a:p>
                  </a:txBody>
                  <a:tcPr marL="95250" marR="95250" marT="95250" marB="95250" anchor="ctr"/>
                </a:tc>
                <a:tc>
                  <a:txBody>
                    <a:bodyPr/>
                    <a:lstStyle/>
                    <a:p>
                      <a:pPr algn="ctr"/>
                      <a:r>
                        <a:rPr lang="en-US" sz="1600" u="none" strike="noStrike" dirty="0">
                          <a:solidFill>
                            <a:schemeClr val="tx1"/>
                          </a:solidFill>
                          <a:effectLst/>
                          <a:latin typeface="Times New Roman" panose="02020603050405020304" pitchFamily="18" charset="0"/>
                          <a:cs typeface="Times New Roman" panose="02020603050405020304" pitchFamily="18" charset="0"/>
                        </a:rPr>
                        <a:t>Reinforcement ML</a:t>
                      </a:r>
                    </a:p>
                  </a:txBody>
                  <a:tcPr marL="95250" marR="95250" marT="95250" marB="95250" anchor="ctr"/>
                </a:tc>
                <a:extLst>
                  <a:ext uri="{0D108BD9-81ED-4DB2-BD59-A6C34878D82A}">
                    <a16:rowId xmlns:a16="http://schemas.microsoft.com/office/drawing/2014/main" xmlns="" val="3763163013"/>
                  </a:ext>
                </a:extLst>
              </a:tr>
              <a:tr h="630186">
                <a:tc>
                  <a:txBody>
                    <a:bodyPr/>
                    <a:lstStyle/>
                    <a:p>
                      <a:pPr algn="ctr"/>
                      <a:r>
                        <a:rPr lang="en-US" sz="1400" b="1" u="none" strike="noStrike" dirty="0">
                          <a:effectLst/>
                          <a:latin typeface="Times New Roman" panose="02020603050405020304" pitchFamily="18" charset="0"/>
                          <a:cs typeface="Times New Roman" panose="02020603050405020304" pitchFamily="18" charset="0"/>
                        </a:rPr>
                        <a:t>Definition</a:t>
                      </a:r>
                    </a:p>
                  </a:txBody>
                  <a:tcPr marL="95250" marR="95250" marT="95250" marB="95250" anchor="ctr"/>
                </a:tc>
                <a:tc>
                  <a:txBody>
                    <a:bodyPr/>
                    <a:lstStyle/>
                    <a:p>
                      <a:pPr algn="ctr"/>
                      <a:r>
                        <a:rPr lang="en-US" sz="1400" u="none" strike="noStrike">
                          <a:effectLst/>
                          <a:latin typeface="Times New Roman" panose="02020603050405020304" pitchFamily="18" charset="0"/>
                          <a:cs typeface="Times New Roman" panose="02020603050405020304" pitchFamily="18" charset="0"/>
                        </a:rPr>
                        <a:t>Learns by using labelled data</a:t>
                      </a:r>
                    </a:p>
                  </a:txBody>
                  <a:tcPr marL="95250" marR="95250" marT="95250" marB="95250" anchor="ctr"/>
                </a:tc>
                <a:tc>
                  <a:txBody>
                    <a:bodyPr/>
                    <a:lstStyle/>
                    <a:p>
                      <a:pPr algn="ctr"/>
                      <a:r>
                        <a:rPr lang="en-US" sz="1400" u="none" strike="noStrike">
                          <a:effectLst/>
                          <a:latin typeface="Times New Roman" panose="02020603050405020304" pitchFamily="18" charset="0"/>
                          <a:cs typeface="Times New Roman" panose="02020603050405020304" pitchFamily="18" charset="0"/>
                        </a:rPr>
                        <a:t>Trained using unlabelled data without any guidance.</a:t>
                      </a:r>
                    </a:p>
                  </a:txBody>
                  <a:tcPr marL="95250" marR="95250" marT="95250" marB="95250" anchor="ctr"/>
                </a:tc>
                <a:tc>
                  <a:txBody>
                    <a:bodyPr/>
                    <a:lstStyle/>
                    <a:p>
                      <a:pPr algn="ctr"/>
                      <a:r>
                        <a:rPr lang="en-US" sz="1400" u="none" strike="noStrike" dirty="0">
                          <a:effectLst/>
                          <a:latin typeface="Times New Roman" panose="02020603050405020304" pitchFamily="18" charset="0"/>
                          <a:cs typeface="Times New Roman" panose="02020603050405020304" pitchFamily="18" charset="0"/>
                        </a:rPr>
                        <a:t>Works on interacting with the environment</a:t>
                      </a:r>
                    </a:p>
                  </a:txBody>
                  <a:tcPr marL="95250" marR="95250" marT="95250" marB="95250" anchor="ctr"/>
                </a:tc>
                <a:extLst>
                  <a:ext uri="{0D108BD9-81ED-4DB2-BD59-A6C34878D82A}">
                    <a16:rowId xmlns:a16="http://schemas.microsoft.com/office/drawing/2014/main" xmlns="" val="1529714491"/>
                  </a:ext>
                </a:extLst>
              </a:tr>
              <a:tr h="630186">
                <a:tc>
                  <a:txBody>
                    <a:bodyPr/>
                    <a:lstStyle/>
                    <a:p>
                      <a:pPr algn="ctr"/>
                      <a:r>
                        <a:rPr lang="en-US" sz="1400" b="1" u="none" strike="noStrike" dirty="0">
                          <a:effectLst/>
                          <a:latin typeface="Times New Roman" panose="02020603050405020304" pitchFamily="18" charset="0"/>
                          <a:cs typeface="Times New Roman" panose="02020603050405020304" pitchFamily="18" charset="0"/>
                        </a:rPr>
                        <a:t>Type of problems</a:t>
                      </a:r>
                    </a:p>
                  </a:txBody>
                  <a:tcPr marL="95250" marR="95250" marT="95250" marB="95250" anchor="ctr"/>
                </a:tc>
                <a:tc>
                  <a:txBody>
                    <a:bodyPr/>
                    <a:lstStyle/>
                    <a:p>
                      <a:pPr algn="ctr"/>
                      <a:r>
                        <a:rPr lang="en-US" sz="1400" u="none" strike="noStrike">
                          <a:effectLst/>
                          <a:latin typeface="Times New Roman" panose="02020603050405020304" pitchFamily="18" charset="0"/>
                          <a:cs typeface="Times New Roman" panose="02020603050405020304" pitchFamily="18" charset="0"/>
                        </a:rPr>
                        <a:t>Regression and classification</a:t>
                      </a:r>
                    </a:p>
                  </a:txBody>
                  <a:tcPr marL="95250" marR="95250" marT="95250" marB="95250" anchor="ctr"/>
                </a:tc>
                <a:tc>
                  <a:txBody>
                    <a:bodyPr/>
                    <a:lstStyle/>
                    <a:p>
                      <a:pPr algn="ctr"/>
                      <a:r>
                        <a:rPr lang="en-US" sz="1400" u="none" strike="noStrike">
                          <a:effectLst/>
                          <a:latin typeface="Times New Roman" panose="02020603050405020304" pitchFamily="18" charset="0"/>
                          <a:cs typeface="Times New Roman" panose="02020603050405020304" pitchFamily="18" charset="0"/>
                        </a:rPr>
                        <a:t>Association and Clustering</a:t>
                      </a:r>
                    </a:p>
                  </a:txBody>
                  <a:tcPr marL="95250" marR="95250" marT="95250" marB="95250" anchor="ctr"/>
                </a:tc>
                <a:tc>
                  <a:txBody>
                    <a:bodyPr/>
                    <a:lstStyle/>
                    <a:p>
                      <a:pPr algn="ctr"/>
                      <a:r>
                        <a:rPr lang="en-US" sz="1400" u="none" strike="noStrike" dirty="0">
                          <a:effectLst/>
                          <a:latin typeface="Times New Roman" panose="02020603050405020304" pitchFamily="18" charset="0"/>
                          <a:cs typeface="Times New Roman" panose="02020603050405020304" pitchFamily="18" charset="0"/>
                        </a:rPr>
                        <a:t>Exploitation or Exploration</a:t>
                      </a:r>
                    </a:p>
                  </a:txBody>
                  <a:tcPr marL="95250" marR="95250" marT="95250" marB="95250" anchor="ctr"/>
                </a:tc>
                <a:extLst>
                  <a:ext uri="{0D108BD9-81ED-4DB2-BD59-A6C34878D82A}">
                    <a16:rowId xmlns:a16="http://schemas.microsoft.com/office/drawing/2014/main" xmlns="" val="3155675266"/>
                  </a:ext>
                </a:extLst>
              </a:tr>
              <a:tr h="848028">
                <a:tc>
                  <a:txBody>
                    <a:bodyPr/>
                    <a:lstStyle/>
                    <a:p>
                      <a:pPr algn="ctr"/>
                      <a:r>
                        <a:rPr lang="en-US" sz="1400" b="1" u="none" strike="noStrike" dirty="0">
                          <a:effectLst/>
                          <a:latin typeface="Times New Roman" panose="02020603050405020304" pitchFamily="18" charset="0"/>
                          <a:cs typeface="Times New Roman" panose="02020603050405020304" pitchFamily="18" charset="0"/>
                        </a:rPr>
                        <a:t>Algorithms</a:t>
                      </a:r>
                    </a:p>
                  </a:txBody>
                  <a:tcPr marL="95250" marR="95250" marT="95250" marB="95250" anchor="ctr"/>
                </a:tc>
                <a:tc>
                  <a:txBody>
                    <a:bodyPr/>
                    <a:lstStyle/>
                    <a:p>
                      <a:pPr algn="ctr"/>
                      <a:r>
                        <a:rPr lang="en-US" sz="1400" u="none" strike="noStrike" dirty="0">
                          <a:effectLst/>
                          <a:latin typeface="Times New Roman" panose="02020603050405020304" pitchFamily="18" charset="0"/>
                          <a:cs typeface="Times New Roman" panose="02020603050405020304" pitchFamily="18" charset="0"/>
                        </a:rPr>
                        <a:t>Linear Regression, Logistic Regression, SVM, KNN etc.</a:t>
                      </a:r>
                    </a:p>
                  </a:txBody>
                  <a:tcPr marL="95250" marR="95250" marT="95250" marB="95250" anchor="ctr"/>
                </a:tc>
                <a:tc>
                  <a:txBody>
                    <a:bodyPr/>
                    <a:lstStyle/>
                    <a:p>
                      <a:pPr algn="ctr"/>
                      <a:r>
                        <a:rPr lang="en-US" sz="1400" u="none" strike="noStrike">
                          <a:effectLst/>
                          <a:latin typeface="Times New Roman" panose="02020603050405020304" pitchFamily="18" charset="0"/>
                          <a:cs typeface="Times New Roman" panose="02020603050405020304" pitchFamily="18" charset="0"/>
                        </a:rPr>
                        <a:t>K – Means,</a:t>
                      </a:r>
                      <a:br>
                        <a:rPr lang="en-US" sz="1400" u="none" strike="noStrike">
                          <a:effectLst/>
                          <a:latin typeface="Times New Roman" panose="02020603050405020304" pitchFamily="18" charset="0"/>
                          <a:cs typeface="Times New Roman" panose="02020603050405020304" pitchFamily="18" charset="0"/>
                        </a:rPr>
                      </a:br>
                      <a:r>
                        <a:rPr lang="en-US" sz="1400" u="none" strike="noStrike">
                          <a:effectLst/>
                          <a:latin typeface="Times New Roman" panose="02020603050405020304" pitchFamily="18" charset="0"/>
                          <a:cs typeface="Times New Roman" panose="02020603050405020304" pitchFamily="18" charset="0"/>
                        </a:rPr>
                        <a:t>C – Means, Apriori</a:t>
                      </a:r>
                    </a:p>
                  </a:txBody>
                  <a:tcPr marL="95250" marR="95250" marT="95250" marB="95250" anchor="ctr"/>
                </a:tc>
                <a:tc>
                  <a:txBody>
                    <a:bodyPr/>
                    <a:lstStyle/>
                    <a:p>
                      <a:pPr algn="ctr"/>
                      <a:r>
                        <a:rPr lang="en-US" sz="1400" u="none" strike="noStrike" dirty="0">
                          <a:effectLst/>
                          <a:latin typeface="Times New Roman" panose="02020603050405020304" pitchFamily="18" charset="0"/>
                          <a:cs typeface="Times New Roman" panose="02020603050405020304" pitchFamily="18" charset="0"/>
                        </a:rPr>
                        <a:t>Q – Learning,</a:t>
                      </a:r>
                      <a:br>
                        <a:rPr lang="en-US" sz="1400" u="none" strike="noStrike" dirty="0">
                          <a:effectLst/>
                          <a:latin typeface="Times New Roman" panose="02020603050405020304" pitchFamily="18" charset="0"/>
                          <a:cs typeface="Times New Roman" panose="02020603050405020304" pitchFamily="18" charset="0"/>
                        </a:rPr>
                      </a:br>
                      <a:r>
                        <a:rPr lang="en-US" sz="1400" u="none" strike="noStrike" dirty="0">
                          <a:effectLst/>
                          <a:latin typeface="Times New Roman" panose="02020603050405020304" pitchFamily="18" charset="0"/>
                          <a:cs typeface="Times New Roman" panose="02020603050405020304" pitchFamily="18" charset="0"/>
                        </a:rPr>
                        <a:t>SARSA</a:t>
                      </a:r>
                    </a:p>
                  </a:txBody>
                  <a:tcPr marL="95250" marR="95250" marT="95250" marB="95250" anchor="ctr"/>
                </a:tc>
                <a:extLst>
                  <a:ext uri="{0D108BD9-81ED-4DB2-BD59-A6C34878D82A}">
                    <a16:rowId xmlns:a16="http://schemas.microsoft.com/office/drawing/2014/main" xmlns="" val="1318747968"/>
                  </a:ext>
                </a:extLst>
              </a:tr>
              <a:tr h="412344">
                <a:tc>
                  <a:txBody>
                    <a:bodyPr/>
                    <a:lstStyle/>
                    <a:p>
                      <a:pPr algn="ctr"/>
                      <a:r>
                        <a:rPr lang="en-US" sz="1400" b="1" u="none" strike="noStrike" dirty="0">
                          <a:effectLst/>
                          <a:latin typeface="Times New Roman" panose="02020603050405020304" pitchFamily="18" charset="0"/>
                          <a:cs typeface="Times New Roman" panose="02020603050405020304" pitchFamily="18" charset="0"/>
                        </a:rPr>
                        <a:t>Aim</a:t>
                      </a:r>
                    </a:p>
                  </a:txBody>
                  <a:tcPr marL="95250" marR="95250" marT="95250" marB="95250" anchor="ctr"/>
                </a:tc>
                <a:tc>
                  <a:txBody>
                    <a:bodyPr/>
                    <a:lstStyle/>
                    <a:p>
                      <a:pPr algn="ctr"/>
                      <a:r>
                        <a:rPr lang="en-US" sz="1400" u="none" strike="noStrike">
                          <a:effectLst/>
                          <a:latin typeface="Times New Roman" panose="02020603050405020304" pitchFamily="18" charset="0"/>
                          <a:cs typeface="Times New Roman" panose="02020603050405020304" pitchFamily="18" charset="0"/>
                        </a:rPr>
                        <a:t>Calculate outcomes</a:t>
                      </a:r>
                    </a:p>
                  </a:txBody>
                  <a:tcPr marL="95250" marR="95250" marT="95250" marB="95250" anchor="ctr"/>
                </a:tc>
                <a:tc>
                  <a:txBody>
                    <a:bodyPr/>
                    <a:lstStyle/>
                    <a:p>
                      <a:pPr algn="ctr"/>
                      <a:r>
                        <a:rPr lang="en-US" sz="1400" u="none" strike="noStrike">
                          <a:effectLst/>
                          <a:latin typeface="Times New Roman" panose="02020603050405020304" pitchFamily="18" charset="0"/>
                          <a:cs typeface="Times New Roman" panose="02020603050405020304" pitchFamily="18" charset="0"/>
                        </a:rPr>
                        <a:t>Discover underlying patterns</a:t>
                      </a:r>
                    </a:p>
                  </a:txBody>
                  <a:tcPr marL="95250" marR="95250" marT="95250" marB="95250" anchor="ctr"/>
                </a:tc>
                <a:tc>
                  <a:txBody>
                    <a:bodyPr/>
                    <a:lstStyle/>
                    <a:p>
                      <a:pPr algn="ctr"/>
                      <a:r>
                        <a:rPr lang="en-US" sz="1400" u="none" strike="noStrike" dirty="0">
                          <a:effectLst/>
                          <a:latin typeface="Times New Roman" panose="02020603050405020304" pitchFamily="18" charset="0"/>
                          <a:cs typeface="Times New Roman" panose="02020603050405020304" pitchFamily="18" charset="0"/>
                        </a:rPr>
                        <a:t>Learn a series of action</a:t>
                      </a:r>
                    </a:p>
                  </a:txBody>
                  <a:tcPr marL="95250" marR="95250" marT="95250" marB="95250" anchor="ctr"/>
                </a:tc>
                <a:extLst>
                  <a:ext uri="{0D108BD9-81ED-4DB2-BD59-A6C34878D82A}">
                    <a16:rowId xmlns:a16="http://schemas.microsoft.com/office/drawing/2014/main" xmlns="" val="4084439819"/>
                  </a:ext>
                </a:extLst>
              </a:tr>
              <a:tr h="630186">
                <a:tc>
                  <a:txBody>
                    <a:bodyPr/>
                    <a:lstStyle/>
                    <a:p>
                      <a:pPr algn="ctr"/>
                      <a:r>
                        <a:rPr lang="en-US" sz="1400" b="1" u="none" strike="noStrike" dirty="0">
                          <a:effectLst/>
                          <a:latin typeface="Times New Roman" panose="02020603050405020304" pitchFamily="18" charset="0"/>
                          <a:cs typeface="Times New Roman" panose="02020603050405020304" pitchFamily="18" charset="0"/>
                        </a:rPr>
                        <a:t>Application</a:t>
                      </a:r>
                    </a:p>
                  </a:txBody>
                  <a:tcPr marL="95250" marR="95250" marT="95250" marB="95250" anchor="ctr"/>
                </a:tc>
                <a:tc>
                  <a:txBody>
                    <a:bodyPr/>
                    <a:lstStyle/>
                    <a:p>
                      <a:pPr algn="ctr"/>
                      <a:r>
                        <a:rPr lang="en-US" sz="1400" u="none" strike="noStrike">
                          <a:effectLst/>
                          <a:latin typeface="Times New Roman" panose="02020603050405020304" pitchFamily="18" charset="0"/>
                          <a:cs typeface="Times New Roman" panose="02020603050405020304" pitchFamily="18" charset="0"/>
                        </a:rPr>
                        <a:t>Risk Evaluation, Forecast Sales</a:t>
                      </a:r>
                    </a:p>
                  </a:txBody>
                  <a:tcPr marL="95250" marR="95250" marT="95250" marB="95250" anchor="ctr"/>
                </a:tc>
                <a:tc>
                  <a:txBody>
                    <a:bodyPr/>
                    <a:lstStyle/>
                    <a:p>
                      <a:pPr algn="ctr"/>
                      <a:r>
                        <a:rPr lang="en-US" sz="1400" u="none" strike="noStrike">
                          <a:effectLst/>
                          <a:latin typeface="Times New Roman" panose="02020603050405020304" pitchFamily="18" charset="0"/>
                          <a:cs typeface="Times New Roman" panose="02020603050405020304" pitchFamily="18" charset="0"/>
                        </a:rPr>
                        <a:t>Recommendation System, Anomaly Detection</a:t>
                      </a:r>
                    </a:p>
                  </a:txBody>
                  <a:tcPr marL="95250" marR="95250" marT="95250" marB="95250" anchor="ctr"/>
                </a:tc>
                <a:tc>
                  <a:txBody>
                    <a:bodyPr/>
                    <a:lstStyle/>
                    <a:p>
                      <a:pPr algn="ctr"/>
                      <a:r>
                        <a:rPr lang="en-US" sz="1400" u="none" strike="noStrike" dirty="0">
                          <a:effectLst/>
                          <a:latin typeface="Times New Roman" panose="02020603050405020304" pitchFamily="18" charset="0"/>
                          <a:cs typeface="Times New Roman" panose="02020603050405020304" pitchFamily="18" charset="0"/>
                        </a:rPr>
                        <a:t>Self Driving Cars, Gaming, Healthcare</a:t>
                      </a:r>
                    </a:p>
                  </a:txBody>
                  <a:tcPr marL="95250" marR="95250" marT="95250" marB="95250" anchor="ctr"/>
                </a:tc>
                <a:extLst>
                  <a:ext uri="{0D108BD9-81ED-4DB2-BD59-A6C34878D82A}">
                    <a16:rowId xmlns:a16="http://schemas.microsoft.com/office/drawing/2014/main" xmlns="" val="3116020956"/>
                  </a:ext>
                </a:extLst>
              </a:tr>
            </a:tbl>
          </a:graphicData>
        </a:graphic>
      </p:graphicFrame>
      <p:pic>
        <p:nvPicPr>
          <p:cNvPr id="16" name="Picture 15" descr="A picture containing indoor, wall&#10;&#10;Description automatically generated">
            <a:extLst>
              <a:ext uri="{FF2B5EF4-FFF2-40B4-BE49-F238E27FC236}">
                <a16:creationId xmlns:a16="http://schemas.microsoft.com/office/drawing/2014/main" xmlns="" id="{792AD1AA-BC8F-D938-2EA1-56C395DE35E4}"/>
              </a:ext>
            </a:extLst>
          </p:cNvPr>
          <p:cNvPicPr>
            <a:picLocks noChangeAspect="1"/>
          </p:cNvPicPr>
          <p:nvPr/>
        </p:nvPicPr>
        <p:blipFill>
          <a:blip r:embed="rId7"/>
          <a:stretch>
            <a:fillRect/>
          </a:stretch>
        </p:blipFill>
        <p:spPr>
          <a:xfrm>
            <a:off x="5562600" y="3181146"/>
            <a:ext cx="1778000" cy="1186901"/>
          </a:xfrm>
          <a:prstGeom prst="rect">
            <a:avLst/>
          </a:prstGeom>
        </p:spPr>
      </p:pic>
      <p:pic>
        <p:nvPicPr>
          <p:cNvPr id="17" name="Picture 16" descr="A person sitting at a table&#10;&#10;Description automatically generated with low confidence">
            <a:extLst>
              <a:ext uri="{FF2B5EF4-FFF2-40B4-BE49-F238E27FC236}">
                <a16:creationId xmlns:a16="http://schemas.microsoft.com/office/drawing/2014/main" xmlns="" id="{04B6B0D4-1E23-51C8-CEF7-3BD3522B9592}"/>
              </a:ext>
            </a:extLst>
          </p:cNvPr>
          <p:cNvPicPr>
            <a:picLocks noChangeAspect="1"/>
          </p:cNvPicPr>
          <p:nvPr/>
        </p:nvPicPr>
        <p:blipFill>
          <a:blip r:embed="rId8"/>
          <a:stretch>
            <a:fillRect/>
          </a:stretch>
        </p:blipFill>
        <p:spPr>
          <a:xfrm>
            <a:off x="8280400" y="3197294"/>
            <a:ext cx="1778000" cy="1186902"/>
          </a:xfrm>
          <a:prstGeom prst="rect">
            <a:avLst/>
          </a:prstGeom>
        </p:spPr>
      </p:pic>
      <p:pic>
        <p:nvPicPr>
          <p:cNvPr id="18" name="Picture 17">
            <a:extLst>
              <a:ext uri="{FF2B5EF4-FFF2-40B4-BE49-F238E27FC236}">
                <a16:creationId xmlns:a16="http://schemas.microsoft.com/office/drawing/2014/main" xmlns="" id="{84D01C45-02AD-5FD7-906E-39E18BB8B8D7}"/>
              </a:ext>
            </a:extLst>
          </p:cNvPr>
          <p:cNvPicPr>
            <a:picLocks noChangeAspect="1"/>
          </p:cNvPicPr>
          <p:nvPr/>
        </p:nvPicPr>
        <p:blipFill>
          <a:blip r:embed="rId9"/>
          <a:stretch>
            <a:fillRect/>
          </a:stretch>
        </p:blipFill>
        <p:spPr>
          <a:xfrm>
            <a:off x="11103589" y="3164639"/>
            <a:ext cx="1240811" cy="1186901"/>
          </a:xfrm>
          <a:prstGeom prst="rect">
            <a:avLst/>
          </a:prstGeom>
        </p:spPr>
      </p:pic>
    </p:spTree>
    <p:extLst>
      <p:ext uri="{BB962C8B-B14F-4D97-AF65-F5344CB8AC3E}">
        <p14:creationId xmlns:p14="http://schemas.microsoft.com/office/powerpoint/2010/main" val="3666272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457200" y="253431"/>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47254"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304185" y="594123"/>
            <a:ext cx="16916400"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Term Used in Reinforcement Learning</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346522"/>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76</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Callout 18">
            <a:extLst>
              <a:ext uri="{FF2B5EF4-FFF2-40B4-BE49-F238E27FC236}">
                <a16:creationId xmlns:a16="http://schemas.microsoft.com/office/drawing/2014/main" xmlns="" id="{C3F161D7-C070-D6D5-6A2F-7C09F8E375A4}"/>
              </a:ext>
            </a:extLst>
          </p:cNvPr>
          <p:cNvSpPr/>
          <p:nvPr/>
        </p:nvSpPr>
        <p:spPr bwMode="auto">
          <a:xfrm>
            <a:off x="4192858" y="3636115"/>
            <a:ext cx="1676400" cy="1591532"/>
          </a:xfrm>
          <a:prstGeom prst="rightArrowCallout">
            <a:avLst>
              <a:gd name="adj1" fmla="val 25000"/>
              <a:gd name="adj2" fmla="val 25000"/>
              <a:gd name="adj3" fmla="val 25000"/>
              <a:gd name="adj4" fmla="val 90354"/>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rgbClr val="FF0000"/>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chemeClr val="tx1"/>
                </a:solidFill>
                <a:latin typeface="Times New Roman" panose="02020603050405020304" pitchFamily="18" charset="0"/>
                <a:ea typeface="ＭＳ Ｐゴシック" pitchFamily="-112" charset="-128"/>
                <a:cs typeface="Times New Roman" panose="02020603050405020304" pitchFamily="18" charset="0"/>
              </a:rPr>
              <a:t>Environment</a:t>
            </a:r>
          </a:p>
        </p:txBody>
      </p:sp>
      <p:sp>
        <p:nvSpPr>
          <p:cNvPr id="20" name="Right Arrow Callout 19">
            <a:extLst>
              <a:ext uri="{FF2B5EF4-FFF2-40B4-BE49-F238E27FC236}">
                <a16:creationId xmlns:a16="http://schemas.microsoft.com/office/drawing/2014/main" xmlns="" id="{A1CA0CD8-DDFA-8FAD-1E57-D93E29B4C3E7}"/>
              </a:ext>
            </a:extLst>
          </p:cNvPr>
          <p:cNvSpPr/>
          <p:nvPr/>
        </p:nvSpPr>
        <p:spPr bwMode="auto">
          <a:xfrm>
            <a:off x="4174273" y="2995669"/>
            <a:ext cx="1676400" cy="1591532"/>
          </a:xfrm>
          <a:prstGeom prst="rightArrowCallout">
            <a:avLst>
              <a:gd name="adj1" fmla="val 25000"/>
              <a:gd name="adj2" fmla="val 25000"/>
              <a:gd name="adj3" fmla="val 25000"/>
              <a:gd name="adj4" fmla="val 90354"/>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rgbClr val="FF0000"/>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chemeClr val="tx1"/>
                </a:solidFill>
                <a:latin typeface="Times New Roman" panose="02020603050405020304" pitchFamily="18" charset="0"/>
                <a:ea typeface="ＭＳ Ｐゴシック" pitchFamily="-112" charset="-128"/>
                <a:cs typeface="Times New Roman" panose="02020603050405020304" pitchFamily="18" charset="0"/>
              </a:rPr>
              <a:t>Agent</a:t>
            </a:r>
          </a:p>
        </p:txBody>
      </p:sp>
      <p:sp>
        <p:nvSpPr>
          <p:cNvPr id="21" name="Right Arrow Callout 20">
            <a:extLst>
              <a:ext uri="{FF2B5EF4-FFF2-40B4-BE49-F238E27FC236}">
                <a16:creationId xmlns:a16="http://schemas.microsoft.com/office/drawing/2014/main" xmlns="" id="{E31CE70E-91D7-0158-D1FF-A56AE3A51AF6}"/>
              </a:ext>
            </a:extLst>
          </p:cNvPr>
          <p:cNvSpPr/>
          <p:nvPr/>
        </p:nvSpPr>
        <p:spPr bwMode="auto">
          <a:xfrm>
            <a:off x="4174273" y="4299827"/>
            <a:ext cx="1676400" cy="1591532"/>
          </a:xfrm>
          <a:prstGeom prst="rightArrowCallout">
            <a:avLst>
              <a:gd name="adj1" fmla="val 25000"/>
              <a:gd name="adj2" fmla="val 25000"/>
              <a:gd name="adj3" fmla="val 25000"/>
              <a:gd name="adj4" fmla="val 90354"/>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rgbClr val="FF0000"/>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chemeClr val="tx1"/>
                </a:solidFill>
                <a:latin typeface="Times New Roman" panose="02020603050405020304" pitchFamily="18" charset="0"/>
                <a:ea typeface="ＭＳ Ｐゴシック" pitchFamily="-112" charset="-128"/>
                <a:cs typeface="Times New Roman" panose="02020603050405020304" pitchFamily="18" charset="0"/>
              </a:rPr>
              <a:t>Action</a:t>
            </a:r>
          </a:p>
        </p:txBody>
      </p:sp>
      <p:sp>
        <p:nvSpPr>
          <p:cNvPr id="22" name="Right Arrow Callout 21">
            <a:extLst>
              <a:ext uri="{FF2B5EF4-FFF2-40B4-BE49-F238E27FC236}">
                <a16:creationId xmlns:a16="http://schemas.microsoft.com/office/drawing/2014/main" xmlns="" id="{4FD56EE0-4F98-EFB6-BE7A-1DD91DC374AE}"/>
              </a:ext>
            </a:extLst>
          </p:cNvPr>
          <p:cNvSpPr/>
          <p:nvPr/>
        </p:nvSpPr>
        <p:spPr bwMode="auto">
          <a:xfrm>
            <a:off x="4174273" y="4963539"/>
            <a:ext cx="1676400" cy="1591532"/>
          </a:xfrm>
          <a:prstGeom prst="rightArrowCallout">
            <a:avLst>
              <a:gd name="adj1" fmla="val 25000"/>
              <a:gd name="adj2" fmla="val 25000"/>
              <a:gd name="adj3" fmla="val 25000"/>
              <a:gd name="adj4" fmla="val 90354"/>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rgbClr val="FF0000"/>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chemeClr val="tx1"/>
                </a:solidFill>
                <a:latin typeface="Times New Roman" panose="02020603050405020304" pitchFamily="18" charset="0"/>
                <a:ea typeface="ＭＳ Ｐゴシック" pitchFamily="-112" charset="-128"/>
                <a:cs typeface="Times New Roman" panose="02020603050405020304" pitchFamily="18" charset="0"/>
              </a:rPr>
              <a:t>State</a:t>
            </a:r>
          </a:p>
        </p:txBody>
      </p:sp>
      <p:sp>
        <p:nvSpPr>
          <p:cNvPr id="23" name="Right Arrow Callout 22">
            <a:extLst>
              <a:ext uri="{FF2B5EF4-FFF2-40B4-BE49-F238E27FC236}">
                <a16:creationId xmlns:a16="http://schemas.microsoft.com/office/drawing/2014/main" xmlns="" id="{2BA09A98-B92E-6841-06CE-8A0172A6390F}"/>
              </a:ext>
            </a:extLst>
          </p:cNvPr>
          <p:cNvSpPr/>
          <p:nvPr/>
        </p:nvSpPr>
        <p:spPr bwMode="auto">
          <a:xfrm>
            <a:off x="4174273" y="5627251"/>
            <a:ext cx="1676400" cy="1591532"/>
          </a:xfrm>
          <a:prstGeom prst="rightArrowCallout">
            <a:avLst>
              <a:gd name="adj1" fmla="val 25000"/>
              <a:gd name="adj2" fmla="val 25000"/>
              <a:gd name="adj3" fmla="val 25000"/>
              <a:gd name="adj4" fmla="val 90354"/>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rgbClr val="FF0000"/>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chemeClr val="tx1"/>
                </a:solidFill>
                <a:latin typeface="Times New Roman" panose="02020603050405020304" pitchFamily="18" charset="0"/>
                <a:ea typeface="ＭＳ Ｐゴシック" pitchFamily="-112" charset="-128"/>
                <a:cs typeface="Times New Roman" panose="02020603050405020304" pitchFamily="18" charset="0"/>
              </a:rPr>
              <a:t>Reward</a:t>
            </a:r>
          </a:p>
        </p:txBody>
      </p:sp>
      <p:sp>
        <p:nvSpPr>
          <p:cNvPr id="24" name="Right Arrow Callout 23">
            <a:extLst>
              <a:ext uri="{FF2B5EF4-FFF2-40B4-BE49-F238E27FC236}">
                <a16:creationId xmlns:a16="http://schemas.microsoft.com/office/drawing/2014/main" xmlns="" id="{1D9B3221-977A-121C-7BB9-8A24A2990A73}"/>
              </a:ext>
            </a:extLst>
          </p:cNvPr>
          <p:cNvSpPr/>
          <p:nvPr/>
        </p:nvSpPr>
        <p:spPr bwMode="auto">
          <a:xfrm>
            <a:off x="4174273" y="6290265"/>
            <a:ext cx="1676400" cy="1591532"/>
          </a:xfrm>
          <a:prstGeom prst="rightArrowCallout">
            <a:avLst>
              <a:gd name="adj1" fmla="val 25000"/>
              <a:gd name="adj2" fmla="val 25000"/>
              <a:gd name="adj3" fmla="val 25000"/>
              <a:gd name="adj4" fmla="val 90354"/>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rgbClr val="FF0000"/>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chemeClr val="tx1"/>
                </a:solidFill>
                <a:latin typeface="Times New Roman" panose="02020603050405020304" pitchFamily="18" charset="0"/>
                <a:ea typeface="ＭＳ Ｐゴシック" pitchFamily="-112" charset="-128"/>
                <a:cs typeface="Times New Roman" panose="02020603050405020304" pitchFamily="18" charset="0"/>
              </a:rPr>
              <a:t>Policy</a:t>
            </a:r>
          </a:p>
        </p:txBody>
      </p:sp>
      <p:sp>
        <p:nvSpPr>
          <p:cNvPr id="25" name="Right Arrow Callout 24">
            <a:extLst>
              <a:ext uri="{FF2B5EF4-FFF2-40B4-BE49-F238E27FC236}">
                <a16:creationId xmlns:a16="http://schemas.microsoft.com/office/drawing/2014/main" xmlns="" id="{4D2D13F6-AEFB-82CC-575F-8611DE778560}"/>
              </a:ext>
            </a:extLst>
          </p:cNvPr>
          <p:cNvSpPr/>
          <p:nvPr/>
        </p:nvSpPr>
        <p:spPr bwMode="auto">
          <a:xfrm>
            <a:off x="4174273" y="6950946"/>
            <a:ext cx="1676400" cy="1591532"/>
          </a:xfrm>
          <a:prstGeom prst="rightArrowCallout">
            <a:avLst>
              <a:gd name="adj1" fmla="val 25000"/>
              <a:gd name="adj2" fmla="val 25000"/>
              <a:gd name="adj3" fmla="val 25000"/>
              <a:gd name="adj4" fmla="val 90354"/>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rgbClr val="FF0000"/>
            </a:solid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chemeClr val="tx1"/>
                </a:solidFill>
                <a:latin typeface="Times New Roman" panose="02020603050405020304" pitchFamily="18" charset="0"/>
                <a:ea typeface="ＭＳ Ｐゴシック" pitchFamily="-112" charset="-128"/>
                <a:cs typeface="Times New Roman" panose="02020603050405020304" pitchFamily="18" charset="0"/>
              </a:rPr>
              <a:t>Value</a:t>
            </a:r>
          </a:p>
        </p:txBody>
      </p:sp>
      <p:sp>
        <p:nvSpPr>
          <p:cNvPr id="26" name="TextBox 25">
            <a:extLst>
              <a:ext uri="{FF2B5EF4-FFF2-40B4-BE49-F238E27FC236}">
                <a16:creationId xmlns:a16="http://schemas.microsoft.com/office/drawing/2014/main" xmlns="" id="{E889B373-3A45-B637-6C39-952473C3EA72}"/>
              </a:ext>
            </a:extLst>
          </p:cNvPr>
          <p:cNvSpPr txBox="1"/>
          <p:nvPr/>
        </p:nvSpPr>
        <p:spPr>
          <a:xfrm>
            <a:off x="5879390" y="3088236"/>
            <a:ext cx="5790368" cy="1414226"/>
          </a:xfrm>
          <a:prstGeom prst="rect">
            <a:avLst/>
          </a:prstGeom>
          <a:noFill/>
        </p:spPr>
        <p:txBody>
          <a:bodyPr wrap="none" rtlCol="0">
            <a:spAutoFit/>
          </a:bodyPr>
          <a:lstStyle/>
          <a:p>
            <a:r>
              <a:rPr lang="en-US" sz="1600" dirty="0">
                <a:solidFill>
                  <a:srgbClr val="000000"/>
                </a:solidFill>
                <a:latin typeface="Times New Roman" panose="02020603050405020304" pitchFamily="18" charset="0"/>
                <a:cs typeface="Times New Roman" panose="02020603050405020304" pitchFamily="18" charset="0"/>
              </a:rPr>
              <a:t>An entity that can perceive/explore the environment and act upon it.</a:t>
            </a:r>
            <a:endParaRPr lang="en-US" sz="16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xmlns="" id="{F8D15651-1198-F85F-2AA4-FD13E3343B02}"/>
              </a:ext>
            </a:extLst>
          </p:cNvPr>
          <p:cNvSpPr txBox="1"/>
          <p:nvPr/>
        </p:nvSpPr>
        <p:spPr>
          <a:xfrm>
            <a:off x="5879391" y="3724768"/>
            <a:ext cx="5008935" cy="1414226"/>
          </a:xfrm>
          <a:prstGeom prst="rect">
            <a:avLst/>
          </a:prstGeom>
          <a:noFill/>
        </p:spPr>
        <p:txBody>
          <a:bodyPr wrap="none" rtlCol="0">
            <a:spAutoFit/>
          </a:bodyPr>
          <a:lstStyle/>
          <a:p>
            <a:r>
              <a:rPr lang="en-US" sz="1600" dirty="0">
                <a:solidFill>
                  <a:srgbClr val="000000"/>
                </a:solidFill>
                <a:latin typeface="Times New Roman" panose="02020603050405020304" pitchFamily="18" charset="0"/>
                <a:cs typeface="Times New Roman" panose="02020603050405020304" pitchFamily="18" charset="0"/>
              </a:rPr>
              <a:t> A situation in which an agent is present or surrounded by.</a:t>
            </a:r>
            <a:endParaRPr lang="en-US" sz="16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xmlns="" id="{076981DC-DFF9-5490-F4F2-061FA19DCD71}"/>
              </a:ext>
            </a:extLst>
          </p:cNvPr>
          <p:cNvSpPr txBox="1"/>
          <p:nvPr/>
        </p:nvSpPr>
        <p:spPr>
          <a:xfrm>
            <a:off x="5889703" y="4388480"/>
            <a:ext cx="5537093" cy="1414226"/>
          </a:xfrm>
          <a:prstGeom prst="rect">
            <a:avLst/>
          </a:prstGeom>
          <a:noFill/>
        </p:spPr>
        <p:txBody>
          <a:bodyPr wrap="none" rtlCol="0">
            <a:spAutoFit/>
          </a:bodyPr>
          <a:lstStyle/>
          <a:p>
            <a:r>
              <a:rPr lang="en-US" sz="1600" dirty="0">
                <a:solidFill>
                  <a:srgbClr val="000000"/>
                </a:solidFill>
                <a:latin typeface="Times New Roman" panose="02020603050405020304" pitchFamily="18" charset="0"/>
                <a:cs typeface="Times New Roman" panose="02020603050405020304" pitchFamily="18" charset="0"/>
              </a:rPr>
              <a:t>Actions are the moves taken by an agent within the environment.</a:t>
            </a:r>
            <a:endParaRPr lang="en-US" sz="16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xmlns="" id="{92AE2BC2-8C2D-9EC1-CB9D-42A2F0774782}"/>
              </a:ext>
            </a:extLst>
          </p:cNvPr>
          <p:cNvSpPr txBox="1"/>
          <p:nvPr/>
        </p:nvSpPr>
        <p:spPr>
          <a:xfrm>
            <a:off x="5910147" y="4922286"/>
            <a:ext cx="6683297" cy="4327490"/>
          </a:xfrm>
          <a:prstGeom prst="rect">
            <a:avLst/>
          </a:prstGeom>
          <a:noFill/>
        </p:spPr>
        <p:txBody>
          <a:bodyPr wrap="square" rtlCol="0">
            <a:spAutoFit/>
          </a:bodyPr>
          <a:lstStyle/>
          <a:p>
            <a:r>
              <a:rPr lang="en-US" sz="1600" dirty="0">
                <a:solidFill>
                  <a:srgbClr val="000000"/>
                </a:solidFill>
                <a:latin typeface="Times New Roman" panose="02020603050405020304" pitchFamily="18" charset="0"/>
                <a:cs typeface="Times New Roman" panose="02020603050405020304" pitchFamily="18" charset="0"/>
              </a:rPr>
              <a:t>State is a situation returned by the environment after each action taken by the agent.</a:t>
            </a:r>
            <a:endParaRPr lang="en-US" sz="16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xmlns="" id="{58A7AECE-6DA4-A570-FE58-83D33BA55E1D}"/>
              </a:ext>
            </a:extLst>
          </p:cNvPr>
          <p:cNvSpPr txBox="1"/>
          <p:nvPr/>
        </p:nvSpPr>
        <p:spPr>
          <a:xfrm>
            <a:off x="5889703" y="5704069"/>
            <a:ext cx="6703741" cy="2442755"/>
          </a:xfrm>
          <a:prstGeom prst="rect">
            <a:avLst/>
          </a:prstGeom>
          <a:noFill/>
        </p:spPr>
        <p:txBody>
          <a:bodyPr wrap="square" rtlCol="0">
            <a:spAutoFit/>
          </a:bodyPr>
          <a:lstStyle/>
          <a:p>
            <a:r>
              <a:rPr lang="en-US" sz="1600" dirty="0">
                <a:solidFill>
                  <a:srgbClr val="000000"/>
                </a:solidFill>
                <a:latin typeface="Times New Roman" panose="02020603050405020304" pitchFamily="18" charset="0"/>
                <a:cs typeface="Times New Roman" panose="02020603050405020304" pitchFamily="18" charset="0"/>
              </a:rPr>
              <a:t>A feedback returned to the agent from the environment to evaluate the action of the agent.</a:t>
            </a:r>
            <a:endParaRPr lang="en-US" sz="16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xmlns="" id="{E702C077-973F-9FD3-8B17-EF5F21C82F50}"/>
              </a:ext>
            </a:extLst>
          </p:cNvPr>
          <p:cNvSpPr txBox="1"/>
          <p:nvPr/>
        </p:nvSpPr>
        <p:spPr>
          <a:xfrm>
            <a:off x="5850673" y="6191190"/>
            <a:ext cx="6703741" cy="830997"/>
          </a:xfrm>
          <a:prstGeom prst="rect">
            <a:avLst/>
          </a:prstGeom>
          <a:noFill/>
        </p:spPr>
        <p:txBody>
          <a:bodyPr wrap="square" rtlCol="0">
            <a:spAutoFit/>
          </a:bodyPr>
          <a:lstStyle/>
          <a:p>
            <a:endParaRPr lang="en-US" sz="1600" dirty="0" smtClean="0">
              <a:solidFill>
                <a:srgbClr val="000000"/>
              </a:solidFill>
              <a:latin typeface="Times New Roman" panose="02020603050405020304" pitchFamily="18" charset="0"/>
              <a:cs typeface="Times New Roman" panose="02020603050405020304" pitchFamily="18" charset="0"/>
            </a:endParaRPr>
          </a:p>
          <a:p>
            <a:r>
              <a:rPr lang="en-US" sz="1600" dirty="0" smtClean="0">
                <a:solidFill>
                  <a:srgbClr val="000000"/>
                </a:solidFill>
                <a:latin typeface="Times New Roman" panose="02020603050405020304" pitchFamily="18" charset="0"/>
                <a:cs typeface="Times New Roman" panose="02020603050405020304" pitchFamily="18" charset="0"/>
              </a:rPr>
              <a:t>Policy </a:t>
            </a:r>
            <a:r>
              <a:rPr lang="en-US" sz="1600" dirty="0">
                <a:solidFill>
                  <a:srgbClr val="000000"/>
                </a:solidFill>
                <a:latin typeface="Times New Roman" panose="02020603050405020304" pitchFamily="18" charset="0"/>
                <a:cs typeface="Times New Roman" panose="02020603050405020304" pitchFamily="18" charset="0"/>
              </a:rPr>
              <a:t>is a strategy applied by the agent for the next action based on the current state.</a:t>
            </a:r>
            <a:endParaRPr lang="en-US" sz="16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xmlns="" id="{B14D42CD-6E22-7417-0A5E-0C52298A3FD8}"/>
              </a:ext>
            </a:extLst>
          </p:cNvPr>
          <p:cNvSpPr txBox="1"/>
          <p:nvPr/>
        </p:nvSpPr>
        <p:spPr>
          <a:xfrm>
            <a:off x="5850673" y="7279857"/>
            <a:ext cx="6664713" cy="2442755"/>
          </a:xfrm>
          <a:prstGeom prst="rect">
            <a:avLst/>
          </a:prstGeom>
          <a:noFill/>
        </p:spPr>
        <p:txBody>
          <a:bodyPr wrap="square" rtlCol="0">
            <a:spAutoFit/>
          </a:bodyPr>
          <a:lstStyle/>
          <a:p>
            <a:r>
              <a:rPr lang="en-US" sz="1600" dirty="0">
                <a:solidFill>
                  <a:srgbClr val="000000"/>
                </a:solidFill>
                <a:latin typeface="Times New Roman" panose="02020603050405020304" pitchFamily="18" charset="0"/>
                <a:cs typeface="Times New Roman" panose="02020603050405020304" pitchFamily="18" charset="0"/>
              </a:rPr>
              <a:t>It is expected long-term retuned with the discount factor and opposite to the short-term reward.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091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strVal val="#ppt_w*0.70"/>
                                          </p:val>
                                        </p:tav>
                                        <p:tav tm="100000">
                                          <p:val>
                                            <p:strVal val="#ppt_w"/>
                                          </p:val>
                                        </p:tav>
                                      </p:tavLst>
                                    </p:anim>
                                    <p:anim calcmode="lin" valueType="num">
                                      <p:cBhvr>
                                        <p:cTn id="13" dur="1000" fill="hold"/>
                                        <p:tgtEl>
                                          <p:spTgt spid="27"/>
                                        </p:tgtEl>
                                        <p:attrNameLst>
                                          <p:attrName>ppt_h</p:attrName>
                                        </p:attrNameLst>
                                      </p:cBhvr>
                                      <p:tavLst>
                                        <p:tav tm="0">
                                          <p:val>
                                            <p:strVal val="#ppt_h"/>
                                          </p:val>
                                        </p:tav>
                                        <p:tav tm="100000">
                                          <p:val>
                                            <p:strVal val="#ppt_h"/>
                                          </p:val>
                                        </p:tav>
                                      </p:tavLst>
                                    </p:anim>
                                    <p:animEffect transition="in" filter="fade">
                                      <p:cBhvr>
                                        <p:cTn id="14" dur="10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900" decel="100000" fill="hold"/>
                                        <p:tgtEl>
                                          <p:spTgt spid="22"/>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900" decel="100000" fill="hold"/>
                                        <p:tgtEl>
                                          <p:spTgt spid="29"/>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p:tgtEl>
                                          <p:spTgt spid="23"/>
                                        </p:tgtEl>
                                        <p:attrNameLst>
                                          <p:attrName>ppt_y</p:attrName>
                                        </p:attrNameLst>
                                      </p:cBhvr>
                                      <p:tavLst>
                                        <p:tav tm="0">
                                          <p:val>
                                            <p:strVal val="#ppt_y+#ppt_h*1.125000"/>
                                          </p:val>
                                        </p:tav>
                                        <p:tav tm="100000">
                                          <p:val>
                                            <p:strVal val="#ppt_y"/>
                                          </p:val>
                                        </p:tav>
                                      </p:tavLst>
                                    </p:anim>
                                    <p:animEffect transition="in" filter="wipe(up)">
                                      <p:cBhvr>
                                        <p:cTn id="44" dur="500"/>
                                        <p:tgtEl>
                                          <p:spTgt spid="23"/>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p:tgtEl>
                                          <p:spTgt spid="30"/>
                                        </p:tgtEl>
                                        <p:attrNameLst>
                                          <p:attrName>ppt_y</p:attrName>
                                        </p:attrNameLst>
                                      </p:cBhvr>
                                      <p:tavLst>
                                        <p:tav tm="0">
                                          <p:val>
                                            <p:strVal val="#ppt_y+#ppt_h*1.125000"/>
                                          </p:val>
                                        </p:tav>
                                        <p:tav tm="100000">
                                          <p:val>
                                            <p:strVal val="#ppt_y"/>
                                          </p:val>
                                        </p:tav>
                                      </p:tavLst>
                                    </p:anim>
                                    <p:animEffect transition="in" filter="wipe(up)">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checkerboard(across)">
                                      <p:cBhvr>
                                        <p:cTn id="53" dur="500"/>
                                        <p:tgtEl>
                                          <p:spTgt spid="24"/>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checkerboard(across)">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7" grpId="0"/>
      <p:bldP spid="28" grpId="0"/>
      <p:bldP spid="29" grpId="0"/>
      <p:bldP spid="30" grpId="0"/>
      <p:bldP spid="31" grpId="0"/>
      <p:bldP spid="32"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457200" y="253431"/>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47254"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371600" y="547888"/>
            <a:ext cx="16916400"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Elements of Reinforcement Learning</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346522"/>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77</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xmlns="" id="{4970972B-6C86-B910-024B-BA3FD6F779D4}"/>
              </a:ext>
            </a:extLst>
          </p:cNvPr>
          <p:cNvSpPr txBox="1"/>
          <p:nvPr/>
        </p:nvSpPr>
        <p:spPr>
          <a:xfrm>
            <a:off x="3810000" y="2781300"/>
            <a:ext cx="6867586" cy="338554"/>
          </a:xfrm>
          <a:prstGeom prst="rect">
            <a:avLst/>
          </a:prstGeom>
          <a:noFill/>
        </p:spPr>
        <p:txBody>
          <a:bodyPr wrap="none" rtlCol="0">
            <a:spAutoFit/>
          </a:bodyPr>
          <a:lstStyle/>
          <a:p>
            <a:r>
              <a:rPr lang="en-US" sz="1600" dirty="0">
                <a:solidFill>
                  <a:srgbClr val="333333"/>
                </a:solidFill>
                <a:latin typeface="Times New Roman" panose="02020603050405020304" pitchFamily="18" charset="0"/>
                <a:cs typeface="Times New Roman" panose="02020603050405020304" pitchFamily="18" charset="0"/>
              </a:rPr>
              <a:t>There are four main elements of Reinforcement Learning, which are given below</a:t>
            </a:r>
            <a:endParaRPr lang="en-US" sz="28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xmlns="" id="{1388C082-2160-FC16-5940-9302C45D4CA8}"/>
              </a:ext>
            </a:extLst>
          </p:cNvPr>
          <p:cNvSpPr txBox="1"/>
          <p:nvPr/>
        </p:nvSpPr>
        <p:spPr>
          <a:xfrm>
            <a:off x="4114800" y="3370064"/>
            <a:ext cx="9740485" cy="2154436"/>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1. Policy:</a:t>
            </a:r>
          </a:p>
          <a:p>
            <a:pPr algn="just"/>
            <a:r>
              <a:rPr lang="en-US" sz="1600" dirty="0">
                <a:solidFill>
                  <a:srgbClr val="333333"/>
                </a:solidFill>
                <a:latin typeface="Times New Roman" panose="02020603050405020304" pitchFamily="18" charset="0"/>
                <a:cs typeface="Times New Roman" panose="02020603050405020304" pitchFamily="18" charset="0"/>
              </a:rPr>
              <a:t>A policy can be defined as a way how an agent behaves at a given time. It maps the perceived states of the environment to the actions taken on those states.</a:t>
            </a:r>
          </a:p>
          <a:p>
            <a:pPr algn="just"/>
            <a:endParaRPr lang="en-US" sz="1600" dirty="0">
              <a:solidFill>
                <a:srgbClr val="333333"/>
              </a:solidFill>
              <a:latin typeface="Times New Roman" panose="02020603050405020304" pitchFamily="18" charset="0"/>
              <a:cs typeface="Times New Roman" panose="02020603050405020304" pitchFamily="18" charset="0"/>
            </a:endParaRPr>
          </a:p>
          <a:p>
            <a:r>
              <a:rPr lang="en-US" sz="1600" dirty="0">
                <a:solidFill>
                  <a:srgbClr val="000000"/>
                </a:solidFill>
                <a:latin typeface="Times New Roman" panose="02020603050405020304" pitchFamily="18" charset="0"/>
                <a:cs typeface="Times New Roman" panose="02020603050405020304" pitchFamily="18" charset="0"/>
              </a:rPr>
              <a:t>The policy-based approach has mainly two types of policy:</a:t>
            </a:r>
          </a:p>
          <a:p>
            <a:pPr marL="742950" lvl="1" indent="-285750" algn="just">
              <a:buFont typeface="Arial" panose="020B0604020202020204" pitchFamily="34" charset="0"/>
              <a:buChar char="•"/>
            </a:pPr>
            <a:r>
              <a:rPr lang="en-US" sz="1600" b="1" dirty="0">
                <a:solidFill>
                  <a:srgbClr val="000000"/>
                </a:solidFill>
                <a:latin typeface="Times New Roman" panose="02020603050405020304" pitchFamily="18" charset="0"/>
                <a:cs typeface="Times New Roman" panose="02020603050405020304" pitchFamily="18" charset="0"/>
              </a:rPr>
              <a:t>Deterministic:</a:t>
            </a:r>
            <a:r>
              <a:rPr lang="en-US" sz="1600" dirty="0">
                <a:solidFill>
                  <a:srgbClr val="000000"/>
                </a:solidFill>
                <a:latin typeface="Times New Roman" panose="02020603050405020304" pitchFamily="18" charset="0"/>
                <a:cs typeface="Times New Roman" panose="02020603050405020304" pitchFamily="18" charset="0"/>
              </a:rPr>
              <a:t> The same action is produced by the policy (</a:t>
            </a:r>
            <a:r>
              <a:rPr lang="el-GR" sz="1600" dirty="0">
                <a:solidFill>
                  <a:srgbClr val="000000"/>
                </a:solidFill>
                <a:latin typeface="Times New Roman" panose="02020603050405020304" pitchFamily="18" charset="0"/>
                <a:cs typeface="Times New Roman" panose="02020603050405020304" pitchFamily="18" charset="0"/>
              </a:rPr>
              <a:t>π) </a:t>
            </a:r>
            <a:r>
              <a:rPr lang="en-US" sz="1600" dirty="0">
                <a:solidFill>
                  <a:srgbClr val="000000"/>
                </a:solidFill>
                <a:latin typeface="Times New Roman" panose="02020603050405020304" pitchFamily="18" charset="0"/>
                <a:cs typeface="Times New Roman" panose="02020603050405020304" pitchFamily="18" charset="0"/>
              </a:rPr>
              <a:t>at any state.</a:t>
            </a:r>
          </a:p>
          <a:p>
            <a:pPr marL="742950" lvl="1" indent="-285750" algn="just">
              <a:buFont typeface="Arial" panose="020B0604020202020204" pitchFamily="34" charset="0"/>
              <a:buChar char="•"/>
            </a:pPr>
            <a:r>
              <a:rPr lang="en-US" sz="1600" b="1" dirty="0">
                <a:solidFill>
                  <a:srgbClr val="000000"/>
                </a:solidFill>
                <a:latin typeface="Times New Roman" panose="02020603050405020304" pitchFamily="18" charset="0"/>
                <a:cs typeface="Times New Roman" panose="02020603050405020304" pitchFamily="18" charset="0"/>
              </a:rPr>
              <a:t>Stochastic:</a:t>
            </a:r>
            <a:r>
              <a:rPr lang="en-US" sz="1600" dirty="0">
                <a:solidFill>
                  <a:srgbClr val="000000"/>
                </a:solidFill>
                <a:latin typeface="Times New Roman" panose="02020603050405020304" pitchFamily="18" charset="0"/>
                <a:cs typeface="Times New Roman" panose="02020603050405020304" pitchFamily="18" charset="0"/>
              </a:rPr>
              <a:t> In this policy, probability determines the produced action.</a:t>
            </a:r>
          </a:p>
          <a:p>
            <a:pPr algn="just"/>
            <a:endParaRPr lang="en-US" sz="2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xmlns="" id="{5AA3247B-513D-8DB8-17C8-E19F3D8F7A1F}"/>
              </a:ext>
            </a:extLst>
          </p:cNvPr>
          <p:cNvSpPr txBox="1"/>
          <p:nvPr/>
        </p:nvSpPr>
        <p:spPr>
          <a:xfrm>
            <a:off x="4213858" y="5295900"/>
            <a:ext cx="8968742" cy="86177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2. Reward Signal: </a:t>
            </a:r>
            <a:r>
              <a:rPr lang="en-US" sz="1600" dirty="0">
                <a:solidFill>
                  <a:srgbClr val="000000"/>
                </a:solidFill>
                <a:latin typeface="Times New Roman" panose="02020603050405020304" pitchFamily="18" charset="0"/>
                <a:cs typeface="Times New Roman" panose="02020603050405020304" pitchFamily="18" charset="0"/>
              </a:rPr>
              <a:t>The goal of RL is defined by the reward signal. Reward signals are given according to the good and bad actions taken by the learning agent. The main objective is to maximize the total number of rewards for good actions. </a:t>
            </a:r>
          </a:p>
        </p:txBody>
      </p:sp>
      <p:sp>
        <p:nvSpPr>
          <p:cNvPr id="36" name="TextBox 35">
            <a:extLst>
              <a:ext uri="{FF2B5EF4-FFF2-40B4-BE49-F238E27FC236}">
                <a16:creationId xmlns:a16="http://schemas.microsoft.com/office/drawing/2014/main" xmlns="" id="{05E5AEFA-3B63-11D9-5800-4B84BB2EFCD7}"/>
              </a:ext>
            </a:extLst>
          </p:cNvPr>
          <p:cNvSpPr txBox="1"/>
          <p:nvPr/>
        </p:nvSpPr>
        <p:spPr>
          <a:xfrm>
            <a:off x="4190998" y="6286500"/>
            <a:ext cx="8153402" cy="615553"/>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3. Value Function: </a:t>
            </a:r>
            <a:r>
              <a:rPr lang="en-US" sz="1600" dirty="0">
                <a:latin typeface="Times New Roman" panose="02020603050405020304" pitchFamily="18" charset="0"/>
                <a:cs typeface="Times New Roman" panose="02020603050405020304" pitchFamily="18" charset="0"/>
              </a:rPr>
              <a:t>Gives information about how good the situation and action are and how much reward an agent can expect. </a:t>
            </a:r>
            <a:endParaRPr lang="en-US"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xmlns="" id="{CC99BD5A-9B0E-70B4-6E3C-CD1C5CAE106B}"/>
              </a:ext>
            </a:extLst>
          </p:cNvPr>
          <p:cNvSpPr txBox="1"/>
          <p:nvPr/>
        </p:nvSpPr>
        <p:spPr>
          <a:xfrm>
            <a:off x="4191001" y="7060168"/>
            <a:ext cx="7924799"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4. Model: </a:t>
            </a:r>
            <a:r>
              <a:rPr lang="en-US" sz="1600" dirty="0">
                <a:latin typeface="Times New Roman" panose="02020603050405020304" pitchFamily="18" charset="0"/>
                <a:cs typeface="Times New Roman" panose="02020603050405020304" pitchFamily="18" charset="0"/>
              </a:rPr>
              <a:t>Mimics the behavior of the environment.</a:t>
            </a:r>
          </a:p>
        </p:txBody>
      </p:sp>
    </p:spTree>
    <p:extLst>
      <p:ext uri="{BB962C8B-B14F-4D97-AF65-F5344CB8AC3E}">
        <p14:creationId xmlns:p14="http://schemas.microsoft.com/office/powerpoint/2010/main" val="289737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xEl>
                                              <p:pRg st="3" end="3"/>
                                            </p:txEl>
                                          </p:spTgt>
                                        </p:tgtEl>
                                        <p:attrNameLst>
                                          <p:attrName>style.visibility</p:attrName>
                                        </p:attrNameLst>
                                      </p:cBhvr>
                                      <p:to>
                                        <p:strVal val="visible"/>
                                      </p:to>
                                    </p:set>
                                    <p:animEffect transition="in" filter="randombar(horizontal)">
                                      <p:cBhvr>
                                        <p:cTn id="7" dur="500"/>
                                        <p:tgtEl>
                                          <p:spTgt spid="34">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4">
                                            <p:txEl>
                                              <p:pRg st="4" end="4"/>
                                            </p:txEl>
                                          </p:spTgt>
                                        </p:tgtEl>
                                        <p:attrNameLst>
                                          <p:attrName>style.visibility</p:attrName>
                                        </p:attrNameLst>
                                      </p:cBhvr>
                                      <p:to>
                                        <p:strVal val="visible"/>
                                      </p:to>
                                    </p:set>
                                    <p:animEffect transition="in" filter="randombar(horizontal)">
                                      <p:cBhvr>
                                        <p:cTn id="10" dur="500"/>
                                        <p:tgtEl>
                                          <p:spTgt spid="34">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4">
                                            <p:txEl>
                                              <p:pRg st="5" end="5"/>
                                            </p:txEl>
                                          </p:spTgt>
                                        </p:tgtEl>
                                        <p:attrNameLst>
                                          <p:attrName>style.visibility</p:attrName>
                                        </p:attrNameLst>
                                      </p:cBhvr>
                                      <p:to>
                                        <p:strVal val="visible"/>
                                      </p:to>
                                    </p:set>
                                    <p:animEffect transition="in" filter="randombar(horizontal)">
                                      <p:cBhvr>
                                        <p:cTn id="13" dur="500"/>
                                        <p:tgtEl>
                                          <p:spTgt spid="3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8" dur="500"/>
                                        <p:tgtEl>
                                          <p:spTgt spid="3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ppt_x"/>
                                          </p:val>
                                        </p:tav>
                                        <p:tav tm="100000">
                                          <p:val>
                                            <p:strVal val="#ppt_x"/>
                                          </p:val>
                                        </p:tav>
                                      </p:tavLst>
                                    </p:anim>
                                    <p:anim calcmode="lin" valueType="num">
                                      <p:cBhvr additive="base">
                                        <p:cTn id="2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457200" y="253431"/>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47254"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371600" y="547888"/>
            <a:ext cx="16916400" cy="1205458"/>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Reinforcement Learning Categories</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78</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1388C082-2160-FC16-5940-9302C45D4CA8}"/>
              </a:ext>
            </a:extLst>
          </p:cNvPr>
          <p:cNvSpPr txBox="1"/>
          <p:nvPr/>
        </p:nvSpPr>
        <p:spPr>
          <a:xfrm>
            <a:off x="4183115" y="2869762"/>
            <a:ext cx="3774592" cy="861774"/>
          </a:xfrm>
          <a:prstGeom prst="rect">
            <a:avLst/>
          </a:prstGeom>
          <a:noFill/>
        </p:spPr>
        <p:txBody>
          <a:bodyPr wrap="square" rtlCol="0">
            <a:spAutoFit/>
          </a:bodyPr>
          <a:lstStyle/>
          <a:p>
            <a:pPr marL="342900" indent="-342900" algn="just">
              <a:buClr>
                <a:schemeClr val="tx1"/>
              </a:buClr>
              <a:buSzPct val="80000"/>
              <a:buFont typeface=".Apple Color Emoji UI"/>
              <a:buChar char="🔘"/>
            </a:pPr>
            <a:r>
              <a:rPr lang="en-US" sz="1600" b="1" dirty="0">
                <a:latin typeface="Times New Roman" panose="02020603050405020304" pitchFamily="18" charset="0"/>
                <a:cs typeface="Times New Roman" panose="02020603050405020304" pitchFamily="18" charset="0"/>
              </a:rPr>
              <a:t>Value Based</a:t>
            </a:r>
          </a:p>
          <a:p>
            <a:pPr marL="800100" lvl="1" indent="-342900" algn="just">
              <a:buClr>
                <a:schemeClr val="tx1"/>
              </a:buClr>
              <a:buSzPct val="80000"/>
              <a:buFont typeface=".Apple Color Emoji UI"/>
              <a:buChar char="🔘"/>
            </a:pPr>
            <a:r>
              <a:rPr lang="en-US" sz="1600" dirty="0">
                <a:solidFill>
                  <a:schemeClr val="accent3">
                    <a:lumMod val="85000"/>
                  </a:schemeClr>
                </a:solidFill>
                <a:latin typeface="Times New Roman" panose="02020603050405020304" pitchFamily="18" charset="0"/>
                <a:cs typeface="Times New Roman" panose="02020603050405020304" pitchFamily="18" charset="0"/>
              </a:rPr>
              <a:t>No Policy</a:t>
            </a:r>
          </a:p>
          <a:p>
            <a:pPr marL="800100" lvl="1" indent="-342900" algn="just">
              <a:buClr>
                <a:schemeClr val="tx1"/>
              </a:buClr>
              <a:buSzPct val="80000"/>
              <a:buFont typeface=".Apple Color Emoji UI"/>
              <a:buChar char="🔘"/>
            </a:pPr>
            <a:r>
              <a:rPr lang="en-US" sz="1600" dirty="0">
                <a:latin typeface="Times New Roman" panose="02020603050405020304" pitchFamily="18" charset="0"/>
                <a:cs typeface="Times New Roman" panose="02020603050405020304" pitchFamily="18" charset="0"/>
              </a:rPr>
              <a:t>Value Function</a:t>
            </a:r>
          </a:p>
        </p:txBody>
      </p:sp>
      <p:sp>
        <p:nvSpPr>
          <p:cNvPr id="19" name="TextBox 18">
            <a:extLst>
              <a:ext uri="{FF2B5EF4-FFF2-40B4-BE49-F238E27FC236}">
                <a16:creationId xmlns:a16="http://schemas.microsoft.com/office/drawing/2014/main" xmlns="" id="{26A6B384-DD64-F9D3-7FE7-856EEE8B2350}"/>
              </a:ext>
            </a:extLst>
          </p:cNvPr>
          <p:cNvSpPr txBox="1"/>
          <p:nvPr/>
        </p:nvSpPr>
        <p:spPr>
          <a:xfrm>
            <a:off x="4183116" y="3850504"/>
            <a:ext cx="3774591" cy="861774"/>
          </a:xfrm>
          <a:prstGeom prst="rect">
            <a:avLst/>
          </a:prstGeom>
          <a:noFill/>
        </p:spPr>
        <p:txBody>
          <a:bodyPr wrap="square" rtlCol="0">
            <a:spAutoFit/>
          </a:bodyPr>
          <a:lstStyle/>
          <a:p>
            <a:pPr marL="342900" indent="-342900" algn="just">
              <a:buClr>
                <a:schemeClr val="tx1"/>
              </a:buClr>
              <a:buSzPct val="80000"/>
              <a:buFont typeface=".Apple Color Emoji UI"/>
              <a:buChar char="🔘"/>
            </a:pPr>
            <a:r>
              <a:rPr lang="en-US" sz="1600" b="1" dirty="0">
                <a:latin typeface="Times New Roman" panose="02020603050405020304" pitchFamily="18" charset="0"/>
                <a:cs typeface="Times New Roman" panose="02020603050405020304" pitchFamily="18" charset="0"/>
              </a:rPr>
              <a:t>Policy Based</a:t>
            </a:r>
          </a:p>
          <a:p>
            <a:pPr marL="800100" lvl="1" indent="-342900" algn="just">
              <a:buClr>
                <a:schemeClr val="tx1"/>
              </a:buClr>
              <a:buSzPct val="80000"/>
              <a:buFont typeface=".Apple Color Emoji UI"/>
              <a:buChar char="🔘"/>
            </a:pPr>
            <a:r>
              <a:rPr lang="en-US" sz="1600" dirty="0">
                <a:latin typeface="Times New Roman" panose="02020603050405020304" pitchFamily="18" charset="0"/>
                <a:cs typeface="Times New Roman" panose="02020603050405020304" pitchFamily="18" charset="0"/>
              </a:rPr>
              <a:t>Policy</a:t>
            </a:r>
          </a:p>
          <a:p>
            <a:pPr marL="800100" lvl="1" indent="-342900" algn="just">
              <a:buClr>
                <a:schemeClr val="tx1"/>
              </a:buClr>
              <a:buSzPct val="80000"/>
              <a:buFont typeface=".Apple Color Emoji UI"/>
              <a:buChar char="🔘"/>
            </a:pPr>
            <a:r>
              <a:rPr lang="en-US" sz="1600" dirty="0">
                <a:solidFill>
                  <a:schemeClr val="accent3">
                    <a:lumMod val="85000"/>
                  </a:schemeClr>
                </a:solidFill>
                <a:latin typeface="Times New Roman" panose="02020603050405020304" pitchFamily="18" charset="0"/>
                <a:cs typeface="Times New Roman" panose="02020603050405020304" pitchFamily="18" charset="0"/>
              </a:rPr>
              <a:t>No Value Function</a:t>
            </a:r>
          </a:p>
        </p:txBody>
      </p:sp>
      <p:sp>
        <p:nvSpPr>
          <p:cNvPr id="20" name="TextBox 19">
            <a:extLst>
              <a:ext uri="{FF2B5EF4-FFF2-40B4-BE49-F238E27FC236}">
                <a16:creationId xmlns:a16="http://schemas.microsoft.com/office/drawing/2014/main" xmlns="" id="{1FAFFE98-F9D8-2A0B-4306-94A7B7DF6638}"/>
              </a:ext>
            </a:extLst>
          </p:cNvPr>
          <p:cNvSpPr txBox="1"/>
          <p:nvPr/>
        </p:nvSpPr>
        <p:spPr>
          <a:xfrm>
            <a:off x="4183116" y="4734780"/>
            <a:ext cx="3774592" cy="861774"/>
          </a:xfrm>
          <a:prstGeom prst="rect">
            <a:avLst/>
          </a:prstGeom>
          <a:noFill/>
        </p:spPr>
        <p:txBody>
          <a:bodyPr wrap="square" rtlCol="0">
            <a:spAutoFit/>
          </a:bodyPr>
          <a:lstStyle/>
          <a:p>
            <a:pPr marL="342900" indent="-342900" algn="just">
              <a:buClr>
                <a:schemeClr val="tx1"/>
              </a:buClr>
              <a:buSzPct val="80000"/>
              <a:buFont typeface=".Apple Color Emoji UI"/>
              <a:buChar char="🔘"/>
            </a:pPr>
            <a:r>
              <a:rPr lang="en-US" sz="1600" b="1" dirty="0">
                <a:latin typeface="Times New Roman" panose="02020603050405020304" pitchFamily="18" charset="0"/>
                <a:cs typeface="Times New Roman" panose="02020603050405020304" pitchFamily="18" charset="0"/>
              </a:rPr>
              <a:t>Actor Critic</a:t>
            </a:r>
          </a:p>
          <a:p>
            <a:pPr marL="800100" lvl="1" indent="-342900" algn="just">
              <a:buClr>
                <a:schemeClr val="tx1"/>
              </a:buClr>
              <a:buSzPct val="80000"/>
              <a:buFont typeface=".Apple Color Emoji UI"/>
              <a:buChar char="🔘"/>
            </a:pPr>
            <a:r>
              <a:rPr lang="en-US" sz="1600" dirty="0">
                <a:latin typeface="Times New Roman" panose="02020603050405020304" pitchFamily="18" charset="0"/>
                <a:cs typeface="Times New Roman" panose="02020603050405020304" pitchFamily="18" charset="0"/>
              </a:rPr>
              <a:t>Policy</a:t>
            </a:r>
          </a:p>
          <a:p>
            <a:pPr marL="800100" lvl="1" indent="-342900" algn="just">
              <a:buClr>
                <a:schemeClr val="tx1"/>
              </a:buClr>
              <a:buSzPct val="80000"/>
              <a:buFont typeface=".Apple Color Emoji UI"/>
              <a:buChar char="🔘"/>
            </a:pPr>
            <a:r>
              <a:rPr lang="en-US" sz="1600" dirty="0">
                <a:latin typeface="Times New Roman" panose="02020603050405020304" pitchFamily="18" charset="0"/>
                <a:cs typeface="Times New Roman" panose="02020603050405020304" pitchFamily="18" charset="0"/>
              </a:rPr>
              <a:t>Value Function</a:t>
            </a:r>
          </a:p>
        </p:txBody>
      </p:sp>
      <p:pic>
        <p:nvPicPr>
          <p:cNvPr id="21" name="Picture 20" descr="Diagram, venn diagram&#10;&#10;Description automatically generated">
            <a:extLst>
              <a:ext uri="{FF2B5EF4-FFF2-40B4-BE49-F238E27FC236}">
                <a16:creationId xmlns:a16="http://schemas.microsoft.com/office/drawing/2014/main" xmlns="" id="{716FE6EA-9685-C0D1-EC4F-F4398F8476A6}"/>
              </a:ext>
            </a:extLst>
          </p:cNvPr>
          <p:cNvPicPr>
            <a:picLocks noChangeAspect="1"/>
          </p:cNvPicPr>
          <p:nvPr/>
        </p:nvPicPr>
        <p:blipFill>
          <a:blip r:embed="rId7"/>
          <a:stretch>
            <a:fillRect/>
          </a:stretch>
        </p:blipFill>
        <p:spPr>
          <a:xfrm>
            <a:off x="7958961" y="3295394"/>
            <a:ext cx="4614039" cy="3886200"/>
          </a:xfrm>
          <a:prstGeom prst="rect">
            <a:avLst/>
          </a:prstGeom>
        </p:spPr>
      </p:pic>
      <p:sp>
        <p:nvSpPr>
          <p:cNvPr id="22" name="TextBox 21">
            <a:extLst>
              <a:ext uri="{FF2B5EF4-FFF2-40B4-BE49-F238E27FC236}">
                <a16:creationId xmlns:a16="http://schemas.microsoft.com/office/drawing/2014/main" xmlns="" id="{F85D8B69-5F33-0FE5-2782-B3E8D5E33BB7}"/>
              </a:ext>
            </a:extLst>
          </p:cNvPr>
          <p:cNvSpPr txBox="1"/>
          <p:nvPr/>
        </p:nvSpPr>
        <p:spPr>
          <a:xfrm>
            <a:off x="4183116" y="5739500"/>
            <a:ext cx="3774591" cy="861774"/>
          </a:xfrm>
          <a:prstGeom prst="rect">
            <a:avLst/>
          </a:prstGeom>
          <a:noFill/>
        </p:spPr>
        <p:txBody>
          <a:bodyPr wrap="square" rtlCol="0">
            <a:spAutoFit/>
          </a:bodyPr>
          <a:lstStyle/>
          <a:p>
            <a:pPr marL="342900" indent="-342900" algn="just">
              <a:buClr>
                <a:schemeClr val="tx1"/>
              </a:buClr>
              <a:buSzPct val="80000"/>
              <a:buFont typeface=".Apple Color Emoji UI"/>
              <a:buChar char="🔘"/>
            </a:pPr>
            <a:r>
              <a:rPr lang="en-US" sz="1600" b="1" dirty="0">
                <a:latin typeface="Times New Roman" panose="02020603050405020304" pitchFamily="18" charset="0"/>
                <a:cs typeface="Times New Roman" panose="02020603050405020304" pitchFamily="18" charset="0"/>
              </a:rPr>
              <a:t>Model Free</a:t>
            </a:r>
          </a:p>
          <a:p>
            <a:pPr marL="800100" lvl="1" indent="-342900" algn="just">
              <a:buClr>
                <a:schemeClr val="tx1"/>
              </a:buClr>
              <a:buSzPct val="80000"/>
              <a:buFont typeface=".Apple Color Emoji UI"/>
              <a:buChar char="🔘"/>
            </a:pPr>
            <a:r>
              <a:rPr lang="en-US" sz="1600" dirty="0">
                <a:latin typeface="Times New Roman" panose="02020603050405020304" pitchFamily="18" charset="0"/>
                <a:cs typeface="Times New Roman" panose="02020603050405020304" pitchFamily="18" charset="0"/>
              </a:rPr>
              <a:t>Policy and/or Value Function</a:t>
            </a:r>
          </a:p>
          <a:p>
            <a:pPr marL="800100" lvl="1" indent="-342900" algn="just">
              <a:buClr>
                <a:schemeClr val="tx1"/>
              </a:buClr>
              <a:buSzPct val="80000"/>
              <a:buFont typeface=".Apple Color Emoji UI"/>
              <a:buChar char="🔘"/>
            </a:pPr>
            <a:r>
              <a:rPr lang="en-US" sz="1600" dirty="0">
                <a:solidFill>
                  <a:schemeClr val="accent3">
                    <a:lumMod val="85000"/>
                  </a:schemeClr>
                </a:solidFill>
                <a:latin typeface="Times New Roman" panose="02020603050405020304" pitchFamily="18" charset="0"/>
                <a:cs typeface="Times New Roman" panose="02020603050405020304" pitchFamily="18" charset="0"/>
              </a:rPr>
              <a:t>No Model</a:t>
            </a:r>
          </a:p>
        </p:txBody>
      </p:sp>
      <p:sp>
        <p:nvSpPr>
          <p:cNvPr id="23" name="TextBox 22">
            <a:extLst>
              <a:ext uri="{FF2B5EF4-FFF2-40B4-BE49-F238E27FC236}">
                <a16:creationId xmlns:a16="http://schemas.microsoft.com/office/drawing/2014/main" xmlns="" id="{B0D62A3C-CAF2-FBDE-8ECC-743B818558B1}"/>
              </a:ext>
            </a:extLst>
          </p:cNvPr>
          <p:cNvSpPr txBox="1"/>
          <p:nvPr/>
        </p:nvSpPr>
        <p:spPr>
          <a:xfrm>
            <a:off x="4183115" y="6796326"/>
            <a:ext cx="3774592" cy="861774"/>
          </a:xfrm>
          <a:prstGeom prst="rect">
            <a:avLst/>
          </a:prstGeom>
          <a:noFill/>
        </p:spPr>
        <p:txBody>
          <a:bodyPr wrap="square" rtlCol="0">
            <a:spAutoFit/>
          </a:bodyPr>
          <a:lstStyle/>
          <a:p>
            <a:pPr marL="342900" indent="-342900" algn="just">
              <a:buClr>
                <a:schemeClr val="tx1"/>
              </a:buClr>
              <a:buSzPct val="80000"/>
              <a:buFont typeface=".Apple Color Emoji UI"/>
              <a:buChar char="🔘"/>
            </a:pPr>
            <a:r>
              <a:rPr lang="en-US" sz="1600" b="1" dirty="0">
                <a:latin typeface="Times New Roman" panose="02020603050405020304" pitchFamily="18" charset="0"/>
                <a:cs typeface="Times New Roman" panose="02020603050405020304" pitchFamily="18" charset="0"/>
              </a:rPr>
              <a:t>Model Based</a:t>
            </a:r>
          </a:p>
          <a:p>
            <a:pPr marL="800100" lvl="1" indent="-342900" algn="just">
              <a:buClr>
                <a:schemeClr val="tx1"/>
              </a:buClr>
              <a:buSzPct val="80000"/>
              <a:buFont typeface=".Apple Color Emoji UI"/>
              <a:buChar char="🔘"/>
            </a:pPr>
            <a:r>
              <a:rPr lang="en-US" sz="1600" dirty="0">
                <a:latin typeface="Times New Roman" panose="02020603050405020304" pitchFamily="18" charset="0"/>
                <a:cs typeface="Times New Roman" panose="02020603050405020304" pitchFamily="18" charset="0"/>
              </a:rPr>
              <a:t>Policy and/or Value Function</a:t>
            </a:r>
          </a:p>
          <a:p>
            <a:pPr marL="800100" lvl="1" indent="-342900" algn="just">
              <a:buClr>
                <a:schemeClr val="tx1"/>
              </a:buClr>
              <a:buSzPct val="80000"/>
              <a:buFont typeface=".Apple Color Emoji UI"/>
              <a:buChar char="🔘"/>
            </a:pPr>
            <a:r>
              <a:rPr lang="en-US" sz="1600" dirty="0">
                <a:latin typeface="Times New Roman" panose="02020603050405020304" pitchFamily="18" charset="0"/>
                <a:cs typeface="Times New Roman" panose="02020603050405020304" pitchFamily="18" charset="0"/>
              </a:rPr>
              <a:t>Model</a:t>
            </a:r>
          </a:p>
        </p:txBody>
      </p:sp>
    </p:spTree>
    <p:extLst>
      <p:ext uri="{BB962C8B-B14F-4D97-AF65-F5344CB8AC3E}">
        <p14:creationId xmlns:p14="http://schemas.microsoft.com/office/powerpoint/2010/main" val="1355093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990600" y="1027257"/>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47254"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905000" y="1262844"/>
            <a:ext cx="16916400" cy="1205458"/>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State Representation</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346522"/>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79</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xmlns="" id="{F7D07B63-9D59-9289-BE8A-E11B6B99F559}"/>
                  </a:ext>
                </a:extLst>
              </p:cNvPr>
              <p:cNvSpPr txBox="1">
                <a:spLocks/>
              </p:cNvSpPr>
              <p:nvPr/>
            </p:nvSpPr>
            <p:spPr>
              <a:xfrm>
                <a:off x="3810000" y="3566703"/>
                <a:ext cx="7894583" cy="2590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1800" dirty="0" smtClean="0">
                    <a:latin typeface="Times New Roman" panose="02020603050405020304" pitchFamily="18" charset="0"/>
                    <a:cs typeface="Times New Roman" panose="02020603050405020304" pitchFamily="18" charset="0"/>
                  </a:rPr>
                  <a:t>We can represent the agent state using the </a:t>
                </a:r>
                <a:r>
                  <a:rPr lang="en-US" sz="1800" b="1" dirty="0">
                    <a:latin typeface="Times New Roman" panose="02020603050405020304" pitchFamily="18" charset="0"/>
                    <a:cs typeface="Times New Roman" panose="02020603050405020304" pitchFamily="18" charset="0"/>
                  </a:rPr>
                  <a:t>Markov State</a:t>
                </a:r>
                <a:r>
                  <a:rPr lang="en-US" sz="1800" dirty="0">
                    <a:latin typeface="Times New Roman" panose="02020603050405020304" pitchFamily="18" charset="0"/>
                    <a:cs typeface="Times New Roman" panose="02020603050405020304" pitchFamily="18" charset="0"/>
                  </a:rPr>
                  <a:t> that contains all the required information from the history. The State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oMath>
                </a14:m>
                <a:r>
                  <a:rPr lang="en-US" sz="1800" dirty="0">
                    <a:latin typeface="Times New Roman" panose="02020603050405020304" pitchFamily="18" charset="0"/>
                    <a:cs typeface="Times New Roman" panose="02020603050405020304" pitchFamily="18" charset="0"/>
                  </a:rPr>
                  <a:t> is Markov state if it follows the given condition:</a:t>
                </a:r>
              </a:p>
              <a:p>
                <a:pPr marL="0" indent="0" algn="just">
                  <a:buFont typeface="Arial" pitchFamily="34" charset="0"/>
                  <a:buNone/>
                </a:pPr>
                <a:endParaRPr lang="en-US" sz="1600" dirty="0">
                  <a:latin typeface="Times New Roman" panose="02020603050405020304" pitchFamily="18" charset="0"/>
                  <a:cs typeface="Times New Roman" panose="02020603050405020304" pitchFamily="18" charset="0"/>
                </a:endParaRPr>
              </a:p>
              <a:p>
                <a:pPr marL="0" indent="0" algn="just">
                  <a:buFont typeface="Arial" pitchFamily="34" charse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r>
                                <a:rPr lang="en-US" sz="1800" i="1">
                                  <a:latin typeface="Cambria Math" panose="02040503050406030204" pitchFamily="18" charset="0"/>
                                </a:rPr>
                                <m:t>+1</m:t>
                              </m:r>
                            </m:sub>
                          </m:sSub>
                          <m:r>
                            <a:rPr lang="en-US" sz="1800" i="1">
                              <a:latin typeface="Cambria Math" panose="02040503050406030204" pitchFamily="18" charset="0"/>
                            </a:rPr>
                            <m:t> </m:t>
                          </m:r>
                        </m:e>
                      </m:d>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a:latin typeface="Cambria Math" panose="02040503050406030204" pitchFamily="18" charset="0"/>
                        </a:rPr>
                        <m:t>=</m:t>
                      </m:r>
                      <m:r>
                        <m:rPr>
                          <m:sty m:val="p"/>
                        </m:rPr>
                        <a:rPr lang="en-US" sz="1800">
                          <a:latin typeface="Cambria Math" panose="02040503050406030204" pitchFamily="18" charset="0"/>
                        </a:rPr>
                        <m:t>P</m:t>
                      </m:r>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s</m:t>
                              </m:r>
                            </m:e>
                            <m:sub>
                              <m:r>
                                <a:rPr lang="en-US" sz="1800" i="1">
                                  <a:latin typeface="Cambria Math" panose="02040503050406030204" pitchFamily="18" charset="0"/>
                                </a:rPr>
                                <m:t>𝑡</m:t>
                              </m:r>
                              <m:r>
                                <a:rPr lang="en-US" sz="1800" i="1">
                                  <a:latin typeface="Cambria Math" panose="02040503050406030204" pitchFamily="18" charset="0"/>
                                </a:rPr>
                                <m:t>+1</m:t>
                              </m:r>
                            </m:sub>
                          </m:sSub>
                          <m:r>
                            <a:rPr lang="en-US" sz="1800" i="1">
                              <a:latin typeface="Cambria Math" panose="02040503050406030204" pitchFamily="18" charset="0"/>
                            </a:rPr>
                            <m:t> </m:t>
                          </m:r>
                        </m:e>
                      </m:d>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s</m:t>
                          </m:r>
                        </m:e>
                        <m:sub>
                          <m:r>
                            <a:rPr lang="en-US" sz="1800">
                              <a:latin typeface="Cambria Math" panose="02040503050406030204" pitchFamily="18" charset="0"/>
                            </a:rPr>
                            <m:t>2</m:t>
                          </m:r>
                        </m:sub>
                      </m:sSub>
                      <m:r>
                        <a:rPr lang="en-US" sz="1800">
                          <a:latin typeface="Cambria Math" panose="02040503050406030204" pitchFamily="18" charset="0"/>
                        </a:rPr>
                        <m:t>, …,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s</m:t>
                          </m:r>
                        </m:e>
                        <m:sub>
                          <m:r>
                            <m:rPr>
                              <m:sty m:val="p"/>
                            </m:rPr>
                            <a:rPr lang="en-US" sz="1800">
                              <a:latin typeface="Cambria Math" panose="02040503050406030204" pitchFamily="18" charset="0"/>
                            </a:rPr>
                            <m:t>t</m:t>
                          </m:r>
                        </m:sub>
                      </m:sSub>
                      <m:r>
                        <a:rPr lang="en-US" sz="1800">
                          <a:latin typeface="Cambria Math" panose="02040503050406030204" pitchFamily="18" charset="0"/>
                        </a:rPr>
                        <m:t>]</m:t>
                      </m:r>
                    </m:oMath>
                  </m:oMathPara>
                </a14:m>
                <a:endParaRPr lang="en-US" sz="1800" dirty="0">
                  <a:latin typeface="Times New Roman" panose="02020603050405020304" pitchFamily="18" charset="0"/>
                  <a:cs typeface="Times New Roman" panose="02020603050405020304" pitchFamily="18" charset="0"/>
                </a:endParaRPr>
              </a:p>
              <a:p>
                <a:pPr marL="0" indent="0" algn="just">
                  <a:buFont typeface="Arial" pitchFamily="34" charset="0"/>
                  <a:buNone/>
                </a:pPr>
                <a:endParaRPr lang="en-US" sz="1800" dirty="0">
                  <a:latin typeface="Times New Roman" panose="02020603050405020304" pitchFamily="18" charset="0"/>
                  <a:cs typeface="Times New Roman" panose="02020603050405020304" pitchFamily="18" charset="0"/>
                </a:endParaRPr>
              </a:p>
              <a:p>
                <a:pPr marL="0" indent="0" algn="just">
                  <a:buFont typeface="Arial" pitchFamily="34" charset="0"/>
                  <a:buNone/>
                </a:pPr>
                <a:r>
                  <a:rPr lang="en-US" sz="1800" dirty="0">
                    <a:latin typeface="Times New Roman" panose="02020603050405020304" pitchFamily="18" charset="0"/>
                    <a:cs typeface="Times New Roman" panose="02020603050405020304" pitchFamily="18" charset="0"/>
                  </a:rPr>
                  <a:t>The Markov state follows the </a:t>
                </a:r>
                <a:r>
                  <a:rPr lang="en-US" sz="1800" b="1" dirty="0">
                    <a:latin typeface="Times New Roman" panose="02020603050405020304" pitchFamily="18" charset="0"/>
                    <a:cs typeface="Times New Roman" panose="02020603050405020304" pitchFamily="18" charset="0"/>
                  </a:rPr>
                  <a:t>Markov property</a:t>
                </a:r>
                <a:r>
                  <a:rPr lang="en-US" sz="1800" dirty="0">
                    <a:latin typeface="Times New Roman" panose="02020603050405020304" pitchFamily="18" charset="0"/>
                    <a:cs typeface="Times New Roman" panose="02020603050405020304" pitchFamily="18" charset="0"/>
                  </a:rPr>
                  <a:t>, which says that the future is independent of the past and can only be defined with the present. </a:t>
                </a:r>
              </a:p>
            </p:txBody>
          </p:sp>
        </mc:Choice>
        <mc:Fallback>
          <p:sp>
            <p:nvSpPr>
              <p:cNvPr id="18" name="Content Placeholder 2">
                <a:extLst>
                  <a:ext uri="{FF2B5EF4-FFF2-40B4-BE49-F238E27FC236}">
                    <a16:creationId xmlns:a16="http://schemas.microsoft.com/office/drawing/2014/main" xmlns:a14="http://schemas.microsoft.com/office/drawing/2010/main" xmlns="" id="{F7D07B63-9D59-9289-BE8A-E11B6B99F559}"/>
                  </a:ext>
                </a:extLst>
              </p:cNvPr>
              <p:cNvSpPr txBox="1">
                <a:spLocks noRot="1" noChangeAspect="1" noMove="1" noResize="1" noEditPoints="1" noAdjustHandles="1" noChangeArrowheads="1" noChangeShapeType="1" noTextEdit="1"/>
              </p:cNvSpPr>
              <p:nvPr/>
            </p:nvSpPr>
            <p:spPr>
              <a:xfrm>
                <a:off x="3810000" y="3566703"/>
                <a:ext cx="7894583" cy="2590800"/>
              </a:xfrm>
              <a:prstGeom prst="rect">
                <a:avLst/>
              </a:prstGeom>
              <a:blipFill rotWithShape="0">
                <a:blip r:embed="rId7"/>
                <a:stretch>
                  <a:fillRect l="-618" t="-1176" r="-618"/>
                </a:stretch>
              </a:blipFill>
            </p:spPr>
            <p:txBody>
              <a:bodyPr/>
              <a:lstStyle/>
              <a:p>
                <a:r>
                  <a:rPr lang="en-IN">
                    <a:noFill/>
                  </a:rPr>
                  <a:t> </a:t>
                </a:r>
              </a:p>
            </p:txBody>
          </p:sp>
        </mc:Fallback>
      </mc:AlternateContent>
      <p:sp>
        <p:nvSpPr>
          <p:cNvPr id="19" name="Content Placeholder 2">
            <a:extLst>
              <a:ext uri="{FF2B5EF4-FFF2-40B4-BE49-F238E27FC236}">
                <a16:creationId xmlns:a16="http://schemas.microsoft.com/office/drawing/2014/main" xmlns="" id="{409213EB-808D-1CBC-2E59-C70563CB26EB}"/>
              </a:ext>
            </a:extLst>
          </p:cNvPr>
          <p:cNvSpPr txBox="1">
            <a:spLocks/>
          </p:cNvSpPr>
          <p:nvPr/>
        </p:nvSpPr>
        <p:spPr bwMode="auto">
          <a:xfrm>
            <a:off x="3789218" y="6235855"/>
            <a:ext cx="7894583" cy="97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68" indent="-257168" algn="l" rtl="0" eaLnBrk="0" fontAlgn="base" hangingPunct="0">
              <a:spcBef>
                <a:spcPct val="20000"/>
              </a:spcBef>
              <a:spcAft>
                <a:spcPct val="0"/>
              </a:spcAft>
              <a:buChar char="•"/>
              <a:defRPr sz="1500">
                <a:solidFill>
                  <a:schemeClr val="tx1"/>
                </a:solidFill>
                <a:latin typeface="Times New Roman" panose="02020603050405020304" pitchFamily="18" charset="0"/>
                <a:ea typeface="+mn-ea"/>
                <a:cs typeface="Times New Roman" panose="02020603050405020304" pitchFamily="18" charset="0"/>
              </a:defRPr>
            </a:lvl1pPr>
            <a:lvl2pPr marL="557199" indent="-214308" algn="l" rtl="0" eaLnBrk="0" fontAlgn="base" hangingPunct="0">
              <a:spcBef>
                <a:spcPct val="20000"/>
              </a:spcBef>
              <a:spcAft>
                <a:spcPct val="0"/>
              </a:spcAft>
              <a:buChar char="–"/>
              <a:defRPr sz="1350">
                <a:solidFill>
                  <a:schemeClr val="tx1"/>
                </a:solidFill>
                <a:latin typeface="Times New Roman" panose="02020603050405020304" pitchFamily="18" charset="0"/>
                <a:ea typeface="+mn-ea"/>
                <a:cs typeface="Times New Roman" panose="02020603050405020304" pitchFamily="18" charset="0"/>
              </a:defRPr>
            </a:lvl2pPr>
            <a:lvl3pPr marL="857228" indent="-171446" algn="l" rtl="0" eaLnBrk="0" fontAlgn="base" hangingPunct="0">
              <a:spcBef>
                <a:spcPct val="20000"/>
              </a:spcBef>
              <a:spcAft>
                <a:spcPct val="0"/>
              </a:spcAft>
              <a:buChar char="•"/>
              <a:defRPr sz="1200">
                <a:solidFill>
                  <a:schemeClr val="tx1"/>
                </a:solidFill>
                <a:latin typeface="Times New Roman" panose="02020603050405020304" pitchFamily="18" charset="0"/>
                <a:ea typeface="+mn-ea"/>
                <a:cs typeface="Times New Roman" panose="02020603050405020304" pitchFamily="18" charset="0"/>
              </a:defRPr>
            </a:lvl3pPr>
            <a:lvl4pPr marL="1200120" indent="-171446" algn="l" rtl="0" eaLnBrk="0" fontAlgn="base" hangingPunct="0">
              <a:spcBef>
                <a:spcPct val="20000"/>
              </a:spcBef>
              <a:spcAft>
                <a:spcPct val="0"/>
              </a:spcAft>
              <a:buChar char="–"/>
              <a:defRPr sz="1050">
                <a:solidFill>
                  <a:schemeClr val="tx1"/>
                </a:solidFill>
                <a:latin typeface="Times New Roman" panose="02020603050405020304" pitchFamily="18" charset="0"/>
                <a:ea typeface="+mn-ea"/>
                <a:cs typeface="Times New Roman" panose="02020603050405020304" pitchFamily="18" charset="0"/>
              </a:defRPr>
            </a:lvl4pPr>
            <a:lvl5pPr marL="1543012" indent="-171446" algn="l" rtl="0" eaLnBrk="0" fontAlgn="base" hangingPunct="0">
              <a:spcBef>
                <a:spcPct val="20000"/>
              </a:spcBef>
              <a:spcAft>
                <a:spcPct val="0"/>
              </a:spcAft>
              <a:buChar char="»"/>
              <a:defRPr sz="900">
                <a:solidFill>
                  <a:schemeClr val="tx1"/>
                </a:solidFill>
                <a:latin typeface="Times New Roman" panose="02020603050405020304" pitchFamily="18" charset="0"/>
                <a:ea typeface="+mn-ea"/>
                <a:cs typeface="Times New Roman" panose="02020603050405020304" pitchFamily="18" charset="0"/>
              </a:defRPr>
            </a:lvl5pPr>
            <a:lvl6pPr marL="1885903" indent="-171446" algn="l" rtl="0" fontAlgn="base">
              <a:spcBef>
                <a:spcPct val="20000"/>
              </a:spcBef>
              <a:spcAft>
                <a:spcPct val="0"/>
              </a:spcAft>
              <a:buChar char="»"/>
              <a:defRPr sz="1050">
                <a:solidFill>
                  <a:schemeClr val="tx1"/>
                </a:solidFill>
                <a:latin typeface="+mn-lt"/>
                <a:ea typeface="+mn-ea"/>
                <a:cs typeface="+mn-cs"/>
              </a:defRPr>
            </a:lvl6pPr>
            <a:lvl7pPr marL="2228795" indent="-171446" algn="l" rtl="0" fontAlgn="base">
              <a:spcBef>
                <a:spcPct val="20000"/>
              </a:spcBef>
              <a:spcAft>
                <a:spcPct val="0"/>
              </a:spcAft>
              <a:buChar char="»"/>
              <a:defRPr sz="1050">
                <a:solidFill>
                  <a:schemeClr val="tx1"/>
                </a:solidFill>
                <a:latin typeface="+mn-lt"/>
                <a:ea typeface="+mn-ea"/>
                <a:cs typeface="+mn-cs"/>
              </a:defRPr>
            </a:lvl7pPr>
            <a:lvl8pPr marL="2571686" indent="-171446" algn="l" rtl="0" fontAlgn="base">
              <a:spcBef>
                <a:spcPct val="20000"/>
              </a:spcBef>
              <a:spcAft>
                <a:spcPct val="0"/>
              </a:spcAft>
              <a:buChar char="»"/>
              <a:defRPr sz="1050">
                <a:solidFill>
                  <a:schemeClr val="tx1"/>
                </a:solidFill>
                <a:latin typeface="+mn-lt"/>
                <a:ea typeface="+mn-ea"/>
                <a:cs typeface="+mn-cs"/>
              </a:defRPr>
            </a:lvl8pPr>
            <a:lvl9pPr marL="2914577" indent="-171446" algn="l" rtl="0" fontAlgn="base">
              <a:spcBef>
                <a:spcPct val="20000"/>
              </a:spcBef>
              <a:spcAft>
                <a:spcPct val="0"/>
              </a:spcAft>
              <a:buChar char="»"/>
              <a:defRPr sz="1050">
                <a:solidFill>
                  <a:schemeClr val="tx1"/>
                </a:solidFill>
                <a:latin typeface="+mn-lt"/>
                <a:ea typeface="+mn-ea"/>
                <a:cs typeface="+mn-cs"/>
              </a:defRPr>
            </a:lvl9pPr>
          </a:lstStyle>
          <a:p>
            <a:pPr marL="0" indent="0" algn="just">
              <a:buNone/>
            </a:pPr>
            <a:r>
              <a:rPr lang="en-US" sz="1800" kern="0" dirty="0">
                <a:solidFill>
                  <a:srgbClr val="333333"/>
                </a:solidFill>
              </a:rPr>
              <a:t>The RL works on fully observable environments, where the agent can observe the environment and act for the new state. The complete process is known as Markov Decision process.</a:t>
            </a:r>
            <a:endParaRPr lang="en-US" sz="1800" kern="0" dirty="0"/>
          </a:p>
        </p:txBody>
      </p:sp>
    </p:spTree>
    <p:extLst>
      <p:ext uri="{BB962C8B-B14F-4D97-AF65-F5344CB8AC3E}">
        <p14:creationId xmlns:p14="http://schemas.microsoft.com/office/powerpoint/2010/main" val="421119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990600" y="1027257"/>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47254"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905000" y="1262844"/>
            <a:ext cx="16916400"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Markov Decision Process </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80</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xmlns="" id="{0BBF370F-77D2-E194-6246-BE3A25BDA7F4}"/>
              </a:ext>
            </a:extLst>
          </p:cNvPr>
          <p:cNvSpPr txBox="1">
            <a:spLocks/>
          </p:cNvSpPr>
          <p:nvPr/>
        </p:nvSpPr>
        <p:spPr>
          <a:xfrm>
            <a:off x="3539226" y="3852413"/>
            <a:ext cx="8560676" cy="381000"/>
          </a:xfrm>
          <a:prstGeom prst="rect">
            <a:avLst/>
          </a:prstGeom>
        </p:spPr>
        <p:txBody>
          <a:bodyPr wrap="square"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sz="1600" smtClean="0">
                <a:latin typeface="Times New Roman" panose="02020603050405020304" pitchFamily="18" charset="0"/>
                <a:cs typeface="Times New Roman" panose="02020603050405020304" pitchFamily="18" charset="0"/>
              </a:rPr>
              <a:t>Markov Decision Process or MDP, is used to </a:t>
            </a:r>
            <a:r>
              <a:rPr lang="en-US" sz="1600" b="1" smtClean="0">
                <a:latin typeface="Times New Roman" panose="02020603050405020304" pitchFamily="18" charset="0"/>
                <a:cs typeface="Times New Roman" panose="02020603050405020304" pitchFamily="18" charset="0"/>
              </a:rPr>
              <a:t>formalize the Reinforcement Learning problems</a:t>
            </a:r>
            <a:r>
              <a:rPr lang="en-US" sz="160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xmlns="" id="{DB97C87E-EBBF-8CEE-532F-08B2CF36E820}"/>
                  </a:ext>
                </a:extLst>
              </p:cNvPr>
              <p:cNvSpPr txBox="1">
                <a:spLocks/>
              </p:cNvSpPr>
              <p:nvPr/>
            </p:nvSpPr>
            <p:spPr bwMode="auto">
              <a:xfrm>
                <a:off x="3276600" y="4381500"/>
                <a:ext cx="8305800" cy="19812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57168" indent="-257168" algn="l" rtl="0" eaLnBrk="0" fontAlgn="base" hangingPunct="0">
                  <a:spcBef>
                    <a:spcPct val="20000"/>
                  </a:spcBef>
                  <a:spcAft>
                    <a:spcPct val="0"/>
                  </a:spcAft>
                  <a:buChar char="•"/>
                  <a:defRPr sz="2100">
                    <a:solidFill>
                      <a:schemeClr val="tx1"/>
                    </a:solidFill>
                    <a:latin typeface="Times New Roman" panose="02020603050405020304" pitchFamily="18" charset="0"/>
                    <a:ea typeface="+mn-ea"/>
                    <a:cs typeface="Times New Roman" panose="02020603050405020304" pitchFamily="18" charset="0"/>
                  </a:defRPr>
                </a:lvl1pPr>
                <a:lvl2pPr marL="557199" indent="-214308" algn="l" rtl="0" eaLnBrk="0" fontAlgn="base" hangingPunct="0">
                  <a:spcBef>
                    <a:spcPct val="20000"/>
                  </a:spcBef>
                  <a:spcAft>
                    <a:spcPct val="0"/>
                  </a:spcAft>
                  <a:buChar char="–"/>
                  <a:defRPr sz="1800">
                    <a:solidFill>
                      <a:schemeClr val="tx1"/>
                    </a:solidFill>
                    <a:latin typeface="Times New Roman" panose="02020603050405020304" pitchFamily="18" charset="0"/>
                    <a:ea typeface="+mn-ea"/>
                    <a:cs typeface="Times New Roman" panose="02020603050405020304" pitchFamily="18" charset="0"/>
                  </a:defRPr>
                </a:lvl2pPr>
                <a:lvl3pPr marL="857228" indent="-171446" algn="l" rtl="0" eaLnBrk="0" fontAlgn="base" hangingPunct="0">
                  <a:spcBef>
                    <a:spcPct val="20000"/>
                  </a:spcBef>
                  <a:spcAft>
                    <a:spcPct val="0"/>
                  </a:spcAft>
                  <a:buChar char="•"/>
                  <a:defRPr sz="1500">
                    <a:solidFill>
                      <a:schemeClr val="tx1"/>
                    </a:solidFill>
                    <a:latin typeface="Times New Roman" panose="02020603050405020304" pitchFamily="18" charset="0"/>
                    <a:ea typeface="+mn-ea"/>
                    <a:cs typeface="Times New Roman" panose="02020603050405020304" pitchFamily="18" charset="0"/>
                  </a:defRPr>
                </a:lvl3pPr>
                <a:lvl4pPr marL="1200120" indent="-171446" algn="l" rtl="0" eaLnBrk="0" fontAlgn="base" hangingPunct="0">
                  <a:spcBef>
                    <a:spcPct val="20000"/>
                  </a:spcBef>
                  <a:spcAft>
                    <a:spcPct val="0"/>
                  </a:spcAft>
                  <a:buChar char="–"/>
                  <a:defRPr sz="1350">
                    <a:solidFill>
                      <a:schemeClr val="tx1"/>
                    </a:solidFill>
                    <a:latin typeface="Times New Roman" panose="02020603050405020304" pitchFamily="18" charset="0"/>
                    <a:ea typeface="+mn-ea"/>
                    <a:cs typeface="Times New Roman" panose="02020603050405020304" pitchFamily="18" charset="0"/>
                  </a:defRPr>
                </a:lvl4pPr>
                <a:lvl5pPr marL="1543012" indent="-171446" algn="l" rtl="0" eaLnBrk="0" fontAlgn="base" hangingPunct="0">
                  <a:spcBef>
                    <a:spcPct val="20000"/>
                  </a:spcBef>
                  <a:spcAft>
                    <a:spcPct val="0"/>
                  </a:spcAft>
                  <a:buChar char="»"/>
                  <a:defRPr sz="1350">
                    <a:solidFill>
                      <a:schemeClr val="tx1"/>
                    </a:solidFill>
                    <a:latin typeface="Times New Roman" panose="02020603050405020304" pitchFamily="18" charset="0"/>
                    <a:ea typeface="+mn-ea"/>
                    <a:cs typeface="Times New Roman" panose="02020603050405020304" pitchFamily="18" charset="0"/>
                  </a:defRPr>
                </a:lvl5pPr>
                <a:lvl6pPr marL="1885903" indent="-171446" algn="l" rtl="0" fontAlgn="base">
                  <a:spcBef>
                    <a:spcPct val="20000"/>
                  </a:spcBef>
                  <a:spcAft>
                    <a:spcPct val="0"/>
                  </a:spcAft>
                  <a:buChar char="»"/>
                  <a:defRPr sz="1350">
                    <a:solidFill>
                      <a:schemeClr val="tx1"/>
                    </a:solidFill>
                    <a:latin typeface="+mn-lt"/>
                    <a:ea typeface="+mn-ea"/>
                    <a:cs typeface="+mn-cs"/>
                  </a:defRPr>
                </a:lvl6pPr>
                <a:lvl7pPr marL="2228795" indent="-171446" algn="l" rtl="0" fontAlgn="base">
                  <a:spcBef>
                    <a:spcPct val="20000"/>
                  </a:spcBef>
                  <a:spcAft>
                    <a:spcPct val="0"/>
                  </a:spcAft>
                  <a:buChar char="»"/>
                  <a:defRPr sz="1350">
                    <a:solidFill>
                      <a:schemeClr val="tx1"/>
                    </a:solidFill>
                    <a:latin typeface="+mn-lt"/>
                    <a:ea typeface="+mn-ea"/>
                    <a:cs typeface="+mn-cs"/>
                  </a:defRPr>
                </a:lvl7pPr>
                <a:lvl8pPr marL="2571686" indent="-171446" algn="l" rtl="0" fontAlgn="base">
                  <a:spcBef>
                    <a:spcPct val="20000"/>
                  </a:spcBef>
                  <a:spcAft>
                    <a:spcPct val="0"/>
                  </a:spcAft>
                  <a:buChar char="»"/>
                  <a:defRPr sz="1350">
                    <a:solidFill>
                      <a:schemeClr val="tx1"/>
                    </a:solidFill>
                    <a:latin typeface="+mn-lt"/>
                    <a:ea typeface="+mn-ea"/>
                    <a:cs typeface="+mn-cs"/>
                  </a:defRPr>
                </a:lvl8pPr>
                <a:lvl9pPr marL="2914577" indent="-171446" algn="l" rtl="0" fontAlgn="base">
                  <a:spcBef>
                    <a:spcPct val="20000"/>
                  </a:spcBef>
                  <a:spcAft>
                    <a:spcPct val="0"/>
                  </a:spcAft>
                  <a:buChar char="»"/>
                  <a:defRPr sz="1350">
                    <a:solidFill>
                      <a:schemeClr val="tx1"/>
                    </a:solidFill>
                    <a:latin typeface="+mn-lt"/>
                    <a:ea typeface="+mn-ea"/>
                    <a:cs typeface="+mn-cs"/>
                  </a:defRPr>
                </a:lvl9pPr>
              </a:lstStyle>
              <a:p>
                <a:pPr marL="0" indent="0" algn="just">
                  <a:buNone/>
                </a:pPr>
                <a:r>
                  <a:rPr lang="en-US" sz="1600" dirty="0">
                    <a:solidFill>
                      <a:srgbClr val="333333"/>
                    </a:solidFill>
                  </a:rPr>
                  <a:t>MDP contains a tuple of four elements </a:t>
                </a:r>
                <a14:m>
                  <m:oMath xmlns:m="http://schemas.openxmlformats.org/officeDocument/2006/math">
                    <m:r>
                      <a:rPr lang="en-US" sz="1600" i="1" dirty="0">
                        <a:solidFill>
                          <a:srgbClr val="333333"/>
                        </a:solidFill>
                        <a:latin typeface="Cambria Math" panose="02040503050406030204" pitchFamily="18" charset="0"/>
                      </a:rPr>
                      <m:t>(</m:t>
                    </m:r>
                    <m:r>
                      <a:rPr lang="en-US" sz="1600" i="1" dirty="0">
                        <a:solidFill>
                          <a:srgbClr val="333333"/>
                        </a:solidFill>
                        <a:latin typeface="Cambria Math" panose="02040503050406030204" pitchFamily="18" charset="0"/>
                      </a:rPr>
                      <m:t>𝑆</m:t>
                    </m:r>
                    <m:r>
                      <a:rPr lang="en-US" sz="1600" i="1" dirty="0">
                        <a:solidFill>
                          <a:srgbClr val="333333"/>
                        </a:solidFill>
                        <a:latin typeface="Cambria Math" panose="02040503050406030204" pitchFamily="18" charset="0"/>
                      </a:rPr>
                      <m:t>, </m:t>
                    </m:r>
                    <m:r>
                      <a:rPr lang="en-US" sz="1600" i="1" dirty="0">
                        <a:solidFill>
                          <a:srgbClr val="333333"/>
                        </a:solidFill>
                        <a:latin typeface="Cambria Math" panose="02040503050406030204" pitchFamily="18" charset="0"/>
                      </a:rPr>
                      <m:t>𝐴</m:t>
                    </m:r>
                    <m:r>
                      <a:rPr lang="en-US" sz="1600" i="1" dirty="0">
                        <a:solidFill>
                          <a:srgbClr val="333333"/>
                        </a:solidFill>
                        <a:latin typeface="Cambria Math" panose="02040503050406030204" pitchFamily="18" charset="0"/>
                      </a:rPr>
                      <m:t>,</m:t>
                    </m:r>
                    <m:sSub>
                      <m:sSubPr>
                        <m:ctrlPr>
                          <a:rPr lang="en-US" sz="1600" i="1" dirty="0">
                            <a:solidFill>
                              <a:srgbClr val="333333"/>
                            </a:solidFill>
                            <a:latin typeface="Cambria Math" panose="02040503050406030204" pitchFamily="18" charset="0"/>
                          </a:rPr>
                        </m:ctrlPr>
                      </m:sSubPr>
                      <m:e>
                        <m:r>
                          <a:rPr lang="en-US" sz="1600" i="1" dirty="0">
                            <a:solidFill>
                              <a:srgbClr val="333333"/>
                            </a:solidFill>
                            <a:latin typeface="Cambria Math" panose="02040503050406030204" pitchFamily="18" charset="0"/>
                          </a:rPr>
                          <m:t>𝑃</m:t>
                        </m:r>
                      </m:e>
                      <m:sub>
                        <m:r>
                          <a:rPr lang="en-US" sz="1600" i="1" dirty="0">
                            <a:solidFill>
                              <a:srgbClr val="333333"/>
                            </a:solidFill>
                            <a:latin typeface="Cambria Math" panose="02040503050406030204" pitchFamily="18" charset="0"/>
                          </a:rPr>
                          <m:t>𝑎</m:t>
                        </m:r>
                      </m:sub>
                    </m:sSub>
                    <m:r>
                      <a:rPr lang="en-US" sz="1600" i="1" dirty="0">
                        <a:solidFill>
                          <a:srgbClr val="333333"/>
                        </a:solidFill>
                        <a:latin typeface="Cambria Math" panose="02040503050406030204" pitchFamily="18" charset="0"/>
                      </a:rPr>
                      <m:t>, </m:t>
                    </m:r>
                    <m:sSub>
                      <m:sSubPr>
                        <m:ctrlPr>
                          <a:rPr lang="en-US" sz="1600" i="1" dirty="0">
                            <a:solidFill>
                              <a:srgbClr val="333333"/>
                            </a:solidFill>
                            <a:latin typeface="Cambria Math" panose="02040503050406030204" pitchFamily="18" charset="0"/>
                          </a:rPr>
                        </m:ctrlPr>
                      </m:sSubPr>
                      <m:e>
                        <m:r>
                          <a:rPr lang="en-US" sz="1600" i="1" dirty="0">
                            <a:solidFill>
                              <a:srgbClr val="333333"/>
                            </a:solidFill>
                            <a:latin typeface="Cambria Math" panose="02040503050406030204" pitchFamily="18" charset="0"/>
                          </a:rPr>
                          <m:t>𝑅</m:t>
                        </m:r>
                      </m:e>
                      <m:sub>
                        <m:r>
                          <a:rPr lang="en-US" sz="1600" i="1" dirty="0">
                            <a:solidFill>
                              <a:srgbClr val="333333"/>
                            </a:solidFill>
                            <a:latin typeface="Cambria Math" panose="02040503050406030204" pitchFamily="18" charset="0"/>
                          </a:rPr>
                          <m:t>𝑎</m:t>
                        </m:r>
                      </m:sub>
                    </m:sSub>
                    <m:r>
                      <a:rPr lang="en-US" sz="1600" i="1" dirty="0">
                        <a:solidFill>
                          <a:srgbClr val="333333"/>
                        </a:solidFill>
                        <a:latin typeface="Cambria Math" panose="02040503050406030204" pitchFamily="18" charset="0"/>
                      </a:rPr>
                      <m:t>):</m:t>
                    </m:r>
                  </m:oMath>
                </a14:m>
                <a:endParaRPr lang="en-US" sz="1600" dirty="0">
                  <a:solidFill>
                    <a:srgbClr val="333333"/>
                  </a:solidFill>
                </a:endParaRPr>
              </a:p>
              <a:p>
                <a:pPr marL="0" indent="0" algn="just">
                  <a:buNone/>
                </a:pPr>
                <a:endParaRPr lang="en-US" sz="1600" dirty="0">
                  <a:solidFill>
                    <a:srgbClr val="333333"/>
                  </a:solidFill>
                </a:endParaRPr>
              </a:p>
              <a:p>
                <a:pPr lvl="1" algn="just">
                  <a:buFont typeface="Arial" panose="020B0604020202020204" pitchFamily="34" charset="0"/>
                  <a:buChar char="•"/>
                </a:pPr>
                <a:r>
                  <a:rPr lang="en-US" sz="1600" dirty="0">
                    <a:solidFill>
                      <a:srgbClr val="000000"/>
                    </a:solidFill>
                  </a:rPr>
                  <a:t>A set of finite States </a:t>
                </a:r>
                <a14:m>
                  <m:oMath xmlns:m="http://schemas.openxmlformats.org/officeDocument/2006/math">
                    <m:r>
                      <a:rPr lang="en-US" sz="1600" i="1" dirty="0">
                        <a:solidFill>
                          <a:srgbClr val="000000"/>
                        </a:solidFill>
                        <a:latin typeface="Cambria Math" panose="02040503050406030204" pitchFamily="18" charset="0"/>
                      </a:rPr>
                      <m:t>𝑆</m:t>
                    </m:r>
                  </m:oMath>
                </a14:m>
                <a:endParaRPr lang="en-US" sz="1600" dirty="0">
                  <a:solidFill>
                    <a:srgbClr val="000000"/>
                  </a:solidFill>
                </a:endParaRPr>
              </a:p>
              <a:p>
                <a:pPr lvl="1" algn="just">
                  <a:buFont typeface="Arial" panose="020B0604020202020204" pitchFamily="34" charset="0"/>
                  <a:buChar char="•"/>
                </a:pPr>
                <a:r>
                  <a:rPr lang="en-US" sz="1600" dirty="0">
                    <a:solidFill>
                      <a:srgbClr val="000000"/>
                    </a:solidFill>
                  </a:rPr>
                  <a:t>A set of finite Actions </a:t>
                </a:r>
                <a14:m>
                  <m:oMath xmlns:m="http://schemas.openxmlformats.org/officeDocument/2006/math">
                    <m:r>
                      <a:rPr lang="en-US" sz="1600" i="1" dirty="0">
                        <a:solidFill>
                          <a:srgbClr val="000000"/>
                        </a:solidFill>
                        <a:latin typeface="Cambria Math" panose="02040503050406030204" pitchFamily="18" charset="0"/>
                      </a:rPr>
                      <m:t>𝐴</m:t>
                    </m:r>
                  </m:oMath>
                </a14:m>
                <a:endParaRPr lang="en-US" sz="1600" dirty="0">
                  <a:solidFill>
                    <a:srgbClr val="000000"/>
                  </a:solidFill>
                </a:endParaRPr>
              </a:p>
              <a:p>
                <a:pPr lvl="1" algn="just">
                  <a:buFont typeface="Arial" panose="020B0604020202020204" pitchFamily="34" charset="0"/>
                  <a:buChar char="•"/>
                </a:pPr>
                <a:r>
                  <a:rPr lang="en-US" sz="1600" dirty="0">
                    <a:solidFill>
                      <a:srgbClr val="000000"/>
                    </a:solidFill>
                  </a:rPr>
                  <a:t>Rewards received after transitioning from state </a:t>
                </a:r>
                <a14:m>
                  <m:oMath xmlns:m="http://schemas.openxmlformats.org/officeDocument/2006/math">
                    <m:r>
                      <a:rPr lang="en-US" sz="1600" i="1">
                        <a:solidFill>
                          <a:srgbClr val="000000"/>
                        </a:solidFill>
                        <a:latin typeface="Cambria Math" panose="02040503050406030204" pitchFamily="18" charset="0"/>
                      </a:rPr>
                      <m:t>𝑠</m:t>
                    </m:r>
                  </m:oMath>
                </a14:m>
                <a:r>
                  <a:rPr lang="en-US" sz="1600" dirty="0">
                    <a:solidFill>
                      <a:srgbClr val="000000"/>
                    </a:solidFill>
                  </a:rPr>
                  <a:t> to state </a:t>
                </a:r>
                <a14:m>
                  <m:oMath xmlns:m="http://schemas.openxmlformats.org/officeDocument/2006/math">
                    <m:r>
                      <a:rPr lang="en-US" sz="1600" i="1">
                        <a:solidFill>
                          <a:srgbClr val="000000"/>
                        </a:solidFill>
                        <a:latin typeface="Cambria Math" panose="02040503050406030204" pitchFamily="18" charset="0"/>
                      </a:rPr>
                      <m:t>𝑠</m:t>
                    </m:r>
                    <m:r>
                      <a:rPr lang="en-US" sz="1600" i="1">
                        <a:solidFill>
                          <a:srgbClr val="000000"/>
                        </a:solidFill>
                        <a:latin typeface="Cambria Math" panose="02040503050406030204" pitchFamily="18" charset="0"/>
                      </a:rPr>
                      <m:t>′</m:t>
                    </m:r>
                  </m:oMath>
                </a14:m>
                <a:r>
                  <a:rPr lang="en-US" sz="1600" dirty="0">
                    <a:solidFill>
                      <a:srgbClr val="000000"/>
                    </a:solidFill>
                  </a:rPr>
                  <a:t>, due to action </a:t>
                </a:r>
                <a14:m>
                  <m:oMath xmlns:m="http://schemas.openxmlformats.org/officeDocument/2006/math">
                    <m:r>
                      <a:rPr lang="en-US" sz="1600" i="1">
                        <a:solidFill>
                          <a:srgbClr val="000000"/>
                        </a:solidFill>
                        <a:latin typeface="Cambria Math" panose="02040503050406030204" pitchFamily="18" charset="0"/>
                      </a:rPr>
                      <m:t>𝑎</m:t>
                    </m:r>
                  </m:oMath>
                </a14:m>
                <a:r>
                  <a:rPr lang="en-US" sz="1600" dirty="0">
                    <a:solidFill>
                      <a:srgbClr val="000000"/>
                    </a:solidFill>
                  </a:rPr>
                  <a:t>.</a:t>
                </a:r>
              </a:p>
              <a:p>
                <a:pPr lvl="1" algn="just">
                  <a:buFont typeface="Arial" panose="020B0604020202020204" pitchFamily="34" charset="0"/>
                  <a:buChar char="•"/>
                </a:pPr>
                <a:r>
                  <a:rPr lang="en-US" sz="1600" dirty="0">
                    <a:solidFill>
                      <a:srgbClr val="000000"/>
                    </a:solidFill>
                  </a:rPr>
                  <a:t>Probability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𝑃</m:t>
                        </m:r>
                      </m:e>
                      <m:sub>
                        <m:r>
                          <a:rPr lang="en-US" sz="1600" i="1">
                            <a:solidFill>
                              <a:srgbClr val="000000"/>
                            </a:solidFill>
                            <a:latin typeface="Cambria Math" panose="02040503050406030204" pitchFamily="18" charset="0"/>
                          </a:rPr>
                          <m:t>𝑎</m:t>
                        </m:r>
                      </m:sub>
                    </m:sSub>
                  </m:oMath>
                </a14:m>
                <a:r>
                  <a:rPr lang="en-US" sz="1600" dirty="0">
                    <a:solidFill>
                      <a:srgbClr val="000000"/>
                    </a:solidFill>
                  </a:rPr>
                  <a:t>.</a:t>
                </a:r>
              </a:p>
              <a:p>
                <a:pPr algn="just">
                  <a:lnSpc>
                    <a:spcPct val="90000"/>
                  </a:lnSpc>
                </a:pPr>
                <a:endParaRPr lang="en-US" sz="1600" kern="0" dirty="0"/>
              </a:p>
            </p:txBody>
          </p:sp>
        </mc:Choice>
        <mc:Fallback>
          <p:sp>
            <p:nvSpPr>
              <p:cNvPr id="16" name="Content Placeholder 2">
                <a:extLst>
                  <a:ext uri="{FF2B5EF4-FFF2-40B4-BE49-F238E27FC236}">
                    <a16:creationId xmlns:a16="http://schemas.microsoft.com/office/drawing/2014/main" xmlns:a14="http://schemas.microsoft.com/office/drawing/2010/main" xmlns="" id="{DB97C87E-EBBF-8CEE-532F-08B2CF36E820}"/>
                  </a:ext>
                </a:extLst>
              </p:cNvPr>
              <p:cNvSpPr txBox="1">
                <a:spLocks noRot="1" noChangeAspect="1" noMove="1" noResize="1" noEditPoints="1" noAdjustHandles="1" noChangeArrowheads="1" noChangeShapeType="1" noTextEdit="1"/>
              </p:cNvSpPr>
              <p:nvPr/>
            </p:nvSpPr>
            <p:spPr bwMode="auto">
              <a:xfrm>
                <a:off x="3276600" y="4381500"/>
                <a:ext cx="8305800" cy="1981200"/>
              </a:xfrm>
              <a:prstGeom prst="rect">
                <a:avLst/>
              </a:prstGeom>
              <a:blipFill rotWithShape="0">
                <a:blip r:embed="rId7"/>
                <a:stretch>
                  <a:fillRect l="-441" t="-92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pic>
        <p:nvPicPr>
          <p:cNvPr id="17" name="Picture 16" descr="Diagram, text&#10;&#10;Description automatically generated">
            <a:extLst>
              <a:ext uri="{FF2B5EF4-FFF2-40B4-BE49-F238E27FC236}">
                <a16:creationId xmlns:a16="http://schemas.microsoft.com/office/drawing/2014/main" xmlns="" id="{D095EDE0-5966-59D2-F402-E0050EE0E255}"/>
              </a:ext>
            </a:extLst>
          </p:cNvPr>
          <p:cNvPicPr>
            <a:picLocks noChangeAspect="1"/>
          </p:cNvPicPr>
          <p:nvPr/>
        </p:nvPicPr>
        <p:blipFill>
          <a:blip r:embed="rId8"/>
          <a:stretch>
            <a:fillRect/>
          </a:stretch>
        </p:blipFill>
        <p:spPr>
          <a:xfrm>
            <a:off x="4635062" y="6210300"/>
            <a:ext cx="5334000" cy="1828800"/>
          </a:xfrm>
          <a:prstGeom prst="rect">
            <a:avLst/>
          </a:prstGeom>
        </p:spPr>
      </p:pic>
    </p:spTree>
    <p:extLst>
      <p:ext uri="{BB962C8B-B14F-4D97-AF65-F5344CB8AC3E}">
        <p14:creationId xmlns:p14="http://schemas.microsoft.com/office/powerpoint/2010/main" val="365443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grpSp>
        <p:nvGrpSpPr>
          <p:cNvPr id="3" name="Group 3"/>
          <p:cNvGrpSpPr/>
          <p:nvPr/>
        </p:nvGrpSpPr>
        <p:grpSpPr>
          <a:xfrm>
            <a:off x="990600" y="1027257"/>
            <a:ext cx="12754145" cy="2135043"/>
            <a:chOff x="0" y="-38100"/>
            <a:chExt cx="2413778" cy="562316"/>
          </a:xfrm>
        </p:grpSpPr>
        <p:sp>
          <p:nvSpPr>
            <p:cNvPr id="4" name="Freeform 4">
              <a:extLst>
                <a:ext uri="{C183D7F6-B498-43B3-948B-1728B52AA6E4}">
                  <adec:decorative xmlns="" xmlns:adec="http://schemas.microsoft.com/office/drawing/2017/decorative" val="1"/>
                </a:ext>
              </a:extLst>
            </p:cNvPr>
            <p:cNvSpPr/>
            <p:nvPr/>
          </p:nvSpPr>
          <p:spPr>
            <a:xfrm>
              <a:off x="47254" y="0"/>
              <a:ext cx="2225520"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413778"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905000" y="1262844"/>
            <a:ext cx="16916400" cy="1043876"/>
          </a:xfrm>
          <a:prstGeom prst="rect">
            <a:avLst/>
          </a:prstGeom>
        </p:spPr>
        <p:txBody>
          <a:bodyPr wrap="square" lIns="0" tIns="0" rIns="0" bIns="0" rtlCol="0" anchor="t">
            <a:spAutoFit/>
          </a:bodyPr>
          <a:lstStyle/>
          <a:p>
            <a:pPr>
              <a:lnSpc>
                <a:spcPts val="9426"/>
              </a:lnSpc>
              <a:spcBef>
                <a:spcPct val="0"/>
              </a:spcBef>
            </a:pPr>
            <a:r>
              <a:rPr lang="en-US" sz="4000" b="1" dirty="0" smtClean="0">
                <a:solidFill>
                  <a:schemeClr val="bg1"/>
                </a:solidFill>
                <a:latin typeface="Rasputin Bold" panose="020B0604020202020204" charset="0"/>
                <a:sym typeface="Rasputin Bold"/>
              </a:rPr>
              <a:t>Reinforcement Learning Algorithms</a:t>
            </a: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346522"/>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81</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xmlns="" id="{0BBF370F-77D2-E194-6246-BE3A25BDA7F4}"/>
              </a:ext>
            </a:extLst>
          </p:cNvPr>
          <p:cNvSpPr txBox="1">
            <a:spLocks/>
          </p:cNvSpPr>
          <p:nvPr/>
        </p:nvSpPr>
        <p:spPr>
          <a:xfrm>
            <a:off x="3478924" y="3619500"/>
            <a:ext cx="8560676" cy="685800"/>
          </a:xfrm>
          <a:prstGeom prst="rect">
            <a:avLst/>
          </a:prstGeom>
        </p:spPr>
        <p:txBody>
          <a:bodyPr wrap="square"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sz="1800" smtClean="0">
                <a:solidFill>
                  <a:srgbClr val="333333"/>
                </a:solidFill>
                <a:latin typeface="Times New Roman" panose="02020603050405020304" pitchFamily="18" charset="0"/>
                <a:cs typeface="Times New Roman" panose="02020603050405020304" pitchFamily="18" charset="0"/>
              </a:rPr>
              <a:t>RL algorithms are mainly used in AI applications and gaming applications. The main used algorithm is:</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19" name="Diagram 18">
                <a:extLst>
                  <a:ext uri="{FF2B5EF4-FFF2-40B4-BE49-F238E27FC236}">
                    <a16:creationId xmlns:a16="http://schemas.microsoft.com/office/drawing/2014/main" xmlns="" id="{64D3C19B-0C81-8681-5D95-CCF1433A79D2}"/>
                  </a:ext>
                </a:extLst>
              </p:cNvPr>
              <p:cNvGraphicFramePr/>
              <p:nvPr>
                <p:extLst>
                  <p:ext uri="{D42A27DB-BD31-4B8C-83A1-F6EECF244321}">
                    <p14:modId xmlns:p14="http://schemas.microsoft.com/office/powerpoint/2010/main" val="1029572344"/>
                  </p:ext>
                </p:extLst>
              </p:nvPr>
            </p:nvGraphicFramePr>
            <p:xfrm>
              <a:off x="3478924" y="4796585"/>
              <a:ext cx="6350876" cy="32307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p:graphicFrame>
            <p:nvGraphicFramePr>
              <p:cNvPr id="19" name="Diagram 18">
                <a:extLst>
                  <a:ext uri="{FF2B5EF4-FFF2-40B4-BE49-F238E27FC236}">
                    <a16:creationId xmlns:a16="http://schemas.microsoft.com/office/drawing/2014/main" xmlns:a14="http://schemas.microsoft.com/office/drawing/2010/main" xmlns="" id="{64D3C19B-0C81-8681-5D95-CCF1433A79D2}"/>
                  </a:ext>
                </a:extLst>
              </p:cNvPr>
              <p:cNvGraphicFramePr/>
              <p:nvPr>
                <p:extLst>
                  <p:ext uri="{D42A27DB-BD31-4B8C-83A1-F6EECF244321}">
                    <p14:modId xmlns:p14="http://schemas.microsoft.com/office/powerpoint/2010/main" val="1029572344"/>
                  </p:ext>
                </p:extLst>
              </p:nvPr>
            </p:nvGraphicFramePr>
            <p:xfrm>
              <a:off x="3478924" y="4796585"/>
              <a:ext cx="6350876" cy="3230762"/>
            </p:xfrm>
            <a:graphic>
              <a:graphicData uri="http://schemas.openxmlformats.org/drawingml/2006/diagram">
                <dgm:relIds xmlns:dgm="http://schemas.openxmlformats.org/drawingml/2006/diagram" xmlns:r="http://schemas.openxmlformats.org/officeDocument/2006/relationships" r:dm="rId12" r:lo="rId8" r:qs="rId9" r:cs="rId10"/>
              </a:graphicData>
            </a:graphic>
          </p:graphicFrame>
        </mc:Fallback>
      </mc:AlternateContent>
      <p:pic>
        <p:nvPicPr>
          <p:cNvPr id="20" name="Picture 19" descr="Diagram, text&#10;&#10;Description automatically generated">
            <a:extLst>
              <a:ext uri="{FF2B5EF4-FFF2-40B4-BE49-F238E27FC236}">
                <a16:creationId xmlns:a16="http://schemas.microsoft.com/office/drawing/2014/main" xmlns="" id="{6D50CFF1-3E05-BACF-D59A-B9F312C4D0A1}"/>
              </a:ext>
            </a:extLst>
          </p:cNvPr>
          <p:cNvPicPr>
            <a:picLocks noChangeAspect="1"/>
          </p:cNvPicPr>
          <p:nvPr/>
        </p:nvPicPr>
        <p:blipFill>
          <a:blip r:embed="rId13"/>
          <a:stretch>
            <a:fillRect/>
          </a:stretch>
        </p:blipFill>
        <p:spPr>
          <a:xfrm>
            <a:off x="10815415" y="4372630"/>
            <a:ext cx="2448370" cy="3543300"/>
          </a:xfrm>
          <a:prstGeom prst="rect">
            <a:avLst/>
          </a:prstGeom>
        </p:spPr>
      </p:pic>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xmlns="" id="{B98BA5D6-BC87-92BD-09F5-B48C98408366}"/>
                  </a:ext>
                </a:extLst>
              </p:cNvPr>
              <p:cNvSpPr txBox="1"/>
              <p:nvPr/>
            </p:nvSpPr>
            <p:spPr>
              <a:xfrm>
                <a:off x="3653129" y="8314972"/>
                <a:ext cx="74290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𝑛𝑒𝑤</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 </m:t>
                      </m:r>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 +</m:t>
                      </m:r>
                      <m:r>
                        <a:rPr lang="en-US" i="1">
                          <a:latin typeface="Cambria Math" panose="02040503050406030204" pitchFamily="18" charset="0"/>
                        </a:rPr>
                        <m:t>𝛾</m:t>
                      </m:r>
                      <m:r>
                        <a:rPr lang="en-US" i="1">
                          <a:latin typeface="Cambria Math" panose="02040503050406030204" pitchFamily="18" charset="0"/>
                        </a:rPr>
                        <m:t> × </m:t>
                      </m:r>
                      <m:r>
                        <a:rPr lang="en-US" i="1">
                          <a:latin typeface="Cambria Math" panose="02040503050406030204" pitchFamily="18" charset="0"/>
                        </a:rPr>
                        <m:t>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𝑎</m:t>
                          </m:r>
                        </m:sub>
                      </m:sSub>
                      <m:r>
                        <a:rPr lang="en-US" i="1">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 </m:t>
                      </m:r>
                      <m:r>
                        <a:rPr lang="en-US" i="1">
                          <a:latin typeface="Cambria Math" panose="02040503050406030204" pitchFamily="18" charset="0"/>
                        </a:rPr>
                        <m:t>𝑄</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US" dirty="0"/>
              </a:p>
            </p:txBody>
          </p:sp>
        </mc:Choice>
        <mc:Fallback>
          <p:sp>
            <p:nvSpPr>
              <p:cNvPr id="21" name="TextBox 20">
                <a:extLst>
                  <a:ext uri="{FF2B5EF4-FFF2-40B4-BE49-F238E27FC236}">
                    <a16:creationId xmlns:a16="http://schemas.microsoft.com/office/drawing/2014/main" xmlns:a14="http://schemas.microsoft.com/office/drawing/2010/main" xmlns="" id="{B98BA5D6-BC87-92BD-09F5-B48C98408366}"/>
                  </a:ext>
                </a:extLst>
              </p:cNvPr>
              <p:cNvSpPr txBox="1">
                <a:spLocks noRot="1" noChangeAspect="1" noMove="1" noResize="1" noEditPoints="1" noAdjustHandles="1" noChangeArrowheads="1" noChangeShapeType="1" noTextEdit="1"/>
              </p:cNvSpPr>
              <p:nvPr/>
            </p:nvSpPr>
            <p:spPr>
              <a:xfrm>
                <a:off x="3653129" y="8314972"/>
                <a:ext cx="7429085" cy="369332"/>
              </a:xfrm>
              <a:prstGeom prst="rect">
                <a:avLst/>
              </a:prstGeom>
              <a:blipFill rotWithShape="0">
                <a:blip r:embed="rId14"/>
                <a:stretch>
                  <a:fillRect b="-13115"/>
                </a:stretch>
              </a:blipFill>
            </p:spPr>
            <p:txBody>
              <a:bodyPr/>
              <a:lstStyle/>
              <a:p>
                <a:r>
                  <a:rPr lang="en-IN">
                    <a:noFill/>
                  </a:rPr>
                  <a:t> </a:t>
                </a:r>
              </a:p>
            </p:txBody>
          </p:sp>
        </mc:Fallback>
      </mc:AlternateContent>
    </p:spTree>
    <p:extLst>
      <p:ext uri="{BB962C8B-B14F-4D97-AF65-F5344CB8AC3E}">
        <p14:creationId xmlns:p14="http://schemas.microsoft.com/office/powerpoint/2010/main" val="26864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93891" y="4189366"/>
            <a:ext cx="11441500" cy="2431435"/>
          </a:xfrm>
          <a:prstGeom prst="rect">
            <a:avLst/>
          </a:prstGeom>
        </p:spPr>
        <p:txBody>
          <a:bodyPr wrap="square" lIns="0" tIns="0" rIns="0" bIns="0" rtlCol="0" anchor="t">
            <a:spAutoFit/>
          </a:bodyPr>
          <a:lstStyle/>
          <a:p>
            <a:r>
              <a:rPr lang="en-US" sz="2400" b="1" dirty="0">
                <a:latin typeface="Times New Roman" panose="02020603050405020304" pitchFamily="18" charset="0"/>
                <a:cs typeface="Times New Roman" panose="02020603050405020304" pitchFamily="18" charset="0"/>
              </a:rPr>
              <a:t>7. Dataset Insights</a:t>
            </a:r>
          </a:p>
          <a:p>
            <a:endParaRPr lang="en-US" sz="1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Example (Defense Dataset):</a:t>
            </a:r>
            <a:endParaRPr lang="en-US" sz="2400" dirty="0">
              <a:latin typeface="Times New Roman" panose="02020603050405020304" pitchFamily="18" charset="0"/>
              <a:cs typeface="Times New Roman" panose="02020603050405020304" pitchFamily="18" charset="0"/>
            </a:endParaRPr>
          </a:p>
          <a:p>
            <a:pPr lvl="3">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Average soldier age = </a:t>
            </a:r>
            <a:r>
              <a:rPr lang="en-US" sz="2400" b="1" dirty="0">
                <a:latin typeface="Times New Roman" panose="02020603050405020304" pitchFamily="18" charset="0"/>
                <a:cs typeface="Times New Roman" panose="02020603050405020304" pitchFamily="18" charset="0"/>
              </a:rPr>
              <a:t>32 years</a:t>
            </a:r>
            <a:endParaRPr lang="en-US" sz="2400" dirty="0">
              <a:latin typeface="Times New Roman" panose="02020603050405020304" pitchFamily="18" charset="0"/>
              <a:cs typeface="Times New Roman" panose="02020603050405020304" pitchFamily="18" charset="0"/>
            </a:endParaRPr>
          </a:p>
          <a:p>
            <a:pPr lvl="3">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Average missions completed = </a:t>
            </a:r>
            <a:r>
              <a:rPr lang="en-US" sz="2400" b="1" dirty="0">
                <a:latin typeface="Times New Roman" panose="02020603050405020304" pitchFamily="18" charset="0"/>
                <a:cs typeface="Times New Roman" panose="02020603050405020304" pitchFamily="18" charset="0"/>
              </a:rPr>
              <a:t>8</a:t>
            </a:r>
            <a:endParaRPr lang="en-US" sz="2400" dirty="0">
              <a:latin typeface="Times New Roman" panose="02020603050405020304" pitchFamily="18" charset="0"/>
              <a:cs typeface="Times New Roman" panose="02020603050405020304" pitchFamily="18" charset="0"/>
            </a:endParaRPr>
          </a:p>
          <a:p>
            <a:pPr lvl="3">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Strongest correlation = </a:t>
            </a:r>
            <a:r>
              <a:rPr lang="en-US" sz="2400" b="1" dirty="0">
                <a:latin typeface="Times New Roman" panose="02020603050405020304" pitchFamily="18" charset="0"/>
                <a:cs typeface="Times New Roman" panose="02020603050405020304" pitchFamily="18" charset="0"/>
              </a:rPr>
              <a:t>Service Years </a:t>
            </a:r>
            <a:r>
              <a:rPr lang="en-US" sz="2400" b="1" dirty="0" err="1">
                <a:latin typeface="Times New Roman" panose="02020603050405020304" pitchFamily="18" charset="0"/>
                <a:cs typeface="Times New Roman" panose="02020603050405020304" pitchFamily="18" charset="0"/>
              </a:rPr>
              <a:t>vs</a:t>
            </a:r>
            <a:r>
              <a:rPr lang="en-US" sz="2400" b="1" dirty="0">
                <a:latin typeface="Times New Roman" panose="02020603050405020304" pitchFamily="18" charset="0"/>
                <a:cs typeface="Times New Roman" panose="02020603050405020304" pitchFamily="18" charset="0"/>
              </a:rPr>
              <a:t> Missions</a:t>
            </a:r>
            <a:endParaRPr lang="en-US" sz="2400" dirty="0">
              <a:latin typeface="Times New Roman" panose="02020603050405020304" pitchFamily="18" charset="0"/>
              <a:cs typeface="Times New Roman" panose="02020603050405020304" pitchFamily="18" charset="0"/>
            </a:endParaRPr>
          </a:p>
          <a:p>
            <a:pPr lvl="3">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Outliers highlight soldiers with exceptionally high or low </a:t>
            </a:r>
            <a:r>
              <a:rPr lang="en-US" sz="2400" dirty="0" smtClean="0">
                <a:latin typeface="Times New Roman" panose="02020603050405020304" pitchFamily="18" charset="0"/>
                <a:cs typeface="Times New Roman" panose="02020603050405020304" pitchFamily="18" charset="0"/>
              </a:rPr>
              <a:t>performance.</a:t>
            </a:r>
            <a:endParaRPr lang="en-US" sz="2400" dirty="0">
              <a:latin typeface="Times New Roman" panose="02020603050405020304" pitchFamily="18" charset="0"/>
              <a:cs typeface="Times New Roman" panose="02020603050405020304" pitchFamily="18" charset="0"/>
            </a:endParaRPr>
          </a:p>
        </p:txBody>
      </p:sp>
      <p:grpSp>
        <p:nvGrpSpPr>
          <p:cNvPr id="3" name="Group 3"/>
          <p:cNvGrpSpPr/>
          <p:nvPr/>
        </p:nvGrpSpPr>
        <p:grpSpPr>
          <a:xfrm>
            <a:off x="472395" y="528938"/>
            <a:ext cx="8945791" cy="1990382"/>
            <a:chOff x="0" y="0"/>
            <a:chExt cx="2356093" cy="524216"/>
          </a:xfrm>
        </p:grpSpPr>
        <p:sp>
          <p:nvSpPr>
            <p:cNvPr id="4" name="Freeform 4">
              <a:extLst>
                <a:ext uri="{C183D7F6-B498-43B3-948B-1728B52AA6E4}">
                  <adec:decorative xmlns="" xmlns:adec="http://schemas.microsoft.com/office/drawing/2017/decorative" val="1"/>
                </a:ext>
              </a:extLst>
            </p:cNvPr>
            <p:cNvSpPr/>
            <p:nvPr/>
          </p:nvSpPr>
          <p:spPr>
            <a:xfrm>
              <a:off x="0" y="0"/>
              <a:ext cx="2356093" cy="524216"/>
            </a:xfrm>
            <a:custGeom>
              <a:avLst/>
              <a:gdLst/>
              <a:ahLst/>
              <a:cxnLst/>
              <a:rect l="l" t="t" r="r" b="b"/>
              <a:pathLst>
                <a:path w="2356093" h="524216">
                  <a:moveTo>
                    <a:pt x="0" y="0"/>
                  </a:moveTo>
                  <a:lnTo>
                    <a:pt x="2356093" y="0"/>
                  </a:lnTo>
                  <a:lnTo>
                    <a:pt x="2356093" y="524216"/>
                  </a:lnTo>
                  <a:lnTo>
                    <a:pt x="0" y="524216"/>
                  </a:lnTo>
                  <a:close/>
                </a:path>
              </a:pathLst>
            </a:custGeom>
            <a:solidFill>
              <a:srgbClr val="726343"/>
            </a:solidFill>
          </p:spPr>
          <p:txBody>
            <a:bodyPr/>
            <a:lstStyle/>
            <a:p>
              <a:endParaRPr lang="en-US"/>
            </a:p>
          </p:txBody>
        </p:sp>
        <p:sp>
          <p:nvSpPr>
            <p:cNvPr id="5" name="TextBox 5"/>
            <p:cNvSpPr txBox="1"/>
            <p:nvPr/>
          </p:nvSpPr>
          <p:spPr>
            <a:xfrm>
              <a:off x="0" y="-38100"/>
              <a:ext cx="2356093" cy="562316"/>
            </a:xfrm>
            <a:prstGeom prst="rect">
              <a:avLst/>
            </a:prstGeom>
          </p:spPr>
          <p:txBody>
            <a:bodyPr lIns="50800" tIns="50800" rIns="50800" bIns="50800" rtlCol="0" anchor="ctr"/>
            <a:lstStyle/>
            <a:p>
              <a:pPr algn="ctr">
                <a:lnSpc>
                  <a:spcPts val="2659"/>
                </a:lnSpc>
              </a:pPr>
              <a:endParaRPr/>
            </a:p>
          </p:txBody>
        </p:sp>
      </p:grpSp>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143000" y="826731"/>
            <a:ext cx="8001000" cy="1205458"/>
          </a:xfrm>
          <a:prstGeom prst="rect">
            <a:avLst/>
          </a:prstGeom>
        </p:spPr>
        <p:txBody>
          <a:bodyPr wrap="square" lIns="0" tIns="0" rIns="0" bIns="0" rtlCol="0" anchor="t">
            <a:spAutoFit/>
          </a:bodyPr>
          <a:lstStyle/>
          <a:p>
            <a:pPr>
              <a:lnSpc>
                <a:spcPts val="9426"/>
              </a:lnSpc>
              <a:spcBef>
                <a:spcPct val="0"/>
              </a:spcBef>
            </a:pPr>
            <a:r>
              <a:rPr lang="en-US" sz="4000" dirty="0">
                <a:solidFill>
                  <a:schemeClr val="bg1"/>
                </a:solidFill>
                <a:latin typeface="Rasputin Bold" panose="020B0604020202020204" charset="0"/>
                <a:cs typeface="Times New Roman" panose="02020603050405020304" pitchFamily="18" charset="0"/>
              </a:rPr>
              <a:t>Exploratory Data Analysis</a:t>
            </a:r>
            <a:endParaRPr lang="en-US" sz="4000" b="1" dirty="0">
              <a:solidFill>
                <a:schemeClr val="bg1"/>
              </a:solidFill>
              <a:latin typeface="Rasputin Bold" panose="020B0604020202020204" charset="0"/>
              <a:sym typeface="Rasputin Bold"/>
            </a:endParaRPr>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2568082" y="9037187"/>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781988" y="7960405"/>
            <a:ext cx="2506012" cy="1295400"/>
          </a:xfrm>
          <a:prstGeom prst="rect">
            <a:avLst/>
          </a:prstGeom>
        </p:spPr>
        <p:txBody>
          <a:bodyPr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08</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8066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346522"/>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82</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3539226" y="3695700"/>
            <a:ext cx="13558838" cy="3108543"/>
          </a:xfrm>
          <a:prstGeom prst="rect">
            <a:avLst/>
          </a:prstGeom>
        </p:spPr>
        <p:txBody>
          <a:bodyPr wrap="square">
            <a:spAutoFit/>
          </a:bodyPr>
          <a:lstStyle/>
          <a:p>
            <a:r>
              <a:rPr lang="en-US" sz="2400" b="1" dirty="0" smtClean="0"/>
              <a:t>🔹 </a:t>
            </a:r>
            <a:r>
              <a:rPr lang="en-US" sz="2800" b="1" dirty="0" smtClean="0">
                <a:latin typeface="Times New Roman" panose="02020603050405020304" pitchFamily="18" charset="0"/>
                <a:cs typeface="Times New Roman" panose="02020603050405020304" pitchFamily="18" charset="0"/>
              </a:rPr>
              <a:t>Applications of Reinforcement Learning in Defense</a:t>
            </a:r>
          </a:p>
          <a:p>
            <a:pPr lvl="1">
              <a:buFont typeface="+mj-lt"/>
              <a:buAutoNum type="arabicPeriod"/>
            </a:pPr>
            <a:r>
              <a:rPr lang="en-US" sz="2800" b="1" dirty="0" smtClean="0">
                <a:latin typeface="Times New Roman" panose="02020603050405020304" pitchFamily="18" charset="0"/>
                <a:cs typeface="Times New Roman" panose="02020603050405020304" pitchFamily="18" charset="0"/>
              </a:rPr>
              <a:t>Autonomous Drones &amp; UAVs</a:t>
            </a:r>
            <a:endParaRPr lang="en-US" sz="2800" dirty="0" smtClean="0">
              <a:latin typeface="Times New Roman" panose="02020603050405020304" pitchFamily="18" charset="0"/>
              <a:cs typeface="Times New Roman" panose="02020603050405020304" pitchFamily="18" charset="0"/>
            </a:endParaRPr>
          </a:p>
          <a:p>
            <a:pPr marL="1200150" lvl="2" indent="-285750">
              <a:buFont typeface="+mj-lt"/>
              <a:buAutoNum type="arabicPeriod"/>
            </a:pPr>
            <a:r>
              <a:rPr lang="en-US" sz="2800" dirty="0" smtClean="0">
                <a:latin typeface="Times New Roman" panose="02020603050405020304" pitchFamily="18" charset="0"/>
                <a:cs typeface="Times New Roman" panose="02020603050405020304" pitchFamily="18" charset="0"/>
              </a:rPr>
              <a:t>Path planning and obstacle avoidance in hostile environments.</a:t>
            </a:r>
          </a:p>
          <a:p>
            <a:pPr marL="1200150" lvl="2" indent="-285750">
              <a:buFont typeface="+mj-lt"/>
              <a:buAutoNum type="arabicPeriod"/>
            </a:pPr>
            <a:r>
              <a:rPr lang="en-US" sz="2800" dirty="0" smtClean="0">
                <a:latin typeface="Times New Roman" panose="02020603050405020304" pitchFamily="18" charset="0"/>
                <a:cs typeface="Times New Roman" panose="02020603050405020304" pitchFamily="18" charset="0"/>
              </a:rPr>
              <a:t>Coordinated swarm intelligence for surveillance and attack.</a:t>
            </a:r>
          </a:p>
          <a:p>
            <a:pPr lvl="1">
              <a:buFont typeface="+mj-lt"/>
              <a:buAutoNum type="arabicPeriod"/>
            </a:pPr>
            <a:r>
              <a:rPr lang="en-US" sz="2800" b="1" dirty="0" smtClean="0">
                <a:latin typeface="Times New Roman" panose="02020603050405020304" pitchFamily="18" charset="0"/>
                <a:cs typeface="Times New Roman" panose="02020603050405020304" pitchFamily="18" charset="0"/>
              </a:rPr>
              <a:t>Robotics &amp; Autonomous Vehicles</a:t>
            </a:r>
            <a:endParaRPr lang="en-US" sz="2800" dirty="0" smtClean="0">
              <a:latin typeface="Times New Roman" panose="02020603050405020304" pitchFamily="18" charset="0"/>
              <a:cs typeface="Times New Roman" panose="02020603050405020304" pitchFamily="18" charset="0"/>
            </a:endParaRPr>
          </a:p>
          <a:p>
            <a:pPr marL="1200150" lvl="2" indent="-285750">
              <a:buFont typeface="+mj-lt"/>
              <a:buAutoNum type="arabicPeriod"/>
            </a:pPr>
            <a:r>
              <a:rPr lang="en-US" sz="2800" dirty="0" smtClean="0">
                <a:latin typeface="Times New Roman" panose="02020603050405020304" pitchFamily="18" charset="0"/>
                <a:cs typeface="Times New Roman" panose="02020603050405020304" pitchFamily="18" charset="0"/>
              </a:rPr>
              <a:t>Unmanned ground vehicles (UGVs) for reconnaissance and logistics.</a:t>
            </a:r>
          </a:p>
          <a:p>
            <a:pPr marL="1200150" lvl="2" indent="-285750">
              <a:buFont typeface="+mj-lt"/>
              <a:buAutoNum type="arabicPeriod"/>
            </a:pPr>
            <a:r>
              <a:rPr lang="en-US" sz="2800" dirty="0" smtClean="0">
                <a:latin typeface="Times New Roman" panose="02020603050405020304" pitchFamily="18" charset="0"/>
                <a:cs typeface="Times New Roman" panose="02020603050405020304" pitchFamily="18" charset="0"/>
              </a:rPr>
              <a:t>RL-based navigation in GPS-denied or adversarial conditions.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971889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83</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53000" y="3771900"/>
            <a:ext cx="2362200" cy="584775"/>
          </a:xfrm>
          <a:prstGeom prst="rect">
            <a:avLst/>
          </a:prstGeom>
        </p:spPr>
        <p:txBody>
          <a:bodyPr wrap="square">
            <a:spAutoFit/>
          </a:bodyPr>
          <a:lstStyle/>
          <a:p>
            <a:r>
              <a:rPr lang="en-US" sz="3200" dirty="0" smtClean="0">
                <a:latin typeface="Times New Roman" panose="02020603050405020304" pitchFamily="18" charset="0"/>
                <a:cs typeface="Times New Roman" panose="02020603050405020304" pitchFamily="18" charset="0"/>
              </a:rPr>
              <a:t>Hands-on</a:t>
            </a:r>
            <a:r>
              <a:rPr lang="en-US" sz="3200" dirty="0" smtClean="0"/>
              <a:t>:</a:t>
            </a:r>
            <a:endParaRPr lang="en-IN" sz="3200" dirty="0"/>
          </a:p>
        </p:txBody>
      </p:sp>
      <p:sp>
        <p:nvSpPr>
          <p:cNvPr id="3" name="Rectangle 2"/>
          <p:cNvSpPr/>
          <p:nvPr/>
        </p:nvSpPr>
        <p:spPr>
          <a:xfrm>
            <a:off x="5142641" y="4587900"/>
            <a:ext cx="10291034" cy="1077218"/>
          </a:xfrm>
          <a:prstGeom prst="rect">
            <a:avLst/>
          </a:prstGeom>
        </p:spPr>
        <p:txBody>
          <a:bodyPr wrap="square">
            <a:spAutoFit/>
          </a:bodyPr>
          <a:lstStyle/>
          <a:p>
            <a:r>
              <a:rPr lang="en-US" sz="3200" dirty="0"/>
              <a:t>https://</a:t>
            </a:r>
            <a:r>
              <a:rPr lang="en-US" sz="3200" dirty="0">
                <a:latin typeface="Times New Roman" panose="02020603050405020304" pitchFamily="18" charset="0"/>
                <a:cs typeface="Times New Roman" panose="02020603050405020304" pitchFamily="18" charset="0"/>
              </a:rPr>
              <a:t>colab.research.google.com/drive/1mBQHsGQ0OcjeArqbKQX8evbhcba2NHXJ?usp=sharing</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45972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5" name="Freeform 5">
            <a:extLst>
              <a:ext uri="{C183D7F6-B498-43B3-948B-1728B52AA6E4}">
                <adec:decorative xmlns="" xmlns:adec="http://schemas.microsoft.com/office/drawing/2017/decorative" val="1"/>
              </a:ext>
            </a:extLst>
          </p:cNvPr>
          <p:cNvSpPr/>
          <p:nvPr/>
        </p:nvSpPr>
        <p:spPr>
          <a:xfrm>
            <a:off x="13102622" y="7485032"/>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a:extLst>
              <a:ext uri="{C183D7F6-B498-43B3-948B-1728B52AA6E4}">
                <adec:decorative xmlns="" xmlns:adec="http://schemas.microsoft.com/office/drawing/2017/decorative" val="1"/>
              </a:ext>
            </a:extLst>
          </p:cNvPr>
          <p:cNvSpPr/>
          <p:nvPr/>
        </p:nvSpPr>
        <p:spPr>
          <a:xfrm>
            <a:off x="15260497" y="373123"/>
            <a:ext cx="1198791" cy="799920"/>
          </a:xfrm>
          <a:custGeom>
            <a:avLst/>
            <a:gdLst/>
            <a:ahLst/>
            <a:cxnLst/>
            <a:rect l="l" t="t" r="r" b="b"/>
            <a:pathLst>
              <a:path w="1198791" h="799920">
                <a:moveTo>
                  <a:pt x="0" y="0"/>
                </a:moveTo>
                <a:lnTo>
                  <a:pt x="1198791" y="0"/>
                </a:lnTo>
                <a:lnTo>
                  <a:pt x="1198791" y="799920"/>
                </a:lnTo>
                <a:lnTo>
                  <a:pt x="0" y="7999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0" name="Freeform 10">
            <a:extLst>
              <a:ext uri="{C183D7F6-B498-43B3-948B-1728B52AA6E4}">
                <adec:decorative xmlns="" xmlns:adec="http://schemas.microsoft.com/office/drawing/2017/decorative" val="1"/>
              </a:ext>
            </a:extLst>
          </p:cNvPr>
          <p:cNvSpPr/>
          <p:nvPr/>
        </p:nvSpPr>
        <p:spPr>
          <a:xfrm>
            <a:off x="-3449886" y="0"/>
            <a:ext cx="7491706" cy="7789108"/>
          </a:xfrm>
          <a:custGeom>
            <a:avLst/>
            <a:gdLst/>
            <a:ahLst/>
            <a:cxnLst/>
            <a:rect l="l" t="t" r="r" b="b"/>
            <a:pathLst>
              <a:path w="7491706" h="7789108">
                <a:moveTo>
                  <a:pt x="0" y="0"/>
                </a:moveTo>
                <a:lnTo>
                  <a:pt x="7491706" y="0"/>
                </a:lnTo>
                <a:lnTo>
                  <a:pt x="7491706" y="7789108"/>
                </a:lnTo>
                <a:lnTo>
                  <a:pt x="0" y="778910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4419600" y="2099768"/>
            <a:ext cx="13411200" cy="3718967"/>
          </a:xfrm>
          <a:prstGeom prst="rect">
            <a:avLst/>
          </a:prstGeom>
        </p:spPr>
        <p:txBody>
          <a:bodyPr wrap="square" lIns="0" tIns="0" rIns="0" bIns="0" rtlCol="0" anchor="t">
            <a:spAutoFit/>
          </a:bodyPr>
          <a:lstStyle/>
          <a:p>
            <a:pPr>
              <a:lnSpc>
                <a:spcPts val="14545"/>
              </a:lnSpc>
            </a:pPr>
            <a:r>
              <a:rPr lang="en-US" altLang="en-US" sz="9600" dirty="0" smtClean="0">
                <a:latin typeface="Times New Roman" panose="02020603050405020304" pitchFamily="18" charset="0"/>
                <a:cs typeface="Times New Roman" panose="02020603050405020304" pitchFamily="18" charset="0"/>
              </a:rPr>
              <a:t>Machine Learning (ML)</a:t>
            </a:r>
          </a:p>
          <a:p>
            <a:pPr>
              <a:lnSpc>
                <a:spcPts val="14545"/>
              </a:lnSpc>
            </a:pPr>
            <a:r>
              <a:rPr lang="en-US" sz="9600" dirty="0" smtClean="0">
                <a:solidFill>
                  <a:srgbClr val="443F2B"/>
                </a:solidFill>
                <a:latin typeface="Times New Roman" panose="02020603050405020304" pitchFamily="18" charset="0"/>
                <a:ea typeface="Rasputin Bold"/>
                <a:cs typeface="Times New Roman" panose="02020603050405020304" pitchFamily="18" charset="0"/>
                <a:sym typeface="Rasputin Bold"/>
              </a:rPr>
              <a:t>Pipeline</a:t>
            </a:r>
            <a:endParaRPr lang="en-US" sz="9600" dirty="0">
              <a:solidFill>
                <a:srgbClr val="443F2B"/>
              </a:solidFill>
              <a:latin typeface="Rasputin Bold" panose="020B0604020202020204" charset="0"/>
              <a:ea typeface="Rasputin Bold"/>
              <a:cs typeface="Rasputin Bold"/>
              <a:sym typeface="Rasputin Bold"/>
            </a:endParaRPr>
          </a:p>
        </p:txBody>
      </p:sp>
      <p:pic>
        <p:nvPicPr>
          <p:cNvPr id="2052" name="Picture 4" descr="Corporate Incubation Programs">
            <a:extLst>
              <a:ext uri="{FF2B5EF4-FFF2-40B4-BE49-F238E27FC236}">
                <a16:creationId xmlns="" xmlns:a16="http://schemas.microsoft.com/office/drawing/2014/main" id="{5BE85518-9F0C-C23B-85D2-D9E2D3A722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8226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346522"/>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84</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3573862" y="1205323"/>
            <a:ext cx="8405446" cy="52722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sz="3000">
                <a:solidFill>
                  <a:srgbClr val="FF0000"/>
                </a:solidFill>
                <a:latin typeface="Times New Roman"/>
              </a:defRPr>
            </a:pPr>
            <a:r>
              <a:rPr lang="en-US" sz="2800" b="1" dirty="0"/>
              <a:t>Main steps of the Machine Learning (ML) pipeline</a:t>
            </a:r>
            <a:endParaRPr lang="en-IN" sz="2800" dirty="0">
              <a:solidFill>
                <a:srgbClr val="FF0000"/>
              </a:solidFill>
              <a:latin typeface="Times New Roman"/>
            </a:endParaRPr>
          </a:p>
        </p:txBody>
      </p:sp>
      <p:sp>
        <p:nvSpPr>
          <p:cNvPr id="15" name="Rectangle 14"/>
          <p:cNvSpPr/>
          <p:nvPr/>
        </p:nvSpPr>
        <p:spPr>
          <a:xfrm>
            <a:off x="3539226" y="1943100"/>
            <a:ext cx="8658665" cy="1446550"/>
          </a:xfrm>
          <a:prstGeom prst="rect">
            <a:avLst/>
          </a:prstGeom>
        </p:spPr>
        <p:txBody>
          <a:bodyPr wrap="square">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a:t>
            </a:r>
            <a:r>
              <a:rPr lang="en-US" sz="2200" b="1" dirty="0">
                <a:latin typeface="Times New Roman" panose="02020603050405020304" pitchFamily="18" charset="0"/>
                <a:cs typeface="Times New Roman" panose="02020603050405020304" pitchFamily="18" charset="0"/>
              </a:rPr>
              <a:t>ML pipeline</a:t>
            </a:r>
            <a:r>
              <a:rPr lang="en-US" sz="2200" dirty="0">
                <a:latin typeface="Times New Roman" panose="02020603050405020304" pitchFamily="18" charset="0"/>
                <a:cs typeface="Times New Roman" panose="02020603050405020304" pitchFamily="18" charset="0"/>
              </a:rPr>
              <a:t> is an end-to-end workflow that takes </a:t>
            </a:r>
            <a:r>
              <a:rPr lang="en-US" sz="2200" b="1" dirty="0">
                <a:latin typeface="Times New Roman" panose="02020603050405020304" pitchFamily="18" charset="0"/>
                <a:cs typeface="Times New Roman" panose="02020603050405020304" pitchFamily="18" charset="0"/>
              </a:rPr>
              <a:t>raw data</a:t>
            </a:r>
            <a:r>
              <a:rPr lang="en-US" sz="2200" dirty="0">
                <a:latin typeface="Times New Roman" panose="02020603050405020304" pitchFamily="18" charset="0"/>
                <a:cs typeface="Times New Roman" panose="02020603050405020304" pitchFamily="18" charset="0"/>
              </a:rPr>
              <a:t> and transforms it into a </a:t>
            </a:r>
            <a:r>
              <a:rPr lang="en-US" sz="2200" b="1" dirty="0">
                <a:latin typeface="Times New Roman" panose="02020603050405020304" pitchFamily="18" charset="0"/>
                <a:cs typeface="Times New Roman" panose="02020603050405020304" pitchFamily="18" charset="0"/>
              </a:rPr>
              <a:t>deployed ML model</a:t>
            </a:r>
            <a:r>
              <a:rPr lang="en-US" sz="2200" dirty="0">
                <a:latin typeface="Times New Roman" panose="02020603050405020304" pitchFamily="18" charset="0"/>
                <a:cs typeface="Times New Roman" panose="02020603050405020304" pitchFamily="18" charset="0"/>
              </a:rPr>
              <a:t> that continuously learns and improves.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It ensures </a:t>
            </a:r>
            <a:r>
              <a:rPr lang="en-US" sz="2200" b="1" dirty="0">
                <a:latin typeface="Times New Roman" panose="02020603050405020304" pitchFamily="18" charset="0"/>
                <a:cs typeface="Times New Roman" panose="02020603050405020304" pitchFamily="18" charset="0"/>
              </a:rPr>
              <a:t>consistency, automation, reproducibility, and scalability</a:t>
            </a:r>
            <a:r>
              <a:rPr lang="en-US" sz="2200" dirty="0"/>
              <a:t>.</a:t>
            </a:r>
            <a:endParaRPr lang="en-IN" sz="2200" dirty="0"/>
          </a:p>
        </p:txBody>
      </p:sp>
      <p:sp>
        <p:nvSpPr>
          <p:cNvPr id="16" name="Rectangle 15"/>
          <p:cNvSpPr/>
          <p:nvPr/>
        </p:nvSpPr>
        <p:spPr>
          <a:xfrm>
            <a:off x="4064270" y="4097033"/>
            <a:ext cx="7455877" cy="3785652"/>
          </a:xfrm>
          <a:prstGeom prst="rect">
            <a:avLst/>
          </a:prstGeom>
        </p:spPr>
        <p:txBody>
          <a:bodyPr wrap="square">
            <a:spAutoFit/>
          </a:bodyPr>
          <a:lstStyle/>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Data Collection</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Data Preprocessing</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Feature Engineering &amp; Selection</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Model Selection</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Model Training</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Model Evaluation</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Deployment</a:t>
            </a:r>
          </a:p>
          <a:p>
            <a:pPr marL="457200" indent="-457200">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Monitoring &amp; Maintenance</a:t>
            </a:r>
          </a:p>
        </p:txBody>
      </p:sp>
    </p:spTree>
    <p:extLst>
      <p:ext uri="{BB962C8B-B14F-4D97-AF65-F5344CB8AC3E}">
        <p14:creationId xmlns:p14="http://schemas.microsoft.com/office/powerpoint/2010/main" val="31445345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85</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6440" y="2095500"/>
            <a:ext cx="10684602" cy="5257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65344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86</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558034" y="1151632"/>
            <a:ext cx="9875520" cy="1356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3000">
                <a:solidFill>
                  <a:srgbClr val="FF0000"/>
                </a:solidFill>
                <a:latin typeface="Times New Roman"/>
              </a:defRPr>
            </a:pPr>
            <a:r>
              <a:rPr lang="en-IN" sz="3000" dirty="0" smtClean="0">
                <a:solidFill>
                  <a:srgbClr val="FF0000"/>
                </a:solidFill>
                <a:latin typeface="Times New Roman"/>
              </a:rPr>
              <a:t>Data Collection</a:t>
            </a:r>
            <a:endParaRPr lang="en-IN" sz="3000" dirty="0">
              <a:solidFill>
                <a:srgbClr val="FF0000"/>
              </a:solidFill>
              <a:latin typeface="Times New Roman"/>
            </a:endParaRPr>
          </a:p>
        </p:txBody>
      </p:sp>
      <p:sp>
        <p:nvSpPr>
          <p:cNvPr id="15" name="Content Placeholder 2"/>
          <p:cNvSpPr txBox="1">
            <a:spLocks/>
          </p:cNvSpPr>
          <p:nvPr/>
        </p:nvSpPr>
        <p:spPr>
          <a:xfrm>
            <a:off x="3886199" y="2247900"/>
            <a:ext cx="12003857" cy="577944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600">
                <a:solidFill>
                  <a:srgbClr val="FF0000"/>
                </a:solidFill>
                <a:latin typeface="Times New Roman"/>
              </a:defRPr>
            </a:pPr>
            <a:r>
              <a:rPr lang="en-US" sz="2600" smtClean="0">
                <a:solidFill>
                  <a:srgbClr val="FF0000"/>
                </a:solidFill>
                <a:latin typeface="Times New Roman"/>
              </a:rPr>
              <a:t>Collect raw data from multiple sources such as databases, sensors, APIs, or logs.</a:t>
            </a:r>
          </a:p>
          <a:p>
            <a:pPr>
              <a:defRPr sz="2600">
                <a:solidFill>
                  <a:srgbClr val="0000FF"/>
                </a:solidFill>
                <a:latin typeface="Times New Roman"/>
              </a:defRPr>
            </a:pPr>
            <a:r>
              <a:rPr lang="en-US" sz="2600" smtClean="0">
                <a:solidFill>
                  <a:srgbClr val="0000FF"/>
                </a:solidFill>
                <a:latin typeface="Times New Roman"/>
              </a:rPr>
              <a:t>Data can be structured (tables, spreadsheets) or unstructured (images, audio, text).</a:t>
            </a:r>
          </a:p>
          <a:p>
            <a:pPr>
              <a:defRPr sz="2600">
                <a:solidFill>
                  <a:srgbClr val="006400"/>
                </a:solidFill>
                <a:latin typeface="Times New Roman"/>
              </a:defRPr>
            </a:pPr>
            <a:r>
              <a:rPr lang="en-US" sz="2600" smtClean="0">
                <a:solidFill>
                  <a:srgbClr val="006400"/>
                </a:solidFill>
                <a:latin typeface="Times New Roman"/>
              </a:rPr>
              <a:t>Ensure relevance of collected data to the problem statement and objectives.</a:t>
            </a:r>
          </a:p>
          <a:p>
            <a:pPr>
              <a:defRPr sz="2600">
                <a:solidFill>
                  <a:srgbClr val="FF0000"/>
                </a:solidFill>
                <a:latin typeface="Times New Roman"/>
              </a:defRPr>
            </a:pPr>
            <a:r>
              <a:rPr lang="en-US" sz="2600" smtClean="0">
                <a:solidFill>
                  <a:srgbClr val="FF0000"/>
                </a:solidFill>
                <a:latin typeface="Times New Roman"/>
              </a:rPr>
              <a:t>Data should be diverse and representative to avoid bias and overfitting.</a:t>
            </a:r>
          </a:p>
          <a:p>
            <a:pPr>
              <a:defRPr sz="2600">
                <a:solidFill>
                  <a:srgbClr val="0000FF"/>
                </a:solidFill>
                <a:latin typeface="Times New Roman"/>
              </a:defRPr>
            </a:pPr>
            <a:r>
              <a:rPr lang="en-US" sz="2600" smtClean="0">
                <a:solidFill>
                  <a:srgbClr val="0000FF"/>
                </a:solidFill>
                <a:latin typeface="Times New Roman"/>
              </a:rPr>
              <a:t>Sources include IoT devices, social media, medical records, and transaction logs.</a:t>
            </a:r>
          </a:p>
          <a:p>
            <a:pPr>
              <a:defRPr sz="2600">
                <a:solidFill>
                  <a:srgbClr val="006400"/>
                </a:solidFill>
                <a:latin typeface="Times New Roman"/>
              </a:defRPr>
            </a:pPr>
            <a:r>
              <a:rPr lang="en-US" sz="2600" smtClean="0">
                <a:solidFill>
                  <a:srgbClr val="006400"/>
                </a:solidFill>
                <a:latin typeface="Times New Roman"/>
              </a:rPr>
              <a:t>Define the scope and goals of data collection before starting the process.</a:t>
            </a:r>
          </a:p>
          <a:p>
            <a:pPr>
              <a:defRPr sz="2600">
                <a:solidFill>
                  <a:srgbClr val="FF0000"/>
                </a:solidFill>
                <a:latin typeface="Times New Roman"/>
              </a:defRPr>
            </a:pPr>
            <a:r>
              <a:rPr lang="en-US" sz="2600" smtClean="0">
                <a:solidFill>
                  <a:srgbClr val="FF0000"/>
                </a:solidFill>
                <a:latin typeface="Times New Roman"/>
              </a:rPr>
              <a:t>Data quality at this stage directly impacts the overall model performance.</a:t>
            </a:r>
          </a:p>
          <a:p>
            <a:pPr>
              <a:defRPr sz="2600">
                <a:solidFill>
                  <a:srgbClr val="0000FF"/>
                </a:solidFill>
                <a:latin typeface="Times New Roman"/>
              </a:defRPr>
            </a:pPr>
            <a:r>
              <a:rPr lang="en-US" sz="2600" smtClean="0">
                <a:solidFill>
                  <a:srgbClr val="0000FF"/>
                </a:solidFill>
                <a:latin typeface="Times New Roman"/>
              </a:rPr>
              <a:t>Ethical and legal considerations should be respected (GDPR, HIPAA).</a:t>
            </a:r>
          </a:p>
          <a:p>
            <a:pPr>
              <a:defRPr sz="2600">
                <a:solidFill>
                  <a:srgbClr val="006400"/>
                </a:solidFill>
                <a:latin typeface="Times New Roman"/>
              </a:defRPr>
            </a:pPr>
            <a:r>
              <a:rPr lang="en-US" sz="2600" smtClean="0">
                <a:solidFill>
                  <a:srgbClr val="006400"/>
                </a:solidFill>
                <a:latin typeface="Times New Roman"/>
              </a:rPr>
              <a:t>Large datasets enable use of advanced algorithms like deep learning.</a:t>
            </a:r>
          </a:p>
          <a:p>
            <a:pPr>
              <a:defRPr sz="2600">
                <a:solidFill>
                  <a:srgbClr val="FF0000"/>
                </a:solidFill>
                <a:latin typeface="Times New Roman"/>
              </a:defRPr>
            </a:pPr>
            <a:r>
              <a:rPr lang="en-US" sz="2600" smtClean="0">
                <a:solidFill>
                  <a:srgbClr val="FF0000"/>
                </a:solidFill>
                <a:latin typeface="Times New Roman"/>
              </a:rPr>
              <a:t>Big data involves volume, velocity, and variety of data streams.</a:t>
            </a:r>
            <a:endParaRPr lang="en-US" sz="2600" dirty="0">
              <a:solidFill>
                <a:srgbClr val="FF0000"/>
              </a:solidFill>
              <a:latin typeface="Times New Roman"/>
            </a:endParaRPr>
          </a:p>
        </p:txBody>
      </p:sp>
    </p:spTree>
    <p:extLst>
      <p:ext uri="{BB962C8B-B14F-4D97-AF65-F5344CB8AC3E}">
        <p14:creationId xmlns:p14="http://schemas.microsoft.com/office/powerpoint/2010/main" val="343480736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87</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1143000" y="609600"/>
            <a:ext cx="9875520" cy="1356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3000">
                <a:solidFill>
                  <a:srgbClr val="FF0000"/>
                </a:solidFill>
                <a:latin typeface="Times New Roman"/>
              </a:defRPr>
            </a:pPr>
            <a:r>
              <a:rPr lang="en-IN" sz="3000" smtClean="0">
                <a:solidFill>
                  <a:srgbClr val="FF0000"/>
                </a:solidFill>
                <a:latin typeface="Times New Roman"/>
              </a:rPr>
              <a:t>Data Preprocessing</a:t>
            </a:r>
            <a:endParaRPr lang="en-IN" sz="3000" dirty="0">
              <a:solidFill>
                <a:srgbClr val="FF0000"/>
              </a:solidFill>
              <a:latin typeface="Times New Roman"/>
            </a:endParaRPr>
          </a:p>
        </p:txBody>
      </p:sp>
      <p:sp>
        <p:nvSpPr>
          <p:cNvPr id="17" name="Content Placeholder 2"/>
          <p:cNvSpPr txBox="1">
            <a:spLocks/>
          </p:cNvSpPr>
          <p:nvPr/>
        </p:nvSpPr>
        <p:spPr>
          <a:xfrm>
            <a:off x="4267200" y="2073250"/>
            <a:ext cx="10668000" cy="566104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600">
                <a:solidFill>
                  <a:srgbClr val="FF0000"/>
                </a:solidFill>
                <a:latin typeface="Times New Roman"/>
              </a:defRPr>
            </a:pPr>
            <a:r>
              <a:rPr lang="en-US" sz="2600" dirty="0" smtClean="0">
                <a:solidFill>
                  <a:srgbClr val="FF0000"/>
                </a:solidFill>
                <a:latin typeface="Times New Roman"/>
              </a:rPr>
              <a:t>Handle missing values using imputation, removal, or default strategies.</a:t>
            </a:r>
          </a:p>
          <a:p>
            <a:pPr>
              <a:defRPr sz="2600">
                <a:solidFill>
                  <a:srgbClr val="0000FF"/>
                </a:solidFill>
                <a:latin typeface="Times New Roman"/>
              </a:defRPr>
            </a:pPr>
            <a:r>
              <a:rPr lang="en-US" sz="2600" dirty="0" smtClean="0">
                <a:solidFill>
                  <a:srgbClr val="0000FF"/>
                </a:solidFill>
                <a:latin typeface="Times New Roman"/>
              </a:rPr>
              <a:t>Remove or correct noisy and inconsistent records in the dataset.</a:t>
            </a:r>
          </a:p>
          <a:p>
            <a:pPr>
              <a:defRPr sz="2600">
                <a:solidFill>
                  <a:srgbClr val="006400"/>
                </a:solidFill>
                <a:latin typeface="Times New Roman"/>
              </a:defRPr>
            </a:pPr>
            <a:r>
              <a:rPr lang="en-US" sz="2600" dirty="0" smtClean="0">
                <a:solidFill>
                  <a:srgbClr val="006400"/>
                </a:solidFill>
                <a:latin typeface="Times New Roman"/>
              </a:rPr>
              <a:t>Normalize or standardize numerical features to ensure fair comparison.</a:t>
            </a:r>
          </a:p>
          <a:p>
            <a:pPr>
              <a:defRPr sz="2600">
                <a:solidFill>
                  <a:srgbClr val="FF0000"/>
                </a:solidFill>
                <a:latin typeface="Times New Roman"/>
              </a:defRPr>
            </a:pPr>
            <a:r>
              <a:rPr lang="en-US" sz="2600" dirty="0" smtClean="0">
                <a:solidFill>
                  <a:srgbClr val="FF0000"/>
                </a:solidFill>
                <a:latin typeface="Times New Roman"/>
              </a:rPr>
              <a:t>Encode categorical data into numerical form using one-hot or label encoding.</a:t>
            </a:r>
          </a:p>
          <a:p>
            <a:pPr>
              <a:defRPr sz="2600">
                <a:solidFill>
                  <a:srgbClr val="0000FF"/>
                </a:solidFill>
                <a:latin typeface="Times New Roman"/>
              </a:defRPr>
            </a:pPr>
            <a:r>
              <a:rPr lang="en-US" sz="2600" dirty="0" smtClean="0">
                <a:solidFill>
                  <a:srgbClr val="0000FF"/>
                </a:solidFill>
                <a:latin typeface="Times New Roman"/>
              </a:rPr>
              <a:t>Detect and handle outliers that may distort model learning process.</a:t>
            </a:r>
          </a:p>
          <a:p>
            <a:pPr>
              <a:defRPr sz="2600">
                <a:solidFill>
                  <a:srgbClr val="006400"/>
                </a:solidFill>
                <a:latin typeface="Times New Roman"/>
              </a:defRPr>
            </a:pPr>
            <a:r>
              <a:rPr lang="en-US" sz="2600" dirty="0" smtClean="0">
                <a:solidFill>
                  <a:srgbClr val="006400"/>
                </a:solidFill>
                <a:latin typeface="Times New Roman"/>
              </a:rPr>
              <a:t>Split dataset into training, validation, and test sets for evaluation.</a:t>
            </a:r>
          </a:p>
          <a:p>
            <a:pPr>
              <a:defRPr sz="2600">
                <a:solidFill>
                  <a:srgbClr val="FF0000"/>
                </a:solidFill>
                <a:latin typeface="Times New Roman"/>
              </a:defRPr>
            </a:pPr>
            <a:r>
              <a:rPr lang="en-US" sz="2600" dirty="0" smtClean="0">
                <a:solidFill>
                  <a:srgbClr val="FF0000"/>
                </a:solidFill>
                <a:latin typeface="Times New Roman"/>
              </a:rPr>
              <a:t>Balance datasets using oversampling, </a:t>
            </a:r>
            <a:r>
              <a:rPr lang="en-US" sz="2600" dirty="0" err="1" smtClean="0">
                <a:solidFill>
                  <a:srgbClr val="FF0000"/>
                </a:solidFill>
                <a:latin typeface="Times New Roman"/>
              </a:rPr>
              <a:t>undersampling</a:t>
            </a:r>
            <a:r>
              <a:rPr lang="en-US" sz="2600" dirty="0" smtClean="0">
                <a:solidFill>
                  <a:srgbClr val="FF0000"/>
                </a:solidFill>
                <a:latin typeface="Times New Roman"/>
              </a:rPr>
              <a:t>, or synthetic data.</a:t>
            </a:r>
          </a:p>
          <a:p>
            <a:pPr>
              <a:defRPr sz="2600">
                <a:solidFill>
                  <a:srgbClr val="0000FF"/>
                </a:solidFill>
                <a:latin typeface="Times New Roman"/>
              </a:defRPr>
            </a:pPr>
            <a:r>
              <a:rPr lang="en-US" sz="2600" dirty="0" smtClean="0">
                <a:solidFill>
                  <a:srgbClr val="0000FF"/>
                </a:solidFill>
                <a:latin typeface="Times New Roman"/>
              </a:rPr>
              <a:t>Aggregate and merge multiple sources to create a unified dataset.</a:t>
            </a:r>
          </a:p>
          <a:p>
            <a:pPr>
              <a:defRPr sz="2600">
                <a:solidFill>
                  <a:srgbClr val="006400"/>
                </a:solidFill>
                <a:latin typeface="Times New Roman"/>
              </a:defRPr>
            </a:pPr>
            <a:r>
              <a:rPr lang="en-US" sz="2600" dirty="0" smtClean="0">
                <a:solidFill>
                  <a:srgbClr val="006400"/>
                </a:solidFill>
                <a:latin typeface="Times New Roman"/>
              </a:rPr>
              <a:t>Data cleaning ensures consistent and accurate model input.</a:t>
            </a:r>
          </a:p>
          <a:p>
            <a:pPr>
              <a:defRPr sz="2600">
                <a:solidFill>
                  <a:srgbClr val="FF0000"/>
                </a:solidFill>
                <a:latin typeface="Times New Roman"/>
              </a:defRPr>
            </a:pPr>
            <a:r>
              <a:rPr lang="en-US" sz="2600" dirty="0" smtClean="0">
                <a:solidFill>
                  <a:srgbClr val="FF0000"/>
                </a:solidFill>
                <a:latin typeface="Times New Roman"/>
              </a:rPr>
              <a:t>Preprocessing is often the most time-consuming but crucial stage.</a:t>
            </a:r>
            <a:endParaRPr lang="en-US" sz="2600" dirty="0">
              <a:solidFill>
                <a:srgbClr val="FF0000"/>
              </a:solidFill>
              <a:latin typeface="Times New Roman"/>
            </a:endParaRPr>
          </a:p>
        </p:txBody>
      </p:sp>
    </p:spTree>
    <p:extLst>
      <p:ext uri="{BB962C8B-B14F-4D97-AF65-F5344CB8AC3E}">
        <p14:creationId xmlns:p14="http://schemas.microsoft.com/office/powerpoint/2010/main" val="23060796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88</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533400" y="826731"/>
            <a:ext cx="9875520" cy="1356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3000">
                <a:solidFill>
                  <a:srgbClr val="FF0000"/>
                </a:solidFill>
                <a:latin typeface="Times New Roman"/>
              </a:defRPr>
            </a:pPr>
            <a:r>
              <a:rPr lang="en-IN" sz="3000" smtClean="0">
                <a:solidFill>
                  <a:srgbClr val="FF0000"/>
                </a:solidFill>
                <a:latin typeface="Times New Roman"/>
              </a:rPr>
              <a:t>Feature Engineering</a:t>
            </a:r>
            <a:endParaRPr lang="en-IN" sz="3000" dirty="0">
              <a:solidFill>
                <a:srgbClr val="FF0000"/>
              </a:solidFill>
              <a:latin typeface="Times New Roman"/>
            </a:endParaRPr>
          </a:p>
        </p:txBody>
      </p:sp>
      <p:sp>
        <p:nvSpPr>
          <p:cNvPr id="15" name="Content Placeholder 2"/>
          <p:cNvSpPr txBox="1">
            <a:spLocks/>
          </p:cNvSpPr>
          <p:nvPr/>
        </p:nvSpPr>
        <p:spPr>
          <a:xfrm>
            <a:off x="3962400" y="2067032"/>
            <a:ext cx="11049000" cy="581565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600">
                <a:solidFill>
                  <a:srgbClr val="FF0000"/>
                </a:solidFill>
                <a:latin typeface="Times New Roman"/>
              </a:defRPr>
            </a:pPr>
            <a:r>
              <a:rPr lang="en-US" sz="2600" dirty="0" smtClean="0">
                <a:solidFill>
                  <a:srgbClr val="FF0000"/>
                </a:solidFill>
                <a:latin typeface="Times New Roman"/>
              </a:rPr>
              <a:t>Create new features from raw data that represent underlying relationships.</a:t>
            </a:r>
          </a:p>
          <a:p>
            <a:pPr>
              <a:defRPr sz="2600">
                <a:solidFill>
                  <a:srgbClr val="0000FF"/>
                </a:solidFill>
                <a:latin typeface="Times New Roman"/>
              </a:defRPr>
            </a:pPr>
            <a:r>
              <a:rPr lang="en-US" sz="2600" dirty="0" smtClean="0">
                <a:solidFill>
                  <a:srgbClr val="0000FF"/>
                </a:solidFill>
                <a:latin typeface="Times New Roman"/>
              </a:rPr>
              <a:t>Transform features for better usability (log, scaling, binning).</a:t>
            </a:r>
          </a:p>
          <a:p>
            <a:pPr>
              <a:defRPr sz="2600">
                <a:solidFill>
                  <a:srgbClr val="006400"/>
                </a:solidFill>
                <a:latin typeface="Times New Roman"/>
              </a:defRPr>
            </a:pPr>
            <a:r>
              <a:rPr lang="en-US" sz="2600" dirty="0" smtClean="0">
                <a:solidFill>
                  <a:srgbClr val="006400"/>
                </a:solidFill>
                <a:latin typeface="Times New Roman"/>
              </a:rPr>
              <a:t>Domain knowledge helps design more meaningful features.</a:t>
            </a:r>
          </a:p>
          <a:p>
            <a:pPr>
              <a:defRPr sz="2600">
                <a:solidFill>
                  <a:srgbClr val="FF0000"/>
                </a:solidFill>
                <a:latin typeface="Times New Roman"/>
              </a:defRPr>
            </a:pPr>
            <a:r>
              <a:rPr lang="en-US" sz="2600" dirty="0" smtClean="0">
                <a:solidFill>
                  <a:srgbClr val="FF0000"/>
                </a:solidFill>
                <a:latin typeface="Times New Roman"/>
              </a:rPr>
              <a:t>Feature selection identifies most important variables.</a:t>
            </a:r>
          </a:p>
          <a:p>
            <a:pPr>
              <a:defRPr sz="2600">
                <a:solidFill>
                  <a:srgbClr val="0000FF"/>
                </a:solidFill>
                <a:latin typeface="Times New Roman"/>
              </a:defRPr>
            </a:pPr>
            <a:r>
              <a:rPr lang="en-US" sz="2600" dirty="0" smtClean="0">
                <a:solidFill>
                  <a:srgbClr val="0000FF"/>
                </a:solidFill>
                <a:latin typeface="Times New Roman"/>
              </a:rPr>
              <a:t>Reduces dimensionality and improves computational efficiency.</a:t>
            </a:r>
          </a:p>
          <a:p>
            <a:pPr>
              <a:defRPr sz="2600">
                <a:solidFill>
                  <a:srgbClr val="006400"/>
                </a:solidFill>
                <a:latin typeface="Times New Roman"/>
              </a:defRPr>
            </a:pPr>
            <a:r>
              <a:rPr lang="en-US" sz="2600" dirty="0" smtClean="0">
                <a:solidFill>
                  <a:srgbClr val="006400"/>
                </a:solidFill>
                <a:latin typeface="Times New Roman"/>
              </a:rPr>
              <a:t>Helps avoid </a:t>
            </a:r>
            <a:r>
              <a:rPr lang="en-US" sz="2600" dirty="0" err="1" smtClean="0">
                <a:solidFill>
                  <a:srgbClr val="006400"/>
                </a:solidFill>
                <a:latin typeface="Times New Roman"/>
              </a:rPr>
              <a:t>overfitting</a:t>
            </a:r>
            <a:r>
              <a:rPr lang="en-US" sz="2600" dirty="0" smtClean="0">
                <a:solidFill>
                  <a:srgbClr val="006400"/>
                </a:solidFill>
                <a:latin typeface="Times New Roman"/>
              </a:rPr>
              <a:t> by eliminating redundant features.</a:t>
            </a:r>
          </a:p>
          <a:p>
            <a:pPr>
              <a:defRPr sz="2600">
                <a:solidFill>
                  <a:srgbClr val="FF0000"/>
                </a:solidFill>
                <a:latin typeface="Times New Roman"/>
              </a:defRPr>
            </a:pPr>
            <a:r>
              <a:rPr lang="en-US" sz="2600" dirty="0" smtClean="0">
                <a:solidFill>
                  <a:srgbClr val="FF0000"/>
                </a:solidFill>
                <a:latin typeface="Times New Roman"/>
              </a:rPr>
              <a:t>Techniques: correlation analysis, PCA, mutual information scores.</a:t>
            </a:r>
          </a:p>
          <a:p>
            <a:pPr>
              <a:defRPr sz="2600">
                <a:solidFill>
                  <a:srgbClr val="0000FF"/>
                </a:solidFill>
                <a:latin typeface="Times New Roman"/>
              </a:defRPr>
            </a:pPr>
            <a:r>
              <a:rPr lang="en-US" sz="2600" dirty="0" smtClean="0">
                <a:solidFill>
                  <a:srgbClr val="0000FF"/>
                </a:solidFill>
                <a:latin typeface="Times New Roman"/>
              </a:rPr>
              <a:t>Examples: BMI from height and weight, Age from Date of Birth.</a:t>
            </a:r>
          </a:p>
          <a:p>
            <a:pPr>
              <a:defRPr sz="2600">
                <a:solidFill>
                  <a:srgbClr val="006400"/>
                </a:solidFill>
                <a:latin typeface="Times New Roman"/>
              </a:defRPr>
            </a:pPr>
            <a:r>
              <a:rPr lang="en-US" sz="2600" dirty="0" smtClean="0">
                <a:solidFill>
                  <a:srgbClr val="006400"/>
                </a:solidFill>
                <a:latin typeface="Times New Roman"/>
              </a:rPr>
              <a:t>Good features simplify learning and improve accuracy.</a:t>
            </a:r>
          </a:p>
          <a:p>
            <a:pPr>
              <a:defRPr sz="2600">
                <a:solidFill>
                  <a:srgbClr val="FF0000"/>
                </a:solidFill>
                <a:latin typeface="Times New Roman"/>
              </a:defRPr>
            </a:pPr>
            <a:r>
              <a:rPr lang="en-US" sz="2600" dirty="0" smtClean="0">
                <a:solidFill>
                  <a:srgbClr val="FF0000"/>
                </a:solidFill>
                <a:latin typeface="Times New Roman"/>
              </a:rPr>
              <a:t>Feature engineering is iterative, refined with feedback.</a:t>
            </a:r>
            <a:endParaRPr lang="en-US" sz="2600" dirty="0">
              <a:solidFill>
                <a:srgbClr val="FF0000"/>
              </a:solidFill>
              <a:latin typeface="Times New Roman"/>
            </a:endParaRPr>
          </a:p>
        </p:txBody>
      </p:sp>
    </p:spTree>
    <p:extLst>
      <p:ext uri="{BB962C8B-B14F-4D97-AF65-F5344CB8AC3E}">
        <p14:creationId xmlns:p14="http://schemas.microsoft.com/office/powerpoint/2010/main" val="207813829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89</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1143000" y="609600"/>
            <a:ext cx="9875520" cy="1356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3000">
                <a:solidFill>
                  <a:srgbClr val="FF0000"/>
                </a:solidFill>
                <a:latin typeface="Times New Roman"/>
              </a:defRPr>
            </a:pPr>
            <a:r>
              <a:rPr lang="en-IN" sz="3000" smtClean="0">
                <a:solidFill>
                  <a:srgbClr val="FF0000"/>
                </a:solidFill>
                <a:latin typeface="Times New Roman"/>
              </a:rPr>
              <a:t>Model Training</a:t>
            </a:r>
            <a:endParaRPr lang="en-IN" sz="3000" dirty="0">
              <a:solidFill>
                <a:srgbClr val="FF0000"/>
              </a:solidFill>
              <a:latin typeface="Times New Roman"/>
            </a:endParaRPr>
          </a:p>
        </p:txBody>
      </p:sp>
      <p:sp>
        <p:nvSpPr>
          <p:cNvPr id="17" name="Content Placeholder 2"/>
          <p:cNvSpPr txBox="1">
            <a:spLocks/>
          </p:cNvSpPr>
          <p:nvPr/>
        </p:nvSpPr>
        <p:spPr>
          <a:xfrm>
            <a:off x="3962400" y="2087879"/>
            <a:ext cx="12344400" cy="590686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600">
                <a:solidFill>
                  <a:srgbClr val="FF0000"/>
                </a:solidFill>
                <a:latin typeface="Times New Roman"/>
              </a:defRPr>
            </a:pPr>
            <a:r>
              <a:rPr lang="en-IN" sz="2600" dirty="0" smtClean="0">
                <a:solidFill>
                  <a:srgbClr val="FF0000"/>
                </a:solidFill>
                <a:latin typeface="Times New Roman"/>
              </a:rPr>
              <a:t>Choose a suitable machine learning algorithm based on task type.</a:t>
            </a:r>
          </a:p>
          <a:p>
            <a:pPr>
              <a:defRPr sz="2600">
                <a:solidFill>
                  <a:srgbClr val="0000FF"/>
                </a:solidFill>
                <a:latin typeface="Times New Roman"/>
              </a:defRPr>
            </a:pPr>
            <a:r>
              <a:rPr lang="en-IN" sz="2600" dirty="0" smtClean="0">
                <a:solidFill>
                  <a:srgbClr val="0000FF"/>
                </a:solidFill>
                <a:latin typeface="Times New Roman"/>
              </a:rPr>
              <a:t>Train the model using a </a:t>
            </a:r>
            <a:r>
              <a:rPr lang="en-IN" sz="2600" dirty="0" err="1" smtClean="0">
                <a:solidFill>
                  <a:srgbClr val="0000FF"/>
                </a:solidFill>
                <a:latin typeface="Times New Roman"/>
              </a:rPr>
              <a:t>labeled</a:t>
            </a:r>
            <a:r>
              <a:rPr lang="en-IN" sz="2600" dirty="0" smtClean="0">
                <a:solidFill>
                  <a:srgbClr val="0000FF"/>
                </a:solidFill>
                <a:latin typeface="Times New Roman"/>
              </a:rPr>
              <a:t> dataset (supervised learning).</a:t>
            </a:r>
          </a:p>
          <a:p>
            <a:pPr>
              <a:defRPr sz="2600">
                <a:solidFill>
                  <a:srgbClr val="006400"/>
                </a:solidFill>
                <a:latin typeface="Times New Roman"/>
              </a:defRPr>
            </a:pPr>
            <a:r>
              <a:rPr lang="en-IN" sz="2600" dirty="0" smtClean="0">
                <a:solidFill>
                  <a:srgbClr val="006400"/>
                </a:solidFill>
                <a:latin typeface="Times New Roman"/>
              </a:rPr>
              <a:t>Model learns mappings between features and labels.</a:t>
            </a:r>
          </a:p>
          <a:p>
            <a:pPr>
              <a:defRPr sz="2600">
                <a:solidFill>
                  <a:srgbClr val="FF0000"/>
                </a:solidFill>
                <a:latin typeface="Times New Roman"/>
              </a:defRPr>
            </a:pPr>
            <a:r>
              <a:rPr lang="en-IN" sz="2600" dirty="0" err="1" smtClean="0">
                <a:solidFill>
                  <a:srgbClr val="FF0000"/>
                </a:solidFill>
                <a:latin typeface="Times New Roman"/>
              </a:rPr>
              <a:t>Hyperparameters</a:t>
            </a:r>
            <a:r>
              <a:rPr lang="en-IN" sz="2600" dirty="0" smtClean="0">
                <a:solidFill>
                  <a:srgbClr val="FF0000"/>
                </a:solidFill>
                <a:latin typeface="Times New Roman"/>
              </a:rPr>
              <a:t> (learning rate, depth, epochs) guide training.</a:t>
            </a:r>
          </a:p>
          <a:p>
            <a:pPr>
              <a:defRPr sz="2600">
                <a:solidFill>
                  <a:srgbClr val="0000FF"/>
                </a:solidFill>
                <a:latin typeface="Times New Roman"/>
              </a:defRPr>
            </a:pPr>
            <a:r>
              <a:rPr lang="en-IN" sz="2600" dirty="0" smtClean="0">
                <a:solidFill>
                  <a:srgbClr val="0000FF"/>
                </a:solidFill>
                <a:latin typeface="Times New Roman"/>
              </a:rPr>
              <a:t>Optimization methods (gradient descent) minimize error.</a:t>
            </a:r>
          </a:p>
          <a:p>
            <a:pPr>
              <a:defRPr sz="2600">
                <a:solidFill>
                  <a:srgbClr val="006400"/>
                </a:solidFill>
                <a:latin typeface="Times New Roman"/>
              </a:defRPr>
            </a:pPr>
            <a:r>
              <a:rPr lang="en-IN" sz="2600" dirty="0" smtClean="0">
                <a:solidFill>
                  <a:srgbClr val="006400"/>
                </a:solidFill>
                <a:latin typeface="Times New Roman"/>
              </a:rPr>
              <a:t>Cross-validation ensures generalization on unseen data.</a:t>
            </a:r>
          </a:p>
          <a:p>
            <a:pPr>
              <a:defRPr sz="2600">
                <a:solidFill>
                  <a:srgbClr val="FF0000"/>
                </a:solidFill>
                <a:latin typeface="Times New Roman"/>
              </a:defRPr>
            </a:pPr>
            <a:r>
              <a:rPr lang="en-IN" sz="2600" dirty="0" smtClean="0">
                <a:solidFill>
                  <a:srgbClr val="FF0000"/>
                </a:solidFill>
                <a:latin typeface="Times New Roman"/>
              </a:rPr>
              <a:t>Regularization prevents </a:t>
            </a:r>
            <a:r>
              <a:rPr lang="en-IN" sz="2600" dirty="0" err="1" smtClean="0">
                <a:solidFill>
                  <a:srgbClr val="FF0000"/>
                </a:solidFill>
                <a:latin typeface="Times New Roman"/>
              </a:rPr>
              <a:t>overfitting</a:t>
            </a:r>
            <a:r>
              <a:rPr lang="en-IN" sz="2600" dirty="0" smtClean="0">
                <a:solidFill>
                  <a:srgbClr val="FF0000"/>
                </a:solidFill>
                <a:latin typeface="Times New Roman"/>
              </a:rPr>
              <a:t> of the training set.</a:t>
            </a:r>
          </a:p>
          <a:p>
            <a:pPr>
              <a:defRPr sz="2600">
                <a:solidFill>
                  <a:srgbClr val="0000FF"/>
                </a:solidFill>
                <a:latin typeface="Times New Roman"/>
              </a:defRPr>
            </a:pPr>
            <a:r>
              <a:rPr lang="en-IN" sz="2600" dirty="0" smtClean="0">
                <a:solidFill>
                  <a:srgbClr val="0000FF"/>
                </a:solidFill>
                <a:latin typeface="Times New Roman"/>
              </a:rPr>
              <a:t>Large models and datasets require high computational resources.</a:t>
            </a:r>
          </a:p>
          <a:p>
            <a:pPr>
              <a:defRPr sz="2600">
                <a:solidFill>
                  <a:srgbClr val="006400"/>
                </a:solidFill>
                <a:latin typeface="Times New Roman"/>
              </a:defRPr>
            </a:pPr>
            <a:r>
              <a:rPr lang="en-IN" sz="2600" dirty="0" smtClean="0">
                <a:solidFill>
                  <a:srgbClr val="006400"/>
                </a:solidFill>
                <a:latin typeface="Times New Roman"/>
              </a:rPr>
              <a:t>Save checkpoints during training to track progress.</a:t>
            </a:r>
          </a:p>
          <a:p>
            <a:pPr>
              <a:defRPr sz="2600">
                <a:solidFill>
                  <a:srgbClr val="FF0000"/>
                </a:solidFill>
                <a:latin typeface="Times New Roman"/>
              </a:defRPr>
            </a:pPr>
            <a:r>
              <a:rPr lang="en-IN" sz="2600" dirty="0" smtClean="0">
                <a:solidFill>
                  <a:srgbClr val="FF0000"/>
                </a:solidFill>
                <a:latin typeface="Times New Roman"/>
              </a:rPr>
              <a:t>Training stops when convergence or criteria are met.</a:t>
            </a:r>
            <a:endParaRPr lang="en-IN" sz="2600" dirty="0">
              <a:solidFill>
                <a:srgbClr val="FF0000"/>
              </a:solidFill>
              <a:latin typeface="Times New Roman"/>
            </a:endParaRPr>
          </a:p>
        </p:txBody>
      </p:sp>
    </p:spTree>
    <p:extLst>
      <p:ext uri="{BB962C8B-B14F-4D97-AF65-F5344CB8AC3E}">
        <p14:creationId xmlns:p14="http://schemas.microsoft.com/office/powerpoint/2010/main" val="10116745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3F3EA"/>
        </a:solidFill>
        <a:effectLst/>
      </p:bgPr>
    </p:bg>
    <p:spTree>
      <p:nvGrpSpPr>
        <p:cNvPr id="1" name=""/>
        <p:cNvGrpSpPr/>
        <p:nvPr/>
      </p:nvGrpSpPr>
      <p:grpSpPr>
        <a:xfrm>
          <a:off x="0" y="0"/>
          <a:ext cx="0" cy="0"/>
          <a:chOff x="0" y="0"/>
          <a:chExt cx="0" cy="0"/>
        </a:xfrm>
      </p:grpSpPr>
      <p:sp>
        <p:nvSpPr>
          <p:cNvPr id="6" name="Freeform 6">
            <a:extLst>
              <a:ext uri="{C183D7F6-B498-43B3-948B-1728B52AA6E4}">
                <adec:decorative xmlns="" xmlns:adec="http://schemas.microsoft.com/office/drawing/2017/decorative" val="1"/>
              </a:ext>
            </a:extLst>
          </p:cNvPr>
          <p:cNvSpPr/>
          <p:nvPr/>
        </p:nvSpPr>
        <p:spPr>
          <a:xfrm>
            <a:off x="-5247337" y="1151632"/>
            <a:ext cx="8786563" cy="9135368"/>
          </a:xfrm>
          <a:custGeom>
            <a:avLst/>
            <a:gdLst/>
            <a:ahLst/>
            <a:cxnLst/>
            <a:rect l="l" t="t" r="r" b="b"/>
            <a:pathLst>
              <a:path w="8786563" h="9135368">
                <a:moveTo>
                  <a:pt x="0" y="0"/>
                </a:moveTo>
                <a:lnTo>
                  <a:pt x="8786563" y="0"/>
                </a:lnTo>
                <a:lnTo>
                  <a:pt x="8786563" y="9135368"/>
                </a:lnTo>
                <a:lnTo>
                  <a:pt x="0" y="9135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890057" y="8027346"/>
            <a:ext cx="2397943" cy="1313917"/>
            <a:chOff x="0" y="0"/>
            <a:chExt cx="631557" cy="346052"/>
          </a:xfrm>
        </p:grpSpPr>
        <p:sp>
          <p:nvSpPr>
            <p:cNvPr id="10" name="Freeform 10">
              <a:extLst>
                <a:ext uri="{C183D7F6-B498-43B3-948B-1728B52AA6E4}">
                  <adec:decorative xmlns="" xmlns:adec="http://schemas.microsoft.com/office/drawing/2017/decorative" val="1"/>
                </a:ext>
              </a:extLst>
            </p:cNvPr>
            <p:cNvSpPr/>
            <p:nvPr/>
          </p:nvSpPr>
          <p:spPr>
            <a:xfrm>
              <a:off x="0" y="0"/>
              <a:ext cx="631557" cy="346052"/>
            </a:xfrm>
            <a:custGeom>
              <a:avLst/>
              <a:gdLst/>
              <a:ahLst/>
              <a:cxnLst/>
              <a:rect l="l" t="t" r="r" b="b"/>
              <a:pathLst>
                <a:path w="631557" h="346052">
                  <a:moveTo>
                    <a:pt x="0" y="0"/>
                  </a:moveTo>
                  <a:lnTo>
                    <a:pt x="631557" y="0"/>
                  </a:lnTo>
                  <a:lnTo>
                    <a:pt x="631557" y="346052"/>
                  </a:lnTo>
                  <a:lnTo>
                    <a:pt x="0" y="346052"/>
                  </a:lnTo>
                  <a:close/>
                </a:path>
              </a:pathLst>
            </a:custGeom>
            <a:solidFill>
              <a:srgbClr val="CBC4AD"/>
            </a:solidFill>
          </p:spPr>
          <p:txBody>
            <a:bodyPr/>
            <a:lstStyle/>
            <a:p>
              <a:endParaRPr lang="en-US"/>
            </a:p>
          </p:txBody>
        </p:sp>
        <p:sp>
          <p:nvSpPr>
            <p:cNvPr id="11" name="TextBox 11"/>
            <p:cNvSpPr txBox="1"/>
            <p:nvPr/>
          </p:nvSpPr>
          <p:spPr>
            <a:xfrm>
              <a:off x="0" y="-38100"/>
              <a:ext cx="631557" cy="384152"/>
            </a:xfrm>
            <a:prstGeom prst="rect">
              <a:avLst/>
            </a:prstGeom>
          </p:spPr>
          <p:txBody>
            <a:bodyPr lIns="50800" tIns="50800" rIns="50800" bIns="50800" rtlCol="0" anchor="ctr"/>
            <a:lstStyle/>
            <a:p>
              <a:pPr algn="ctr">
                <a:lnSpc>
                  <a:spcPts val="2659"/>
                </a:lnSpc>
              </a:pPr>
              <a:endParaRPr/>
            </a:p>
          </p:txBody>
        </p:sp>
      </p:grpSp>
      <p:sp>
        <p:nvSpPr>
          <p:cNvPr id="12" name="Freeform 12">
            <a:extLst>
              <a:ext uri="{C183D7F6-B498-43B3-948B-1728B52AA6E4}">
                <adec:decorative xmlns="" xmlns:adec="http://schemas.microsoft.com/office/drawing/2017/decorative" val="1"/>
              </a:ext>
            </a:extLst>
          </p:cNvPr>
          <p:cNvSpPr/>
          <p:nvPr/>
        </p:nvSpPr>
        <p:spPr>
          <a:xfrm>
            <a:off x="13458585" y="8993176"/>
            <a:ext cx="3935101" cy="608152"/>
          </a:xfrm>
          <a:custGeom>
            <a:avLst/>
            <a:gdLst/>
            <a:ahLst/>
            <a:cxnLst/>
            <a:rect l="l" t="t" r="r" b="b"/>
            <a:pathLst>
              <a:path w="3935101" h="608152">
                <a:moveTo>
                  <a:pt x="0" y="0"/>
                </a:moveTo>
                <a:lnTo>
                  <a:pt x="3935101" y="0"/>
                </a:lnTo>
                <a:lnTo>
                  <a:pt x="3935101" y="608152"/>
                </a:lnTo>
                <a:lnTo>
                  <a:pt x="0" y="60815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15433675" y="7994741"/>
            <a:ext cx="2743200" cy="1272015"/>
          </a:xfrm>
          <a:prstGeom prst="rect">
            <a:avLst/>
          </a:prstGeom>
        </p:spPr>
        <p:txBody>
          <a:bodyPr wrap="square" lIns="0" tIns="0" rIns="0" bIns="0" rtlCol="0" anchor="t">
            <a:spAutoFit/>
          </a:bodyPr>
          <a:lstStyle/>
          <a:p>
            <a:pPr algn="ctr">
              <a:lnSpc>
                <a:spcPts val="10500"/>
              </a:lnSpc>
              <a:spcBef>
                <a:spcPct val="0"/>
              </a:spcBef>
            </a:pPr>
            <a:r>
              <a:rPr lang="en-US" sz="7500" b="1" dirty="0" smtClean="0">
                <a:solidFill>
                  <a:srgbClr val="F3F3EA"/>
                </a:solidFill>
                <a:latin typeface="Rasputin Bold"/>
                <a:ea typeface="Rasputin Bold"/>
                <a:cs typeface="Rasputin Bold"/>
                <a:sym typeface="Rasputin Bold"/>
              </a:rPr>
              <a:t>90</a:t>
            </a:r>
            <a:endParaRPr lang="en-US" sz="7500" b="1" dirty="0">
              <a:solidFill>
                <a:srgbClr val="F3F3EA"/>
              </a:solidFill>
              <a:latin typeface="Rasputin Bold"/>
              <a:ea typeface="Rasputin Bold"/>
              <a:cs typeface="Rasputin Bold"/>
              <a:sym typeface="Rasputin Bold"/>
            </a:endParaRPr>
          </a:p>
        </p:txBody>
      </p:sp>
      <p:pic>
        <p:nvPicPr>
          <p:cNvPr id="8" name="Picture 4" descr="Corporate Incubation Programs">
            <a:extLst>
              <a:ext uri="{FF2B5EF4-FFF2-40B4-BE49-F238E27FC236}">
                <a16:creationId xmlns="" xmlns:a16="http://schemas.microsoft.com/office/drawing/2014/main" id="{A7AB99CB-D749-7C20-CCC3-7574F5C7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4800" y="191731"/>
            <a:ext cx="2520950" cy="12700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1143000" y="609600"/>
            <a:ext cx="9875520" cy="135636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3000">
                <a:solidFill>
                  <a:srgbClr val="FF0000"/>
                </a:solidFill>
                <a:latin typeface="Times New Roman"/>
              </a:defRPr>
            </a:pPr>
            <a:r>
              <a:rPr lang="en-IN" sz="3000" dirty="0" smtClean="0">
                <a:solidFill>
                  <a:srgbClr val="FF0000"/>
                </a:solidFill>
                <a:latin typeface="Times New Roman"/>
              </a:rPr>
              <a:t>Model Evaluation</a:t>
            </a:r>
            <a:endParaRPr lang="en-IN" sz="3000" dirty="0">
              <a:solidFill>
                <a:srgbClr val="FF0000"/>
              </a:solidFill>
              <a:latin typeface="Times New Roman"/>
            </a:endParaRPr>
          </a:p>
        </p:txBody>
      </p:sp>
      <p:sp>
        <p:nvSpPr>
          <p:cNvPr id="15" name="Content Placeholder 2"/>
          <p:cNvSpPr txBox="1">
            <a:spLocks/>
          </p:cNvSpPr>
          <p:nvPr/>
        </p:nvSpPr>
        <p:spPr>
          <a:xfrm>
            <a:off x="3585714" y="1965960"/>
            <a:ext cx="12304343" cy="584221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sz="2600">
                <a:solidFill>
                  <a:srgbClr val="FF0000"/>
                </a:solidFill>
                <a:latin typeface="Times New Roman"/>
              </a:defRPr>
            </a:pPr>
            <a:r>
              <a:rPr lang="en-IN" sz="2600" dirty="0" smtClean="0">
                <a:solidFill>
                  <a:srgbClr val="FF0000"/>
                </a:solidFill>
                <a:latin typeface="Times New Roman"/>
              </a:rPr>
              <a:t>Evaluate performance using a separate test dataset.</a:t>
            </a:r>
          </a:p>
          <a:p>
            <a:pPr>
              <a:defRPr sz="2600">
                <a:solidFill>
                  <a:srgbClr val="0000FF"/>
                </a:solidFill>
                <a:latin typeface="Times New Roman"/>
              </a:defRPr>
            </a:pPr>
            <a:r>
              <a:rPr lang="en-IN" sz="2600" dirty="0" smtClean="0">
                <a:solidFill>
                  <a:srgbClr val="0000FF"/>
                </a:solidFill>
                <a:latin typeface="Times New Roman"/>
              </a:rPr>
              <a:t>Classification metrics: Accuracy, Precision, Recall, F1, AUC-ROC.</a:t>
            </a:r>
          </a:p>
          <a:p>
            <a:pPr>
              <a:defRPr sz="2600">
                <a:solidFill>
                  <a:srgbClr val="006400"/>
                </a:solidFill>
                <a:latin typeface="Times New Roman"/>
              </a:defRPr>
            </a:pPr>
            <a:r>
              <a:rPr lang="en-IN" sz="2600" dirty="0" smtClean="0">
                <a:solidFill>
                  <a:srgbClr val="006400"/>
                </a:solidFill>
                <a:latin typeface="Times New Roman"/>
              </a:rPr>
              <a:t>Regression metrics: MAE, RMSE, R² score.</a:t>
            </a:r>
          </a:p>
          <a:p>
            <a:pPr>
              <a:defRPr sz="2600">
                <a:solidFill>
                  <a:srgbClr val="FF0000"/>
                </a:solidFill>
                <a:latin typeface="Times New Roman"/>
              </a:defRPr>
            </a:pPr>
            <a:r>
              <a:rPr lang="en-IN" sz="2600" dirty="0" smtClean="0">
                <a:solidFill>
                  <a:srgbClr val="FF0000"/>
                </a:solidFill>
                <a:latin typeface="Times New Roman"/>
              </a:rPr>
              <a:t>Confusion matrix visualizes classification outcomes.</a:t>
            </a:r>
          </a:p>
          <a:p>
            <a:pPr>
              <a:defRPr sz="2600">
                <a:solidFill>
                  <a:srgbClr val="0000FF"/>
                </a:solidFill>
                <a:latin typeface="Times New Roman"/>
              </a:defRPr>
            </a:pPr>
            <a:r>
              <a:rPr lang="en-IN" sz="2600" dirty="0" smtClean="0">
                <a:solidFill>
                  <a:srgbClr val="0000FF"/>
                </a:solidFill>
                <a:latin typeface="Times New Roman"/>
              </a:rPr>
              <a:t>Precision-Recall balance is key in imbalanced data.</a:t>
            </a:r>
          </a:p>
          <a:p>
            <a:pPr>
              <a:defRPr sz="2600">
                <a:solidFill>
                  <a:srgbClr val="006400"/>
                </a:solidFill>
                <a:latin typeface="Times New Roman"/>
              </a:defRPr>
            </a:pPr>
            <a:r>
              <a:rPr lang="en-IN" sz="2600" dirty="0" smtClean="0">
                <a:solidFill>
                  <a:srgbClr val="006400"/>
                </a:solidFill>
                <a:latin typeface="Times New Roman"/>
              </a:rPr>
              <a:t>Cross-validation offers reliable performance checks.</a:t>
            </a:r>
          </a:p>
          <a:p>
            <a:pPr>
              <a:defRPr sz="2600">
                <a:solidFill>
                  <a:srgbClr val="FF0000"/>
                </a:solidFill>
                <a:latin typeface="Times New Roman"/>
              </a:defRPr>
            </a:pPr>
            <a:r>
              <a:rPr lang="en-IN" sz="2600" dirty="0" smtClean="0">
                <a:solidFill>
                  <a:srgbClr val="FF0000"/>
                </a:solidFill>
                <a:latin typeface="Times New Roman"/>
              </a:rPr>
              <a:t>Check </a:t>
            </a:r>
            <a:r>
              <a:rPr lang="en-IN" sz="2600" dirty="0" err="1" smtClean="0">
                <a:solidFill>
                  <a:srgbClr val="FF0000"/>
                </a:solidFill>
                <a:latin typeface="Times New Roman"/>
              </a:rPr>
              <a:t>overfitting</a:t>
            </a:r>
            <a:r>
              <a:rPr lang="en-IN" sz="2600" dirty="0" smtClean="0">
                <a:solidFill>
                  <a:srgbClr val="FF0000"/>
                </a:solidFill>
                <a:latin typeface="Times New Roman"/>
              </a:rPr>
              <a:t> by comparing training </a:t>
            </a:r>
            <a:r>
              <a:rPr lang="en-IN" sz="2600" dirty="0" err="1" smtClean="0">
                <a:solidFill>
                  <a:srgbClr val="FF0000"/>
                </a:solidFill>
                <a:latin typeface="Times New Roman"/>
              </a:rPr>
              <a:t>vs</a:t>
            </a:r>
            <a:r>
              <a:rPr lang="en-IN" sz="2600" dirty="0" smtClean="0">
                <a:solidFill>
                  <a:srgbClr val="FF0000"/>
                </a:solidFill>
                <a:latin typeface="Times New Roman"/>
              </a:rPr>
              <a:t> test errors.</a:t>
            </a:r>
          </a:p>
          <a:p>
            <a:pPr>
              <a:defRPr sz="2600">
                <a:solidFill>
                  <a:srgbClr val="0000FF"/>
                </a:solidFill>
                <a:latin typeface="Times New Roman"/>
              </a:defRPr>
            </a:pPr>
            <a:r>
              <a:rPr lang="en-IN" sz="2600" dirty="0" smtClean="0">
                <a:solidFill>
                  <a:srgbClr val="0000FF"/>
                </a:solidFill>
                <a:latin typeface="Times New Roman"/>
              </a:rPr>
              <a:t>Evaluate bias, fairness, and interpretability of results.</a:t>
            </a:r>
          </a:p>
          <a:p>
            <a:pPr>
              <a:defRPr sz="2600">
                <a:solidFill>
                  <a:srgbClr val="006400"/>
                </a:solidFill>
                <a:latin typeface="Times New Roman"/>
              </a:defRPr>
            </a:pPr>
            <a:r>
              <a:rPr lang="en-IN" sz="2600" dirty="0" smtClean="0">
                <a:solidFill>
                  <a:srgbClr val="006400"/>
                </a:solidFill>
                <a:latin typeface="Times New Roman"/>
              </a:rPr>
              <a:t>Performance evaluation validates readiness for deployment.</a:t>
            </a:r>
          </a:p>
          <a:p>
            <a:pPr>
              <a:defRPr sz="2600">
                <a:solidFill>
                  <a:srgbClr val="FF0000"/>
                </a:solidFill>
                <a:latin typeface="Times New Roman"/>
              </a:defRPr>
            </a:pPr>
            <a:r>
              <a:rPr lang="en-IN" sz="2600" dirty="0" smtClean="0">
                <a:solidFill>
                  <a:srgbClr val="FF0000"/>
                </a:solidFill>
                <a:latin typeface="Times New Roman"/>
              </a:rPr>
              <a:t>Poor results require improving features, </a:t>
            </a:r>
            <a:r>
              <a:rPr lang="en-IN" sz="2600" dirty="0" err="1" smtClean="0">
                <a:solidFill>
                  <a:srgbClr val="FF0000"/>
                </a:solidFill>
                <a:latin typeface="Times New Roman"/>
              </a:rPr>
              <a:t>hyperparameters</a:t>
            </a:r>
            <a:r>
              <a:rPr lang="en-IN" sz="2600" dirty="0" smtClean="0">
                <a:solidFill>
                  <a:srgbClr val="FF0000"/>
                </a:solidFill>
                <a:latin typeface="Times New Roman"/>
              </a:rPr>
              <a:t>, or model.</a:t>
            </a:r>
            <a:endParaRPr lang="en-IN" sz="2600" dirty="0">
              <a:solidFill>
                <a:srgbClr val="FF0000"/>
              </a:solidFill>
              <a:latin typeface="Times New Roman"/>
            </a:endParaRPr>
          </a:p>
        </p:txBody>
      </p:sp>
    </p:spTree>
    <p:extLst>
      <p:ext uri="{BB962C8B-B14F-4D97-AF65-F5344CB8AC3E}">
        <p14:creationId xmlns:p14="http://schemas.microsoft.com/office/powerpoint/2010/main" val="8969878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1716</TotalTime>
  <Words>7898</Words>
  <Application>Microsoft Office PowerPoint</Application>
  <PresentationFormat>Custom</PresentationFormat>
  <Paragraphs>1401</Paragraphs>
  <Slides>115</Slides>
  <Notes>2</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34" baseType="lpstr">
      <vt:lpstr>DejaVu LGC Sans</vt:lpstr>
      <vt:lpstr>Rasputin Bold</vt:lpstr>
      <vt:lpstr>Helvetica Neue</vt:lpstr>
      <vt:lpstr>MS PGothic</vt:lpstr>
      <vt:lpstr>Trebuchet MS</vt:lpstr>
      <vt:lpstr>Times New Roman</vt:lpstr>
      <vt:lpstr>Twentieth Century</vt:lpstr>
      <vt:lpstr>MS PGothic</vt:lpstr>
      <vt:lpstr>Codec Pro</vt:lpstr>
      <vt:lpstr>.Apple Color Emoji UI</vt:lpstr>
      <vt:lpstr>Arial</vt:lpstr>
      <vt:lpstr>Wingdings</vt:lpstr>
      <vt:lpstr>Cambria Math</vt:lpstr>
      <vt:lpstr>Monotype Sorts</vt:lpstr>
      <vt:lpstr>Calibri</vt:lpstr>
      <vt:lpstr>Symbol</vt:lpstr>
      <vt:lpstr>SimSun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Cream Geometric Shape Thesis Defense Presentation </dc:title>
  <cp:lastModifiedBy>ARAVIND</cp:lastModifiedBy>
  <cp:revision>62</cp:revision>
  <dcterms:created xsi:type="dcterms:W3CDTF">2006-08-16T00:00:00Z</dcterms:created>
  <dcterms:modified xsi:type="dcterms:W3CDTF">2025-09-06T20:29:06Z</dcterms:modified>
  <dc:identifier>DAGx_lndRvQ</dc:identifier>
</cp:coreProperties>
</file>